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350" r:id="rId4"/>
    <p:sldId id="315" r:id="rId5"/>
    <p:sldId id="278" r:id="rId6"/>
    <p:sldId id="264" r:id="rId7"/>
    <p:sldId id="276" r:id="rId8"/>
    <p:sldId id="277" r:id="rId9"/>
    <p:sldId id="270" r:id="rId10"/>
    <p:sldId id="271" r:id="rId11"/>
    <p:sldId id="355" r:id="rId12"/>
    <p:sldId id="273" r:id="rId13"/>
    <p:sldId id="352" r:id="rId14"/>
    <p:sldId id="354" r:id="rId15"/>
    <p:sldId id="353" r:id="rId16"/>
    <p:sldId id="275" r:id="rId17"/>
    <p:sldId id="356" r:id="rId18"/>
    <p:sldId id="267" r:id="rId19"/>
    <p:sldId id="263" r:id="rId20"/>
    <p:sldId id="265" r:id="rId21"/>
    <p:sldId id="266" r:id="rId22"/>
    <p:sldId id="280" r:id="rId23"/>
    <p:sldId id="258" r:id="rId24"/>
    <p:sldId id="281" r:id="rId25"/>
    <p:sldId id="261" r:id="rId26"/>
    <p:sldId id="282" r:id="rId27"/>
    <p:sldId id="284" r:id="rId28"/>
    <p:sldId id="283" r:id="rId29"/>
    <p:sldId id="320" r:id="rId30"/>
    <p:sldId id="349" r:id="rId31"/>
  </p:sldIdLst>
  <p:sldSz cx="9144000" cy="6858000" type="screen4x3"/>
  <p:notesSz cx="6799263" cy="9929813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l-PC" initials="D" lastIdx="0" clrIdx="0">
    <p:extLst>
      <p:ext uri="{19B8F6BF-5375-455C-9EA6-DF929625EA0E}">
        <p15:presenceInfo xmlns:p15="http://schemas.microsoft.com/office/powerpoint/2012/main" userId="Dell-P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874" autoAdjust="0"/>
    <p:restoredTop sz="86443" autoAdjust="0"/>
  </p:normalViewPr>
  <p:slideViewPr>
    <p:cSldViewPr>
      <p:cViewPr>
        <p:scale>
          <a:sx n="98" d="100"/>
          <a:sy n="98" d="100"/>
        </p:scale>
        <p:origin x="114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4142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36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Gydytojai</c:v>
                </c:pt>
              </c:strCache>
            </c:strRef>
          </c:tx>
          <c:cat>
            <c:numRef>
              <c:f>Lapas1!$A$2:$A$6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Lapas1!$B$2:$B$6</c:f>
              <c:numCache>
                <c:formatCode>General</c:formatCode>
                <c:ptCount val="5"/>
                <c:pt idx="0">
                  <c:v>1045</c:v>
                </c:pt>
                <c:pt idx="1">
                  <c:v>1071</c:v>
                </c:pt>
                <c:pt idx="2">
                  <c:v>1124</c:v>
                </c:pt>
                <c:pt idx="3">
                  <c:v>1125</c:v>
                </c:pt>
                <c:pt idx="4">
                  <c:v>1399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Slaugytojai</c:v>
                </c:pt>
              </c:strCache>
            </c:strRef>
          </c:tx>
          <c:cat>
            <c:numRef>
              <c:f>Lapas1!$A$2:$A$6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Lapas1!$C$2:$C$6</c:f>
              <c:numCache>
                <c:formatCode>General</c:formatCode>
                <c:ptCount val="5"/>
                <c:pt idx="0">
                  <c:v>660</c:v>
                </c:pt>
                <c:pt idx="1">
                  <c:v>675</c:v>
                </c:pt>
                <c:pt idx="2">
                  <c:v>710</c:v>
                </c:pt>
                <c:pt idx="3">
                  <c:v>686</c:v>
                </c:pt>
                <c:pt idx="4">
                  <c:v>902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Bendro personalo (su aukšt. ir spec. vid. Išsilav.) </c:v>
                </c:pt>
              </c:strCache>
            </c:strRef>
          </c:tx>
          <c:cat>
            <c:numRef>
              <c:f>Lapas1!$A$2:$A$6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Lapas1!$D$2:$D$6</c:f>
              <c:numCache>
                <c:formatCode>General</c:formatCode>
                <c:ptCount val="5"/>
                <c:pt idx="0">
                  <c:v>673</c:v>
                </c:pt>
                <c:pt idx="1">
                  <c:v>706</c:v>
                </c:pt>
                <c:pt idx="2">
                  <c:v>735</c:v>
                </c:pt>
                <c:pt idx="3">
                  <c:v>720</c:v>
                </c:pt>
                <c:pt idx="4">
                  <c:v>1061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Kitas personalas</c:v>
                </c:pt>
              </c:strCache>
            </c:strRef>
          </c:tx>
          <c:cat>
            <c:numRef>
              <c:f>Lapas1!$A$2:$A$6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Lapas1!$E$2:$E$6</c:f>
              <c:numCache>
                <c:formatCode>General</c:formatCode>
                <c:ptCount val="5"/>
                <c:pt idx="0">
                  <c:v>408</c:v>
                </c:pt>
                <c:pt idx="1">
                  <c:v>413</c:v>
                </c:pt>
                <c:pt idx="2">
                  <c:v>423</c:v>
                </c:pt>
                <c:pt idx="3">
                  <c:v>434</c:v>
                </c:pt>
                <c:pt idx="4">
                  <c:v>513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594144"/>
        <c:axId val="92594536"/>
      </c:lineChart>
      <c:catAx>
        <c:axId val="92594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2594536"/>
        <c:crosses val="autoZero"/>
        <c:auto val="1"/>
        <c:lblAlgn val="ctr"/>
        <c:lblOffset val="100"/>
        <c:noMultiLvlLbl val="0"/>
      </c:catAx>
      <c:valAx>
        <c:axId val="92594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5941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111840186643339"/>
          <c:y val="7.0618562281662495E-2"/>
          <c:w val="0.2727087586273938"/>
          <c:h val="0.7914178706277537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579542140565758E-2"/>
          <c:y val="8.8874384327667297E-2"/>
          <c:w val="0.91842045785943427"/>
          <c:h val="0.7258780363435402"/>
        </c:manualLayout>
      </c:layout>
      <c:lineChart>
        <c:grouping val="standar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Iš viso konsultacijų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Lapas1!$A$2:$A$5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Lapas1!$B$2:$B$5</c:f>
              <c:numCache>
                <c:formatCode>General</c:formatCode>
                <c:ptCount val="4"/>
                <c:pt idx="0">
                  <c:v>4469</c:v>
                </c:pt>
                <c:pt idx="1">
                  <c:v>3553</c:v>
                </c:pt>
                <c:pt idx="2">
                  <c:v>3947</c:v>
                </c:pt>
                <c:pt idx="3">
                  <c:v>5157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Pulmonologo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Lapas1!$A$2:$A$5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Lapas1!$C$2:$C$5</c:f>
              <c:numCache>
                <c:formatCode>General</c:formatCode>
                <c:ptCount val="4"/>
                <c:pt idx="0">
                  <c:v>1996</c:v>
                </c:pt>
                <c:pt idx="1">
                  <c:v>1441</c:v>
                </c:pt>
                <c:pt idx="2">
                  <c:v>1404</c:v>
                </c:pt>
                <c:pt idx="3">
                  <c:v>1597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Pulmonologo (bronchoskopija)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Lapas1!$A$2:$A$5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Lapas1!$D$2:$D$5</c:f>
              <c:numCache>
                <c:formatCode>General</c:formatCode>
                <c:ptCount val="4"/>
                <c:pt idx="0">
                  <c:v>19</c:v>
                </c:pt>
                <c:pt idx="1">
                  <c:v>19</c:v>
                </c:pt>
                <c:pt idx="2">
                  <c:v>37</c:v>
                </c:pt>
                <c:pt idx="3">
                  <c:v>41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Radiologo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Lapas1!$A$2:$A$5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Lapas1!$E$2:$E$5</c:f>
              <c:numCache>
                <c:formatCode>General</c:formatCode>
                <c:ptCount val="4"/>
                <c:pt idx="0">
                  <c:v>2454</c:v>
                </c:pt>
                <c:pt idx="1">
                  <c:v>2093</c:v>
                </c:pt>
                <c:pt idx="2">
                  <c:v>2506</c:v>
                </c:pt>
                <c:pt idx="3">
                  <c:v>3519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1557192"/>
        <c:axId val="171554840"/>
      </c:lineChart>
      <c:catAx>
        <c:axId val="171557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71554840"/>
        <c:crosses val="autoZero"/>
        <c:auto val="1"/>
        <c:lblAlgn val="ctr"/>
        <c:lblOffset val="100"/>
        <c:noMultiLvlLbl val="0"/>
      </c:catAx>
      <c:valAx>
        <c:axId val="171554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1557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1358024691358E-2"/>
          <c:y val="0.89719945647064858"/>
          <c:w val="0.96944444444444455"/>
          <c:h val="8.9233674890824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809298143287646E-2"/>
          <c:y val="2.8942821796634835E-2"/>
          <c:w val="0.94649934383202095"/>
          <c:h val="0.810634115779357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Tuberk. II-1 (Nauji atvejai)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2013 m.</c:v>
                </c:pt>
                <c:pt idx="1">
                  <c:v>2014 m.</c:v>
                </c:pt>
                <c:pt idx="2">
                  <c:v>2015 m.</c:v>
                </c:pt>
                <c:pt idx="3">
                  <c:v>2016 m.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3215</c:v>
                </c:pt>
                <c:pt idx="1">
                  <c:v>2781</c:v>
                </c:pt>
                <c:pt idx="2">
                  <c:v>2958</c:v>
                </c:pt>
                <c:pt idx="3">
                  <c:v>2368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Tuberk. II-2 (gydymo nesekmė)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2013 m.</c:v>
                </c:pt>
                <c:pt idx="1">
                  <c:v>2014 m.</c:v>
                </c:pt>
                <c:pt idx="2">
                  <c:v>2015 m.</c:v>
                </c:pt>
                <c:pt idx="3">
                  <c:v>2016 m.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2480</c:v>
                </c:pt>
                <c:pt idx="1">
                  <c:v>2256</c:v>
                </c:pt>
                <c:pt idx="2">
                  <c:v>2226</c:v>
                </c:pt>
                <c:pt idx="3">
                  <c:v>2830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Tuberk. II-3 (recidyvai)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2013 m.</c:v>
                </c:pt>
                <c:pt idx="1">
                  <c:v>2014 m.</c:v>
                </c:pt>
                <c:pt idx="2">
                  <c:v>2015 m.</c:v>
                </c:pt>
                <c:pt idx="3">
                  <c:v>2016 m.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5248</c:v>
                </c:pt>
                <c:pt idx="1">
                  <c:v>3644</c:v>
                </c:pt>
                <c:pt idx="2">
                  <c:v>3728</c:v>
                </c:pt>
                <c:pt idx="3">
                  <c:v>3599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Tuberk. II-4 (Atspari)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2013 m.</c:v>
                </c:pt>
                <c:pt idx="1">
                  <c:v>2014 m.</c:v>
                </c:pt>
                <c:pt idx="2">
                  <c:v>2015 m.</c:v>
                </c:pt>
                <c:pt idx="3">
                  <c:v>2016 m.</c:v>
                </c:pt>
              </c:strCache>
            </c:strRef>
          </c:cat>
          <c:val>
            <c:numRef>
              <c:f>Lapas1!$E$2:$E$5</c:f>
              <c:numCache>
                <c:formatCode>General</c:formatCode>
                <c:ptCount val="4"/>
                <c:pt idx="0">
                  <c:v>8754</c:v>
                </c:pt>
                <c:pt idx="1">
                  <c:v>10319</c:v>
                </c:pt>
                <c:pt idx="2">
                  <c:v>10904</c:v>
                </c:pt>
                <c:pt idx="3">
                  <c:v>11116</c:v>
                </c:pt>
              </c:numCache>
            </c:numRef>
          </c:val>
        </c:ser>
        <c:ser>
          <c:idx val="4"/>
          <c:order val="4"/>
          <c:tx>
            <c:strRef>
              <c:f>Lapas1!$F$1</c:f>
              <c:strCache>
                <c:ptCount val="1"/>
                <c:pt idx="0">
                  <c:v>Viso lovadienių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Lapas1!$A$2:$A$5</c:f>
              <c:strCache>
                <c:ptCount val="4"/>
                <c:pt idx="0">
                  <c:v>2013 m.</c:v>
                </c:pt>
                <c:pt idx="1">
                  <c:v>2014 m.</c:v>
                </c:pt>
                <c:pt idx="2">
                  <c:v>2015 m.</c:v>
                </c:pt>
                <c:pt idx="3">
                  <c:v>2016 m.</c:v>
                </c:pt>
              </c:strCache>
            </c:strRef>
          </c:cat>
          <c:val>
            <c:numRef>
              <c:f>Lapas1!$F$2:$F$5</c:f>
              <c:numCache>
                <c:formatCode>General</c:formatCode>
                <c:ptCount val="4"/>
                <c:pt idx="0">
                  <c:v>20250</c:v>
                </c:pt>
                <c:pt idx="1">
                  <c:v>19978</c:v>
                </c:pt>
                <c:pt idx="2">
                  <c:v>20597</c:v>
                </c:pt>
                <c:pt idx="3">
                  <c:v>20635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560720"/>
        <c:axId val="171556016"/>
      </c:barChart>
      <c:catAx>
        <c:axId val="17156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71556016"/>
        <c:crosses val="autoZero"/>
        <c:auto val="1"/>
        <c:lblAlgn val="ctr"/>
        <c:lblOffset val="100"/>
        <c:noMultiLvlLbl val="0"/>
      </c:catAx>
      <c:valAx>
        <c:axId val="171556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156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1728395061728177E-4"/>
          <c:y val="0.91778471109541615"/>
          <c:w val="0.99774207435732942"/>
          <c:h val="8.22152889045838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Pacientų skaičius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Lapas1!$A$2:$A$6</c:f>
              <c:strCache>
                <c:ptCount val="5"/>
                <c:pt idx="0">
                  <c:v>2012 m.</c:v>
                </c:pt>
                <c:pt idx="1">
                  <c:v>2013 m. </c:v>
                </c:pt>
                <c:pt idx="2">
                  <c:v>2014 m.</c:v>
                </c:pt>
                <c:pt idx="3">
                  <c:v>2015 m.</c:v>
                </c:pt>
                <c:pt idx="4">
                  <c:v>2016 m.</c:v>
                </c:pt>
              </c:strCache>
            </c:strRef>
          </c:cat>
          <c:val>
            <c:numRef>
              <c:f>Lapas1!$B$2:$B$6</c:f>
              <c:numCache>
                <c:formatCode>General</c:formatCode>
                <c:ptCount val="5"/>
                <c:pt idx="0">
                  <c:v>25</c:v>
                </c:pt>
                <c:pt idx="1">
                  <c:v>28</c:v>
                </c:pt>
                <c:pt idx="2">
                  <c:v>42</c:v>
                </c:pt>
                <c:pt idx="3">
                  <c:v>44</c:v>
                </c:pt>
                <c:pt idx="4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553664"/>
        <c:axId val="171555624"/>
      </c:barChart>
      <c:catAx>
        <c:axId val="17155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71555624"/>
        <c:crosses val="autoZero"/>
        <c:auto val="1"/>
        <c:lblAlgn val="ctr"/>
        <c:lblOffset val="100"/>
        <c:noMultiLvlLbl val="0"/>
      </c:catAx>
      <c:valAx>
        <c:axId val="171555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155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05398804316127"/>
          <c:y val="0.92854736108094549"/>
          <c:w val="0.3342906095071449"/>
          <c:h val="5.74224756145819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601025566248656E-2"/>
          <c:y val="2.3304211722455531E-2"/>
          <c:w val="0.93713971517449213"/>
          <c:h val="0.68103031332779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2012 m.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Lapas1!$A$2:$A$11</c:f>
              <c:strCache>
                <c:ptCount val="10"/>
                <c:pt idx="0">
                  <c:v>Alytaus</c:v>
                </c:pt>
                <c:pt idx="1">
                  <c:v>Kaunas</c:v>
                </c:pt>
                <c:pt idx="2">
                  <c:v>Klaipėda</c:v>
                </c:pt>
                <c:pt idx="3">
                  <c:v>Marijampolės</c:v>
                </c:pt>
                <c:pt idx="4">
                  <c:v>Panevėžio</c:v>
                </c:pt>
                <c:pt idx="5">
                  <c:v>Šiaulių</c:v>
                </c:pt>
                <c:pt idx="6">
                  <c:v>Tauragės</c:v>
                </c:pt>
                <c:pt idx="7">
                  <c:v>Telšių</c:v>
                </c:pt>
                <c:pt idx="8">
                  <c:v>Utenos</c:v>
                </c:pt>
                <c:pt idx="9">
                  <c:v>Vilniaus</c:v>
                </c:pt>
              </c:strCache>
            </c:strRef>
          </c:cat>
          <c:val>
            <c:numRef>
              <c:f>Lapas1!$B$2:$B$11</c:f>
              <c:numCache>
                <c:formatCode>General</c:formatCode>
                <c:ptCount val="10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7</c:v>
                </c:pt>
                <c:pt idx="5">
                  <c:v>7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6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2013 m.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Lapas1!$A$2:$A$11</c:f>
              <c:strCache>
                <c:ptCount val="10"/>
                <c:pt idx="0">
                  <c:v>Alytaus</c:v>
                </c:pt>
                <c:pt idx="1">
                  <c:v>Kaunas</c:v>
                </c:pt>
                <c:pt idx="2">
                  <c:v>Klaipėda</c:v>
                </c:pt>
                <c:pt idx="3">
                  <c:v>Marijampolės</c:v>
                </c:pt>
                <c:pt idx="4">
                  <c:v>Panevėžio</c:v>
                </c:pt>
                <c:pt idx="5">
                  <c:v>Šiaulių</c:v>
                </c:pt>
                <c:pt idx="6">
                  <c:v>Tauragės</c:v>
                </c:pt>
                <c:pt idx="7">
                  <c:v>Telšių</c:v>
                </c:pt>
                <c:pt idx="8">
                  <c:v>Utenos</c:v>
                </c:pt>
                <c:pt idx="9">
                  <c:v>Vilniaus</c:v>
                </c:pt>
              </c:strCache>
            </c:strRef>
          </c:cat>
          <c:val>
            <c:numRef>
              <c:f>Lapas1!$C$2:$C$11</c:f>
              <c:numCache>
                <c:formatCode>General</c:formatCode>
                <c:ptCount val="10"/>
                <c:pt idx="0">
                  <c:v>2</c:v>
                </c:pt>
                <c:pt idx="1">
                  <c:v>4</c:v>
                </c:pt>
                <c:pt idx="2">
                  <c:v>1</c:v>
                </c:pt>
                <c:pt idx="3">
                  <c:v>0</c:v>
                </c:pt>
                <c:pt idx="4">
                  <c:v>4</c:v>
                </c:pt>
                <c:pt idx="5">
                  <c:v>5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9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2014 m.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Lapas1!$A$2:$A$11</c:f>
              <c:strCache>
                <c:ptCount val="10"/>
                <c:pt idx="0">
                  <c:v>Alytaus</c:v>
                </c:pt>
                <c:pt idx="1">
                  <c:v>Kaunas</c:v>
                </c:pt>
                <c:pt idx="2">
                  <c:v>Klaipėda</c:v>
                </c:pt>
                <c:pt idx="3">
                  <c:v>Marijampolės</c:v>
                </c:pt>
                <c:pt idx="4">
                  <c:v>Panevėžio</c:v>
                </c:pt>
                <c:pt idx="5">
                  <c:v>Šiaulių</c:v>
                </c:pt>
                <c:pt idx="6">
                  <c:v>Tauragės</c:v>
                </c:pt>
                <c:pt idx="7">
                  <c:v>Telšių</c:v>
                </c:pt>
                <c:pt idx="8">
                  <c:v>Utenos</c:v>
                </c:pt>
                <c:pt idx="9">
                  <c:v>Vilniaus</c:v>
                </c:pt>
              </c:strCache>
            </c:strRef>
          </c:cat>
          <c:val>
            <c:numRef>
              <c:f>Lapas1!$D$2:$D$11</c:f>
              <c:numCache>
                <c:formatCode>General</c:formatCode>
                <c:ptCount val="10"/>
                <c:pt idx="0">
                  <c:v>3</c:v>
                </c:pt>
                <c:pt idx="1">
                  <c:v>7</c:v>
                </c:pt>
                <c:pt idx="2">
                  <c:v>1</c:v>
                </c:pt>
                <c:pt idx="3">
                  <c:v>1</c:v>
                </c:pt>
                <c:pt idx="4">
                  <c:v>9</c:v>
                </c:pt>
                <c:pt idx="5">
                  <c:v>2</c:v>
                </c:pt>
                <c:pt idx="6">
                  <c:v>2</c:v>
                </c:pt>
                <c:pt idx="7">
                  <c:v>0</c:v>
                </c:pt>
                <c:pt idx="8">
                  <c:v>4</c:v>
                </c:pt>
                <c:pt idx="9">
                  <c:v>13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2015 m.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Lapas1!$A$2:$A$11</c:f>
              <c:strCache>
                <c:ptCount val="10"/>
                <c:pt idx="0">
                  <c:v>Alytaus</c:v>
                </c:pt>
                <c:pt idx="1">
                  <c:v>Kaunas</c:v>
                </c:pt>
                <c:pt idx="2">
                  <c:v>Klaipėda</c:v>
                </c:pt>
                <c:pt idx="3">
                  <c:v>Marijampolės</c:v>
                </c:pt>
                <c:pt idx="4">
                  <c:v>Panevėžio</c:v>
                </c:pt>
                <c:pt idx="5">
                  <c:v>Šiaulių</c:v>
                </c:pt>
                <c:pt idx="6">
                  <c:v>Tauragės</c:v>
                </c:pt>
                <c:pt idx="7">
                  <c:v>Telšių</c:v>
                </c:pt>
                <c:pt idx="8">
                  <c:v>Utenos</c:v>
                </c:pt>
                <c:pt idx="9">
                  <c:v>Vilniaus</c:v>
                </c:pt>
              </c:strCache>
            </c:strRef>
          </c:cat>
          <c:val>
            <c:numRef>
              <c:f>Lapas1!$E$2:$E$11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  <c:pt idx="4">
                  <c:v>8</c:v>
                </c:pt>
                <c:pt idx="5">
                  <c:v>6</c:v>
                </c:pt>
                <c:pt idx="6">
                  <c:v>1</c:v>
                </c:pt>
                <c:pt idx="7">
                  <c:v>0</c:v>
                </c:pt>
                <c:pt idx="8">
                  <c:v>5</c:v>
                </c:pt>
                <c:pt idx="9">
                  <c:v>18</c:v>
                </c:pt>
              </c:numCache>
            </c:numRef>
          </c:val>
        </c:ser>
        <c:ser>
          <c:idx val="4"/>
          <c:order val="4"/>
          <c:tx>
            <c:strRef>
              <c:f>Lapas1!$F$1</c:f>
              <c:strCache>
                <c:ptCount val="1"/>
                <c:pt idx="0">
                  <c:v>2016 m.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Lapas1!$A$2:$A$11</c:f>
              <c:strCache>
                <c:ptCount val="10"/>
                <c:pt idx="0">
                  <c:v>Alytaus</c:v>
                </c:pt>
                <c:pt idx="1">
                  <c:v>Kaunas</c:v>
                </c:pt>
                <c:pt idx="2">
                  <c:v>Klaipėda</c:v>
                </c:pt>
                <c:pt idx="3">
                  <c:v>Marijampolės</c:v>
                </c:pt>
                <c:pt idx="4">
                  <c:v>Panevėžio</c:v>
                </c:pt>
                <c:pt idx="5">
                  <c:v>Šiaulių</c:v>
                </c:pt>
                <c:pt idx="6">
                  <c:v>Tauragės</c:v>
                </c:pt>
                <c:pt idx="7">
                  <c:v>Telšių</c:v>
                </c:pt>
                <c:pt idx="8">
                  <c:v>Utenos</c:v>
                </c:pt>
                <c:pt idx="9">
                  <c:v>Vilniaus</c:v>
                </c:pt>
              </c:strCache>
            </c:strRef>
          </c:cat>
          <c:val>
            <c:numRef>
              <c:f>Lapas1!$F$2:$F$11</c:f>
              <c:numCache>
                <c:formatCode>General</c:formatCode>
                <c:ptCount val="10"/>
                <c:pt idx="0">
                  <c:v>0</c:v>
                </c:pt>
                <c:pt idx="1">
                  <c:v>7</c:v>
                </c:pt>
                <c:pt idx="2">
                  <c:v>5</c:v>
                </c:pt>
                <c:pt idx="3">
                  <c:v>2</c:v>
                </c:pt>
                <c:pt idx="4">
                  <c:v>6</c:v>
                </c:pt>
                <c:pt idx="5">
                  <c:v>11</c:v>
                </c:pt>
                <c:pt idx="6">
                  <c:v>1</c:v>
                </c:pt>
                <c:pt idx="7">
                  <c:v>1</c:v>
                </c:pt>
                <c:pt idx="8">
                  <c:v>5</c:v>
                </c:pt>
                <c:pt idx="9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1555232"/>
        <c:axId val="171556800"/>
      </c:barChart>
      <c:catAx>
        <c:axId val="17155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71556800"/>
        <c:crosses val="autoZero"/>
        <c:auto val="1"/>
        <c:lblAlgn val="ctr"/>
        <c:lblOffset val="100"/>
        <c:noMultiLvlLbl val="0"/>
      </c:catAx>
      <c:valAx>
        <c:axId val="171556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1555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</c:legendEntry>
      <c:layout>
        <c:manualLayout>
          <c:xMode val="edge"/>
          <c:yMode val="edge"/>
          <c:x val="1.4682739965943241E-2"/>
          <c:y val="0.92293529575915656"/>
          <c:w val="0.96674657211138171"/>
          <c:h val="7.70647879402288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244604841061529E-2"/>
          <c:y val="1.7947551765050231E-2"/>
          <c:w val="0.9277800865169632"/>
          <c:h val="0.81432349043067431"/>
        </c:manualLayout>
      </c:layout>
      <c:lineChart>
        <c:grouping val="standar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Vidutinis lovų skaičius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Lapas1!$A$2:$A$5</c:f>
              <c:strCache>
                <c:ptCount val="4"/>
                <c:pt idx="0">
                  <c:v>2013 m.</c:v>
                </c:pt>
                <c:pt idx="1">
                  <c:v>2014 m.</c:v>
                </c:pt>
                <c:pt idx="2">
                  <c:v>2015 m.</c:v>
                </c:pt>
                <c:pt idx="3">
                  <c:v>2016 m. 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55</c:v>
                </c:pt>
                <c:pt idx="1">
                  <c:v>55</c:v>
                </c:pt>
                <c:pt idx="2">
                  <c:v>55</c:v>
                </c:pt>
                <c:pt idx="3">
                  <c:v>55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Gydyta ligonių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Lapas1!$A$2:$A$5</c:f>
              <c:strCache>
                <c:ptCount val="4"/>
                <c:pt idx="0">
                  <c:v>2013 m.</c:v>
                </c:pt>
                <c:pt idx="1">
                  <c:v>2014 m.</c:v>
                </c:pt>
                <c:pt idx="2">
                  <c:v>2015 m.</c:v>
                </c:pt>
                <c:pt idx="3">
                  <c:v>2016 m. 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140</c:v>
                </c:pt>
                <c:pt idx="1">
                  <c:v>132</c:v>
                </c:pt>
                <c:pt idx="2">
                  <c:v>130</c:v>
                </c:pt>
                <c:pt idx="3">
                  <c:v>127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Gydymo trukmė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Lapas1!$A$2:$A$5</c:f>
              <c:strCache>
                <c:ptCount val="4"/>
                <c:pt idx="0">
                  <c:v>2013 m.</c:v>
                </c:pt>
                <c:pt idx="1">
                  <c:v>2014 m.</c:v>
                </c:pt>
                <c:pt idx="2">
                  <c:v>2015 m.</c:v>
                </c:pt>
                <c:pt idx="3">
                  <c:v>2016 m. 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144.5</c:v>
                </c:pt>
                <c:pt idx="1">
                  <c:v>151.30000000000001</c:v>
                </c:pt>
                <c:pt idx="2">
                  <c:v>158.4</c:v>
                </c:pt>
                <c:pt idx="3">
                  <c:v>162.5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Mirusių nuo TB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Lapas1!$A$2:$A$5</c:f>
              <c:strCache>
                <c:ptCount val="4"/>
                <c:pt idx="0">
                  <c:v>2013 m.</c:v>
                </c:pt>
                <c:pt idx="1">
                  <c:v>2014 m.</c:v>
                </c:pt>
                <c:pt idx="2">
                  <c:v>2015 m.</c:v>
                </c:pt>
                <c:pt idx="3">
                  <c:v>2016 m. </c:v>
                </c:pt>
              </c:strCache>
            </c:strRef>
          </c:cat>
          <c:val>
            <c:numRef>
              <c:f>Lapas1!$E$2:$E$5</c:f>
              <c:numCache>
                <c:formatCode>General</c:formatCode>
                <c:ptCount val="4"/>
                <c:pt idx="0">
                  <c:v>11</c:v>
                </c:pt>
                <c:pt idx="1">
                  <c:v>9</c:v>
                </c:pt>
                <c:pt idx="2">
                  <c:v>6</c:v>
                </c:pt>
                <c:pt idx="3">
                  <c:v>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9322032"/>
        <c:axId val="175182240"/>
      </c:lineChart>
      <c:catAx>
        <c:axId val="169322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75182240"/>
        <c:crosses val="autoZero"/>
        <c:auto val="1"/>
        <c:lblAlgn val="ctr"/>
        <c:lblOffset val="100"/>
        <c:noMultiLvlLbl val="0"/>
      </c:catAx>
      <c:valAx>
        <c:axId val="175182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9322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8765432098765395E-3"/>
          <c:y val="0.92741740313199039"/>
          <c:w val="0.99012350027955343"/>
          <c:h val="7.25825968680096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783367356858267E-2"/>
          <c:y val="9.3366207368465043E-2"/>
          <c:w val="0.5311902158063575"/>
          <c:h val="0.80484948728038774"/>
        </c:manualLayout>
      </c:layout>
      <c:pie3D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Pardavimas</c:v>
                </c:pt>
              </c:strCache>
            </c:strRef>
          </c:tx>
          <c:dLbls>
            <c:dLbl>
              <c:idx val="1"/>
              <c:layout>
                <c:manualLayout>
                  <c:x val="-6.084609215514783E-2"/>
                  <c:y val="-3.7584487544418732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5646203946729134E-3"/>
                  <c:y val="-8.237650197317118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490048118985183E-2"/>
                  <c:y val="-3.8075874681256106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Lapas1!$A$2:$A$4</c:f>
              <c:strCache>
                <c:ptCount val="3"/>
                <c:pt idx="0">
                  <c:v>Pagrindinės veiklos pajamos iš PSDFL</c:v>
                </c:pt>
                <c:pt idx="1">
                  <c:v>Iš kitų juridinių ir fizinių asmenų</c:v>
                </c:pt>
                <c:pt idx="2">
                  <c:v>Finansavimo pajamos iš kitų šaltinių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1144635</c:v>
                </c:pt>
                <c:pt idx="1">
                  <c:v>9838</c:v>
                </c:pt>
                <c:pt idx="2">
                  <c:v>253370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spPr>
        <a:ln w="3175"/>
      </c:spPr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Pardavimas</c:v>
                </c:pt>
              </c:strCache>
            </c:strRef>
          </c:tx>
          <c:explosion val="25"/>
          <c:dPt>
            <c:idx val="0"/>
            <c:bubble3D val="0"/>
            <c:explosion val="5"/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Lapas1!$A$2:$A$9</c:f>
              <c:strCache>
                <c:ptCount val="8"/>
                <c:pt idx="0">
                  <c:v>Darbo užmokestis</c:v>
                </c:pt>
                <c:pt idx="1">
                  <c:v>Amortizacinės ilgalaikio turto sąnaudos</c:v>
                </c:pt>
                <c:pt idx="2">
                  <c:v>Komunalinės paslaugos</c:v>
                </c:pt>
                <c:pt idx="3">
                  <c:v>Transporto išlaikymo sąnaudos</c:v>
                </c:pt>
                <c:pt idx="4">
                  <c:v>Paprasto remonto</c:v>
                </c:pt>
                <c:pt idx="5">
                  <c:v>Medžiagos ligonių gydymui, patalpų eksploatacijai</c:v>
                </c:pt>
                <c:pt idx="6">
                  <c:v>Kitų paslaugų sąnaudos</c:v>
                </c:pt>
                <c:pt idx="7">
                  <c:v>Kitos sąnaudos</c:v>
                </c:pt>
              </c:strCache>
            </c:strRef>
          </c:cat>
          <c:val>
            <c:numRef>
              <c:f>Lapas1!$B$2:$B$9</c:f>
              <c:numCache>
                <c:formatCode>0.0%</c:formatCode>
                <c:ptCount val="8"/>
                <c:pt idx="0">
                  <c:v>0.60399999999999998</c:v>
                </c:pt>
                <c:pt idx="1">
                  <c:v>8.9999999999999993E-3</c:v>
                </c:pt>
                <c:pt idx="2">
                  <c:v>2.1000000000000001E-2</c:v>
                </c:pt>
                <c:pt idx="3">
                  <c:v>5.0000000000000001E-3</c:v>
                </c:pt>
                <c:pt idx="4">
                  <c:v>1.0999999999999999E-2</c:v>
                </c:pt>
                <c:pt idx="5">
                  <c:v>0.217</c:v>
                </c:pt>
                <c:pt idx="6">
                  <c:v>0.11799999999999999</c:v>
                </c:pt>
                <c:pt idx="7">
                  <c:v>5.1999999999999998E-3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 baseline="0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E0345-E242-4DF4-8FCE-AA41C074D31B}" type="datetimeFigureOut">
              <a:rPr lang="lt-LT" smtClean="0"/>
              <a:pPr/>
              <a:t>2017-05-16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98709-0B91-4AD1-9418-8D7F85F0A1D7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39992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t-LT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t-LT" smtClean="0"/>
          </a:p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8709-0B91-4AD1-9418-8D7F85F0A1D7}" type="slidenum">
              <a:rPr lang="lt-LT" smtClean="0"/>
              <a:pPr/>
              <a:t>1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81684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8709-0B91-4AD1-9418-8D7F85F0A1D7}" type="slidenum">
              <a:rPr lang="lt-LT" smtClean="0"/>
              <a:pPr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90135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8709-0B91-4AD1-9418-8D7F85F0A1D7}" type="slidenum">
              <a:rPr lang="lt-LT" smtClean="0"/>
              <a:pPr/>
              <a:t>12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86778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8709-0B91-4AD1-9418-8D7F85F0A1D7}" type="slidenum">
              <a:rPr lang="lt-LT" smtClean="0"/>
              <a:pPr/>
              <a:t>13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29410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8709-0B91-4AD1-9418-8D7F85F0A1D7}" type="slidenum">
              <a:rPr lang="lt-LT" smtClean="0"/>
              <a:pPr/>
              <a:t>15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973539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8709-0B91-4AD1-9418-8D7F85F0A1D7}" type="slidenum">
              <a:rPr lang="lt-LT" smtClean="0"/>
              <a:pPr/>
              <a:t>18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373671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8709-0B91-4AD1-9418-8D7F85F0A1D7}" type="slidenum">
              <a:rPr lang="lt-LT" smtClean="0"/>
              <a:pPr/>
              <a:t>19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98748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8709-0B91-4AD1-9418-8D7F85F0A1D7}" type="slidenum">
              <a:rPr lang="lt-LT" smtClean="0"/>
              <a:pPr/>
              <a:t>20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969895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98709-0B91-4AD1-9418-8D7F85F0A1D7}" type="slidenum">
              <a:rPr lang="lt-LT" smtClean="0"/>
              <a:pPr/>
              <a:t>24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53634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640F-CFBB-4AF8-89E6-EAF38361D954}" type="datetimeFigureOut">
              <a:rPr lang="lt-LT" smtClean="0"/>
              <a:pPr/>
              <a:t>2017-05-16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88143-716B-48F2-8645-66726FCA8BC8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534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640F-CFBB-4AF8-89E6-EAF38361D954}" type="datetimeFigureOut">
              <a:rPr lang="lt-LT" smtClean="0"/>
              <a:pPr/>
              <a:t>2017-05-16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88143-716B-48F2-8645-66726FCA8BC8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94862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640F-CFBB-4AF8-89E6-EAF38361D954}" type="datetimeFigureOut">
              <a:rPr lang="lt-LT" smtClean="0"/>
              <a:pPr/>
              <a:t>2017-05-16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88143-716B-48F2-8645-66726FCA8BC8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24646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640F-CFBB-4AF8-89E6-EAF38361D954}" type="datetimeFigureOut">
              <a:rPr lang="lt-LT" smtClean="0"/>
              <a:pPr/>
              <a:t>2017-05-16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88143-716B-48F2-8645-66726FCA8BC8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68108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640F-CFBB-4AF8-89E6-EAF38361D954}" type="datetimeFigureOut">
              <a:rPr lang="lt-LT" smtClean="0"/>
              <a:pPr/>
              <a:t>2017-05-16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88143-716B-48F2-8645-66726FCA8BC8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98660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640F-CFBB-4AF8-89E6-EAF38361D954}" type="datetimeFigureOut">
              <a:rPr lang="lt-LT" smtClean="0"/>
              <a:pPr/>
              <a:t>2017-05-16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88143-716B-48F2-8645-66726FCA8BC8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372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640F-CFBB-4AF8-89E6-EAF38361D954}" type="datetimeFigureOut">
              <a:rPr lang="lt-LT" smtClean="0"/>
              <a:pPr/>
              <a:t>2017-05-16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88143-716B-48F2-8645-66726FCA8BC8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99732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640F-CFBB-4AF8-89E6-EAF38361D954}" type="datetimeFigureOut">
              <a:rPr lang="lt-LT" smtClean="0"/>
              <a:pPr/>
              <a:t>2017-05-16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88143-716B-48F2-8645-66726FCA8BC8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39766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640F-CFBB-4AF8-89E6-EAF38361D954}" type="datetimeFigureOut">
              <a:rPr lang="lt-LT" smtClean="0"/>
              <a:pPr/>
              <a:t>2017-05-16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88143-716B-48F2-8645-66726FCA8BC8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06732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640F-CFBB-4AF8-89E6-EAF38361D954}" type="datetimeFigureOut">
              <a:rPr lang="lt-LT" smtClean="0"/>
              <a:pPr/>
              <a:t>2017-05-16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88143-716B-48F2-8645-66726FCA8BC8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32145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640F-CFBB-4AF8-89E6-EAF38361D954}" type="datetimeFigureOut">
              <a:rPr lang="lt-LT" smtClean="0"/>
              <a:pPr/>
              <a:t>2017-05-16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88143-716B-48F2-8645-66726FCA8BC8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41192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0">
              <a:srgbClr val="8BC8AE"/>
            </a:gs>
            <a:gs pos="0">
              <a:srgbClr val="8CCA9A"/>
            </a:gs>
            <a:gs pos="0">
              <a:srgbClr val="92D050"/>
            </a:gs>
            <a:gs pos="100000">
              <a:schemeClr val="bg1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2640F-CFBB-4AF8-89E6-EAF38361D954}" type="datetimeFigureOut">
              <a:rPr lang="lt-LT" smtClean="0"/>
              <a:pPr/>
              <a:t>2017-05-16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88143-716B-48F2-8645-66726FCA8BC8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9119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4.xml"/><Relationship Id="rId7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slide" Target="slide2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tačiakampis 5"/>
          <p:cNvSpPr/>
          <p:nvPr/>
        </p:nvSpPr>
        <p:spPr>
          <a:xfrm>
            <a:off x="1777090" y="5949280"/>
            <a:ext cx="561903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lt-LT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2016 m. VEIKLOS ATASKAITA</a:t>
            </a:r>
            <a:endParaRPr lang="lt-LT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Paveikslėlis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196752"/>
            <a:ext cx="7891661" cy="4401108"/>
          </a:xfrm>
          <a:prstGeom prst="rect">
            <a:avLst/>
          </a:prstGeom>
        </p:spPr>
      </p:pic>
      <p:sp>
        <p:nvSpPr>
          <p:cNvPr id="4" name="Stačiakampis 3"/>
          <p:cNvSpPr/>
          <p:nvPr/>
        </p:nvSpPr>
        <p:spPr>
          <a:xfrm>
            <a:off x="1475656" y="332656"/>
            <a:ext cx="650222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lt-LT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VšĮ Alytaus apskrities </a:t>
            </a:r>
          </a:p>
          <a:p>
            <a:pPr algn="ctr"/>
            <a:r>
              <a:rPr lang="lt-LT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tuberkuliozės ligoninė</a:t>
            </a:r>
            <a:endParaRPr lang="lt-LT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5091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r>
              <a:rPr lang="lt-LT" sz="3200" b="1" dirty="0">
                <a:latin typeface="Times New Roman" pitchFamily="18" charset="0"/>
                <a:cs typeface="Times New Roman" pitchFamily="18" charset="0"/>
              </a:rPr>
              <a:t>Atliktų mikroskopinių tyrimų </a:t>
            </a:r>
            <a:r>
              <a:rPr lang="lt-LT" sz="3200" b="1" dirty="0" smtClean="0">
                <a:latin typeface="Times New Roman" pitchFamily="18" charset="0"/>
                <a:cs typeface="Times New Roman" pitchFamily="18" charset="0"/>
              </a:rPr>
              <a:t>skaičius </a:t>
            </a:r>
            <a:br>
              <a:rPr lang="lt-LT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pagal Alytaus apskrities gydymo įstaigas</a:t>
            </a:r>
            <a:endParaRPr lang="lt-LT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8335251"/>
              </p:ext>
            </p:extLst>
          </p:nvPr>
        </p:nvGraphicFramePr>
        <p:xfrm>
          <a:off x="457200" y="1600200"/>
          <a:ext cx="82296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0664"/>
                <a:gridCol w="1368152"/>
                <a:gridCol w="1368152"/>
                <a:gridCol w="1224136"/>
                <a:gridCol w="1378496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Įstaigos pavadinimas</a:t>
                      </a:r>
                      <a:endParaRPr lang="lt-LT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2015</a:t>
                      </a:r>
                      <a:r>
                        <a:rPr lang="lt-LT" sz="1600" b="1" kern="1200" baseline="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lt-LT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m.</a:t>
                      </a:r>
                      <a:endParaRPr lang="lt-LT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2016</a:t>
                      </a:r>
                      <a:r>
                        <a:rPr lang="lt-LT" sz="1600" b="1" kern="1200" baseline="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lt-LT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m.</a:t>
                      </a:r>
                      <a:endParaRPr lang="lt-LT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b="1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Tyrimų skaičius</a:t>
                      </a:r>
                      <a:endParaRPr lang="lt-LT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b="1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Iš jų TM (+)</a:t>
                      </a:r>
                      <a:endParaRPr lang="lt-LT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b="1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Tyrimų skaičius</a:t>
                      </a:r>
                      <a:endParaRPr lang="lt-LT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b="1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Iš jų TM (+)</a:t>
                      </a:r>
                      <a:endParaRPr lang="lt-LT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Alytaus </a:t>
                      </a:r>
                      <a:r>
                        <a:rPr lang="lt-LT" sz="160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tub</a:t>
                      </a:r>
                      <a:r>
                        <a:rPr lang="lt-LT" sz="16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ligoninės stacionaras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577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179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637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Kitos Alytaus m. ir rajono gydymo įstaigos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529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573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VšĮ</a:t>
                      </a:r>
                      <a:r>
                        <a:rPr lang="lt-LT" sz="16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Varėnos ligoninė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VšĮ Druskininkų ligoninė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VšĮ Lazdijų sveikatos centras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VšĮ Lazdijų ligoninė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lt-LT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1152</a:t>
                      </a:r>
                      <a:endParaRPr lang="lt-LT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276</a:t>
                      </a:r>
                      <a:endParaRPr lang="lt-LT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1215</a:t>
                      </a:r>
                      <a:endParaRPr lang="lt-LT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282</a:t>
                      </a:r>
                      <a:endParaRPr lang="lt-LT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2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45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rmAutofit/>
          </a:bodyPr>
          <a:lstStyle/>
          <a:p>
            <a:r>
              <a:rPr lang="lt-LT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Ambulatorijoje atliktos konsultacijos</a:t>
            </a:r>
            <a:endParaRPr lang="lt-LT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urinio vietos rezervavimo ženklas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541888"/>
              </p:ext>
            </p:extLst>
          </p:nvPr>
        </p:nvGraphicFramePr>
        <p:xfrm>
          <a:off x="107504" y="1052736"/>
          <a:ext cx="8579296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3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30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>Stacionarinės paslaugos</a:t>
            </a:r>
            <a:endParaRPr lang="lt-LT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0599819"/>
              </p:ext>
            </p:extLst>
          </p:nvPr>
        </p:nvGraphicFramePr>
        <p:xfrm>
          <a:off x="529208" y="2492896"/>
          <a:ext cx="82296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2088232"/>
                <a:gridCol w="2016224"/>
                <a:gridCol w="17488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Ligų gydymo profilis ir paslaugos kodas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2015</a:t>
                      </a:r>
                      <a:r>
                        <a:rPr lang="lt-LT" sz="1600" b="1" kern="1200" baseline="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lt-LT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metais įvykdyta lovadienių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2016 metais įvykdyta lovadienių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Palyginimas 2015/2016m. (+/-)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Tuberkuliozė I-2         2446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781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722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-59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Tuberkuliozė II-1        2447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2958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2368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-590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Tuberkuliozė II-2        2448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2226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2830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604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Tuberkuliozė II-3        2449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3728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3599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-129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Tuberkuliozė II-4        2450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10904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11116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212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b="1" smtClean="0">
                          <a:latin typeface="Times New Roman" pitchFamily="18" charset="0"/>
                          <a:cs typeface="Times New Roman" pitchFamily="18" charset="0"/>
                        </a:rPr>
                        <a:t>Iš</a:t>
                      </a:r>
                      <a:r>
                        <a:rPr lang="lt-LT" sz="16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viso:</a:t>
                      </a:r>
                      <a:endParaRPr lang="lt-LT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20 597</a:t>
                      </a:r>
                      <a:endParaRPr lang="lt-LT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20 635</a:t>
                      </a:r>
                      <a:endParaRPr lang="lt-LT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lt-LT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5576" y="1339433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Pagal Valstybinės ligonių kasos ligų apmokėjimo rūšis,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tuberkuliozės susirgimai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priskiriami ilgalaikiam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gydymui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5576" y="1987099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>
                <a:latin typeface="Times New Roman" pitchFamily="18" charset="0"/>
                <a:cs typeface="Times New Roman" pitchFamily="18" charset="0"/>
              </a:rPr>
              <a:t>Duomenys pagal ligų gydymo profilius</a:t>
            </a:r>
            <a:endParaRPr lang="lt-LT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3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41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 fontScale="90000"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Stacionarinės paslaugos</a:t>
            </a:r>
            <a:r>
              <a:rPr lang="lt-LT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Lovadienių vykdymo dinamika</a:t>
            </a:r>
            <a:endParaRPr lang="lt-LT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urinio vietos rezervavimo ženklas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1551323"/>
              </p:ext>
            </p:extLst>
          </p:nvPr>
        </p:nvGraphicFramePr>
        <p:xfrm>
          <a:off x="107504" y="1052736"/>
          <a:ext cx="8928992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4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16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Teismo nutartimi gydytų pacientų </a:t>
            </a:r>
            <a:r>
              <a:rPr lang="lt-LT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skaičius </a:t>
            </a:r>
            <a:r>
              <a:rPr lang="lt-L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2012 - 2016 m.</a:t>
            </a:r>
            <a:endParaRPr lang="lt-L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urinio vietos rezervavimo ženklas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7979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3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82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Teismo nutartimi gydytų pacientų skaičius pagal apskritis </a:t>
            </a:r>
            <a:r>
              <a:rPr lang="lt-L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2012 – 2016 m.</a:t>
            </a:r>
            <a:endParaRPr lang="lt-L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19739"/>
              </p:ext>
            </p:extLst>
          </p:nvPr>
        </p:nvGraphicFramePr>
        <p:xfrm>
          <a:off x="107504" y="1556792"/>
          <a:ext cx="8733656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4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10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4000" b="1" dirty="0">
                <a:latin typeface="Times New Roman" pitchFamily="18" charset="0"/>
                <a:cs typeface="Times New Roman" pitchFamily="18" charset="0"/>
              </a:rPr>
              <a:t>Stacionaro lovų </a:t>
            </a:r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funkcionavimo rodikliai </a:t>
            </a:r>
            <a:br>
              <a:rPr lang="lt-LT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2014 </a:t>
            </a:r>
            <a:r>
              <a:rPr lang="lt-LT" sz="4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lt-LT" sz="40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lt-LT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2038771"/>
              </p:ext>
            </p:extLst>
          </p:nvPr>
        </p:nvGraphicFramePr>
        <p:xfrm>
          <a:off x="467544" y="1556792"/>
          <a:ext cx="8273724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954"/>
                <a:gridCol w="1378954"/>
                <a:gridCol w="1378954"/>
                <a:gridCol w="1378954"/>
                <a:gridCol w="1378954"/>
                <a:gridCol w="137895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Metai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Vid</a:t>
                      </a:r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lovų skaičius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Gydyta ligonių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Lovos funkcionavimas</a:t>
                      </a:r>
                    </a:p>
                    <a:p>
                      <a:pPr algn="ctr"/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dienomis</a:t>
                      </a:r>
                    </a:p>
                    <a:p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Lovų</a:t>
                      </a:r>
                    </a:p>
                    <a:p>
                      <a:pPr algn="ctr"/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fondo </a:t>
                      </a:r>
                      <a:r>
                        <a:rPr lang="lt-LT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panaud</a:t>
                      </a:r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Lovos apyvarta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57944">
                <a:tc>
                  <a:txBody>
                    <a:bodyPr/>
                    <a:lstStyle/>
                    <a:p>
                      <a:pPr algn="ctr"/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2014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132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itchFamily="18" charset="0"/>
                          <a:cs typeface="Times New Roman" pitchFamily="18" charset="0"/>
                        </a:rPr>
                        <a:t>363,2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itchFamily="18" charset="0"/>
                          <a:cs typeface="Times New Roman" pitchFamily="18" charset="0"/>
                        </a:rPr>
                        <a:t>99,5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2,4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10696">
                <a:tc>
                  <a:txBody>
                    <a:bodyPr/>
                    <a:lstStyle/>
                    <a:p>
                      <a:pPr algn="ctr"/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2015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130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374,5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102,6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itchFamily="18" charset="0"/>
                          <a:cs typeface="Times New Roman" pitchFamily="18" charset="0"/>
                        </a:rPr>
                        <a:t>2,3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</a:t>
                      </a:r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375,2</a:t>
                      </a:r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102,5</a:t>
                      </a:r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lt-LT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4366" y="4099302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800" b="1" dirty="0">
                <a:latin typeface="Times New Roman" pitchFamily="18" charset="0"/>
                <a:cs typeface="Times New Roman" pitchFamily="18" charset="0"/>
              </a:rPr>
              <a:t>Vidutinė gydymo trukmė ir gulėjimo laikas </a:t>
            </a:r>
            <a:endParaRPr lang="lt-LT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urinio vietos rezervavimo ženkla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521186"/>
              </p:ext>
            </p:extLst>
          </p:nvPr>
        </p:nvGraphicFramePr>
        <p:xfrm>
          <a:off x="455446" y="4725144"/>
          <a:ext cx="8305115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023"/>
                <a:gridCol w="1661023"/>
                <a:gridCol w="1661023"/>
                <a:gridCol w="1661023"/>
                <a:gridCol w="1661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Metai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kern="120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Išrašyti + mirę</a:t>
                      </a:r>
                      <a:endParaRPr lang="lt-LT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Mirusių  ligonių skaičius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kern="120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Lovadieniai</a:t>
                      </a:r>
                      <a:endParaRPr lang="lt-LT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Vidutinė gulėjimo trukmė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57944">
                <a:tc>
                  <a:txBody>
                    <a:bodyPr/>
                    <a:lstStyle/>
                    <a:p>
                      <a:pPr algn="ctr"/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2014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itchFamily="18" charset="0"/>
                          <a:cs typeface="Times New Roman" pitchFamily="18" charset="0"/>
                        </a:rPr>
                        <a:t>132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itchFamily="18" charset="0"/>
                          <a:cs typeface="Times New Roman" pitchFamily="18" charset="0"/>
                        </a:rPr>
                        <a:t>19978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itchFamily="18" charset="0"/>
                          <a:cs typeface="Times New Roman" pitchFamily="18" charset="0"/>
                        </a:rPr>
                        <a:t>151,3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7944"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itchFamily="18" charset="0"/>
                          <a:cs typeface="Times New Roman" pitchFamily="18" charset="0"/>
                        </a:rPr>
                        <a:t>20597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itchFamily="18" charset="0"/>
                          <a:cs typeface="Times New Roman" pitchFamily="18" charset="0"/>
                        </a:rPr>
                        <a:t>158,3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7944"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20635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162,5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2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68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Gydytų ligonių skaičius ir gydymo trukmė</a:t>
            </a:r>
            <a:endParaRPr lang="lt-LT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urinio vietos rezervavimo ženklas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3287009"/>
              </p:ext>
            </p:extLst>
          </p:nvPr>
        </p:nvGraphicFramePr>
        <p:xfrm>
          <a:off x="179512" y="1417638"/>
          <a:ext cx="8856984" cy="5169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3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01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2782"/>
          </a:xfrm>
        </p:spPr>
        <p:txBody>
          <a:bodyPr>
            <a:noAutofit/>
          </a:bodyPr>
          <a:lstStyle/>
          <a:p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Ekonominė - finansinė veikla</a:t>
            </a:r>
            <a:endParaRPr lang="lt-LT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urinio vietos rezervavimo ženklas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893208"/>
              </p:ext>
            </p:extLst>
          </p:nvPr>
        </p:nvGraphicFramePr>
        <p:xfrm>
          <a:off x="899592" y="1975873"/>
          <a:ext cx="7560000" cy="4754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9102"/>
                <a:gridCol w="1445449"/>
                <a:gridCol w="1445449"/>
              </a:tblGrid>
              <a:tr h="739123">
                <a:tc>
                  <a:txBody>
                    <a:bodyPr/>
                    <a:lstStyle/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Turto grupės pavadinimas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Turto vertė</a:t>
                      </a:r>
                    </a:p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2015 m.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Turto vertė</a:t>
                      </a:r>
                    </a:p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2016</a:t>
                      </a:r>
                      <a:r>
                        <a:rPr lang="lt-LT" sz="1600" b="1" kern="1200" baseline="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lt-LT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m.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7549">
                <a:tc gridSpan="3">
                  <a:txBody>
                    <a:bodyPr/>
                    <a:lstStyle/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SAM panaudos ir pasaugos teise perduotas naudoti turtas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1750453">
                <a:tc>
                  <a:txBody>
                    <a:bodyPr/>
                    <a:lstStyle/>
                    <a:p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-pastatai, statiniai</a:t>
                      </a:r>
                    </a:p>
                    <a:p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-medicininė įranga </a:t>
                      </a:r>
                    </a:p>
                    <a:p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-kitas mat. turtas (ūkinis inventorius)</a:t>
                      </a:r>
                    </a:p>
                    <a:p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-esminio</a:t>
                      </a:r>
                      <a:r>
                        <a:rPr lang="lt-LT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pagerinimo darbai </a:t>
                      </a:r>
                    </a:p>
                    <a:p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pastatų nugriovimas ir rekonstravimas</a:t>
                      </a:r>
                    </a:p>
                    <a:p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-trumpalaikis med. inventorius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1 854 869</a:t>
                      </a:r>
                    </a:p>
                    <a:p>
                      <a:pPr algn="ctr"/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201 133</a:t>
                      </a:r>
                    </a:p>
                    <a:p>
                      <a:pPr algn="ctr"/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3 862</a:t>
                      </a:r>
                    </a:p>
                    <a:p>
                      <a:pPr algn="ctr"/>
                      <a:endParaRPr lang="lt-LT" sz="16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154 809</a:t>
                      </a:r>
                    </a:p>
                    <a:p>
                      <a:pPr algn="ctr"/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1 839 526</a:t>
                      </a:r>
                    </a:p>
                    <a:p>
                      <a:pPr algn="ctr"/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177 971</a:t>
                      </a:r>
                    </a:p>
                    <a:p>
                      <a:pPr algn="ctr"/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3 862</a:t>
                      </a:r>
                    </a:p>
                    <a:p>
                      <a:pPr algn="ctr"/>
                      <a:endParaRPr lang="lt-LT" sz="16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lt-LT" sz="16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253</a:t>
                      </a:r>
                    </a:p>
                  </a:txBody>
                  <a:tcPr/>
                </a:tc>
              </a:tr>
              <a:tr h="377549">
                <a:tc>
                  <a:txBody>
                    <a:bodyPr/>
                    <a:lstStyle/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Viso: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2 191 764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2 021 612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549">
                <a:tc gridSpan="3">
                  <a:txBody>
                    <a:bodyPr/>
                    <a:lstStyle/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Alytaus miesto savivaldybės panaudos teise perduotas turtas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7549">
                <a:tc>
                  <a:txBody>
                    <a:bodyPr/>
                    <a:lstStyle/>
                    <a:p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Medicininė įranga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3 041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3 041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549">
                <a:tc gridSpan="3">
                  <a:txBody>
                    <a:bodyPr/>
                    <a:lstStyle/>
                    <a:p>
                      <a:r>
                        <a:rPr lang="lt-L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Nacionalinės</a:t>
                      </a:r>
                      <a:r>
                        <a:rPr lang="lt-LT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žemės tarnybos prie Žemės ūkio ministerijos perduotas turtas</a:t>
                      </a:r>
                      <a:endParaRPr lang="lt-LT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549">
                <a:tc>
                  <a:txBody>
                    <a:bodyPr/>
                    <a:lstStyle/>
                    <a:p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 Žemė   4,1957</a:t>
                      </a:r>
                      <a:r>
                        <a:rPr lang="lt-LT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ha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402 571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217 000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99592" y="946304"/>
            <a:ext cx="756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t-LT" sz="1600" dirty="0">
                <a:latin typeface="Times New Roman" pitchFamily="18" charset="0"/>
                <a:cs typeface="Times New Roman" pitchFamily="18" charset="0"/>
              </a:rPr>
              <a:t>VŠĮ Alytaus apskrities tuberkuliozinė ligoninė licencijuotai veiklai vykdyti disponuoja ilgalaikiu materialiuoju ir nematerialiuoju, trumpalaikiu turtu ir atsargomis.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2152" y="1531079"/>
            <a:ext cx="7283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000" b="1" dirty="0">
                <a:latin typeface="Times New Roman" pitchFamily="18" charset="0"/>
                <a:cs typeface="Times New Roman" pitchFamily="18" charset="0"/>
              </a:rPr>
              <a:t>Eksploatuojamas panaudos teise gautas ilgalaikis turtas</a:t>
            </a:r>
            <a:r>
              <a:rPr lang="lt-LT" sz="2000" b="1" dirty="0" smtClean="0">
                <a:latin typeface="Times New Roman" pitchFamily="18" charset="0"/>
                <a:cs typeface="Times New Roman" pitchFamily="18" charset="0"/>
              </a:rPr>
              <a:t>:        </a:t>
            </a:r>
            <a:r>
              <a:rPr lang="lt-LT" sz="2000" b="1" dirty="0" err="1" smtClean="0">
                <a:latin typeface="Times New Roman" pitchFamily="18" charset="0"/>
                <a:cs typeface="Times New Roman" pitchFamily="18" charset="0"/>
              </a:rPr>
              <a:t>Eur</a:t>
            </a:r>
            <a:endParaRPr lang="lt-LT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3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85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20080"/>
          </a:xfrm>
        </p:spPr>
        <p:txBody>
          <a:bodyPr>
            <a:noAutofit/>
          </a:bodyPr>
          <a:lstStyle/>
          <a:p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Įstaigos </a:t>
            </a:r>
            <a:r>
              <a:rPr lang="lt-LT" sz="4000" b="1" dirty="0">
                <a:latin typeface="Times New Roman" pitchFamily="18" charset="0"/>
                <a:cs typeface="Times New Roman" pitchFamily="18" charset="0"/>
              </a:rPr>
              <a:t>nuosavas </a:t>
            </a:r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turtas</a:t>
            </a:r>
            <a:endParaRPr lang="lt-LT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655147"/>
              </p:ext>
            </p:extLst>
          </p:nvPr>
        </p:nvGraphicFramePr>
        <p:xfrm>
          <a:off x="466386" y="1955741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Rodikliai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Likutinė vertė praėjusių finansinių metų pabaigoje </a:t>
                      </a:r>
                      <a:r>
                        <a:rPr lang="lt-LT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2015-12 -31 </a:t>
                      </a:r>
                      <a:r>
                        <a:rPr lang="lt-LT" sz="16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Eur</a:t>
                      </a:r>
                      <a:endParaRPr lang="lt-LT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Likutinė vertė finansinių metų pabaigoje 2016-12 31 </a:t>
                      </a:r>
                      <a:r>
                        <a:rPr lang="lt-LT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Eur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Medicininė įranga, prietaisai, įrankiai ir įrengimai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9 488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17 016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Kitas materialus turtas (ūkinis inventorius, baldai biuro įranga)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12 643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23 043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Transporto priemonės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21 800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11 292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Kiti statiniai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29 876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95 353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Nebaigta statyba</a:t>
                      </a:r>
                      <a:endParaRPr lang="lt-LT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79 952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Iš viso: 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153 759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146 704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8" y="1124744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t-LT" sz="1600" dirty="0">
                <a:latin typeface="Times New Roman" pitchFamily="18" charset="0"/>
                <a:cs typeface="Times New Roman" pitchFamily="18" charset="0"/>
              </a:rPr>
              <a:t>VšĮ Alytaus apskrities tuberkuliozės ligoninėje turto, pajamų ir sąnaudų apskaita</a:t>
            </a:r>
            <a:r>
              <a:rPr lang="lt-LT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1600" dirty="0">
                <a:latin typeface="Times New Roman" pitchFamily="18" charset="0"/>
                <a:cs typeface="Times New Roman" pitchFamily="18" charset="0"/>
              </a:rPr>
              <a:t>tvarkoma, taikant dvejybinį įrašą. Visos ūkinės operacijos ir ūkiniai įvykiai pagrįsti apskaitos dokumentais, kurie surašomi ūkinės operacijos ir ūkinio įvykio metu arba jiems pasibaigus ar įvykus.</a:t>
            </a:r>
            <a:r>
              <a:rPr lang="lt-LT" sz="16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lt-LT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3908" y="5949280"/>
            <a:ext cx="8334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Įsigytas 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turtas.</a:t>
            </a:r>
            <a:endParaRPr lang="lt-LT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2016 m. pirkta kompiuteriai -2072 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Eur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, kompiuterinis 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spirografas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- 3497 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Eur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., 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3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37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lt-LT" sz="3200" b="1" dirty="0" smtClean="0">
                <a:latin typeface="Times New Roman" pitchFamily="18" charset="0"/>
                <a:cs typeface="Times New Roman" pitchFamily="18" charset="0"/>
              </a:rPr>
              <a:t>Ataskaitos turinys</a:t>
            </a:r>
            <a:endParaRPr lang="lt-LT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23528" y="1052736"/>
            <a:ext cx="8373616" cy="5577483"/>
          </a:xfrm>
        </p:spPr>
        <p:txBody>
          <a:bodyPr>
            <a:normAutofit/>
          </a:bodyPr>
          <a:lstStyle/>
          <a:p>
            <a:r>
              <a:rPr lang="lt-LT" sz="2400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Strategija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t-LT" sz="2400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Teikiamos paslaugos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t-LT" sz="2400" dirty="0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Įstaigos struktūra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t-LT" sz="2400" dirty="0" smtClean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Darbuotojai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darbo užmokestis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t-LT" sz="2400" dirty="0" smtClean="0"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Medicininės veiklos rodikliai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t-LT" sz="2400" dirty="0" smtClean="0"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Ekonominės – finansinės veiklos rodikliai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t-LT" sz="2400" dirty="0" smtClean="0"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Baigiamosios nuostatos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19187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30351" y="713614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Nematerialus ilgalaikis turtas</a:t>
            </a:r>
            <a:endParaRPr lang="lt-LT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2753427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>
                <a:latin typeface="Times New Roman" pitchFamily="18" charset="0"/>
                <a:cs typeface="Times New Roman" pitchFamily="18" charset="0"/>
              </a:rPr>
              <a:t>Įstaigos trumpalaikis </a:t>
            </a: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turtas (atsargos)</a:t>
            </a:r>
            <a:endParaRPr lang="lt-LT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Lentelė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799640"/>
              </p:ext>
            </p:extLst>
          </p:nvPr>
        </p:nvGraphicFramePr>
        <p:xfrm>
          <a:off x="664405" y="3188753"/>
          <a:ext cx="8256312" cy="2336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2952328"/>
                <a:gridCol w="2999728"/>
              </a:tblGrid>
              <a:tr h="664502">
                <a:tc>
                  <a:txBody>
                    <a:bodyPr/>
                    <a:lstStyle/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Rodikliai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Likutinė vertė 2015-12-31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</a:t>
                      </a:r>
                      <a:r>
                        <a:rPr lang="lt-LT" sz="16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Eur</a:t>
                      </a:r>
                      <a:endParaRPr lang="lt-LT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Likutinė vertė finansinių metų  pabaigoje  2016-12-31      </a:t>
                      </a:r>
                      <a:r>
                        <a:rPr lang="lt-LT" sz="16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Eur</a:t>
                      </a:r>
                      <a:endParaRPr lang="lt-LT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 anchor="ctr"/>
                </a:tc>
              </a:tr>
              <a:tr h="418107">
                <a:tc>
                  <a:txBody>
                    <a:bodyPr/>
                    <a:lstStyle/>
                    <a:p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Medikamentai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63 952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77 515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8107">
                <a:tc>
                  <a:txBody>
                    <a:bodyPr/>
                    <a:lstStyle/>
                    <a:p>
                      <a:r>
                        <a:rPr lang="lt-LT" sz="16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Medžiagos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656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1 061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8107">
                <a:tc>
                  <a:txBody>
                    <a:bodyPr/>
                    <a:lstStyle/>
                    <a:p>
                      <a:r>
                        <a:rPr lang="lt-LT" sz="16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Kuras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2 729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185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8107">
                <a:tc>
                  <a:txBody>
                    <a:bodyPr/>
                    <a:lstStyle/>
                    <a:p>
                      <a:r>
                        <a:rPr lang="lt-LT" sz="1600" b="1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Iš viso: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67 902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79 326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04909" y="5741265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t-LT" sz="1600" dirty="0">
                <a:latin typeface="Times New Roman" pitchFamily="18" charset="0"/>
                <a:cs typeface="Times New Roman" pitchFamily="18" charset="0"/>
              </a:rPr>
              <a:t>Atsargomis laikomas įstaigos trumpalaikis turtas, kuris sunaudojamas pajamoms uždirbti per vienerius metus arba per vieną įtaigos veiklos ciklą. </a:t>
            </a:r>
            <a:r>
              <a:rPr lang="lt-LT" sz="1600" dirty="0" smtClean="0">
                <a:latin typeface="Times New Roman" pitchFamily="18" charset="0"/>
                <a:cs typeface="Times New Roman" pitchFamily="18" charset="0"/>
              </a:rPr>
              <a:t>2016 metais </a:t>
            </a:r>
            <a:r>
              <a:rPr lang="lt-LT" sz="1600" dirty="0">
                <a:latin typeface="Times New Roman" pitchFamily="18" charset="0"/>
                <a:cs typeface="Times New Roman" pitchFamily="18" charset="0"/>
              </a:rPr>
              <a:t>nupirkta inventoriaus už </a:t>
            </a:r>
            <a:r>
              <a:rPr lang="lt-LT" sz="1600" dirty="0" smtClean="0">
                <a:latin typeface="Times New Roman" pitchFamily="18" charset="0"/>
                <a:cs typeface="Times New Roman" pitchFamily="18" charset="0"/>
              </a:rPr>
              <a:t> 5585 eurų (darbo </a:t>
            </a:r>
            <a:r>
              <a:rPr lang="lt-LT" sz="1600" dirty="0">
                <a:latin typeface="Times New Roman" pitchFamily="18" charset="0"/>
                <a:cs typeface="Times New Roman" pitchFamily="18" charset="0"/>
              </a:rPr>
              <a:t>kostiumai </a:t>
            </a:r>
            <a:r>
              <a:rPr lang="lt-LT" sz="1600" dirty="0" smtClean="0">
                <a:latin typeface="Times New Roman" pitchFamily="18" charset="0"/>
                <a:cs typeface="Times New Roman" pitchFamily="18" charset="0"/>
              </a:rPr>
              <a:t>darbininkams), kitas </a:t>
            </a:r>
            <a:r>
              <a:rPr lang="lt-LT" sz="1600" dirty="0">
                <a:latin typeface="Times New Roman" pitchFamily="18" charset="0"/>
                <a:cs typeface="Times New Roman" pitchFamily="18" charset="0"/>
              </a:rPr>
              <a:t>ūkinis </a:t>
            </a:r>
            <a:r>
              <a:rPr lang="lt-LT" sz="1600" dirty="0" smtClean="0">
                <a:latin typeface="Times New Roman" pitchFamily="18" charset="0"/>
                <a:cs typeface="Times New Roman" pitchFamily="18" charset="0"/>
              </a:rPr>
              <a:t>inventorius (baldai, įrankiai).</a:t>
            </a:r>
            <a:endParaRPr lang="lt-LT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2919" y="126812"/>
            <a:ext cx="80805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lt-LT" dirty="0"/>
          </a:p>
        </p:txBody>
      </p:sp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639979" y="1529291"/>
            <a:ext cx="8109536" cy="100855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lt-L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Nematerialųjį </a:t>
            </a:r>
            <a:r>
              <a:rPr lang="lt-L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turtą sudaro buhalterinė programa „</a:t>
            </a:r>
            <a:r>
              <a:rPr lang="lt-LT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Agnum</a:t>
            </a:r>
            <a:r>
              <a:rPr lang="lt-L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“. Programos įsigijimo savikaina </a:t>
            </a:r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2266 </a:t>
            </a:r>
            <a:r>
              <a:rPr lang="lt-LT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  <a:r>
              <a:rPr lang="lt-L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 m. įsigytas „</a:t>
            </a:r>
            <a:r>
              <a:rPr lang="lt-LT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Agnum</a:t>
            </a:r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sandėlio modulis 678 </a:t>
            </a:r>
            <a:r>
              <a:rPr lang="lt-LT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t-L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3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53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9262946"/>
              </p:ext>
            </p:extLst>
          </p:nvPr>
        </p:nvGraphicFramePr>
        <p:xfrm>
          <a:off x="505366" y="1484783"/>
          <a:ext cx="8229600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0490"/>
                <a:gridCol w="2715910"/>
                <a:gridCol w="2743200"/>
              </a:tblGrid>
              <a:tr h="371480">
                <a:tc>
                  <a:txBody>
                    <a:bodyPr/>
                    <a:lstStyle/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Rodikliai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Likutinė vertė  2015-12-31 </a:t>
                      </a:r>
                      <a:r>
                        <a:rPr lang="lt-LT" sz="1600" b="1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Eur</a:t>
                      </a:r>
                      <a:endParaRPr lang="lt-LT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Likutinė vertė finansinių </a:t>
                      </a:r>
                      <a:r>
                        <a:rPr lang="lt-LT" sz="1600" b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metų  2016-12-31 </a:t>
                      </a:r>
                      <a:endParaRPr lang="lt-LT" sz="1600" b="1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Eur</a:t>
                      </a:r>
                      <a:endParaRPr lang="lt-LT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Išankstiniai mokėjimai ir būsimų laikotarpių sąnaudos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2 024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1 402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Per vienerius metus gautinos sumos už paslaugas, naudojamą ir parduotą turtą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97 485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145 834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lt-LT" sz="16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Pinigai ir pinigų ekvivalentai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425 652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413 825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b="1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Iš viso: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525 161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561 061</a:t>
                      </a:r>
                      <a:endParaRPr lang="lt-LT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67789" y="471615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4000" b="1" dirty="0">
                <a:latin typeface="Times New Roman" pitchFamily="18" charset="0"/>
                <a:cs typeface="Times New Roman" pitchFamily="18" charset="0"/>
              </a:rPr>
              <a:t>Kitas trumpalaikis turtas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5366" y="4549676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Išankstinių </a:t>
            </a:r>
            <a:r>
              <a:rPr lang="lt-L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apmokėjimų sumas sudaro apmokėjimas tiekėjams už prekes, paslaugas, spaudos prenumeratą 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 metams, </a:t>
            </a:r>
            <a:r>
              <a:rPr lang="lt-L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būsimų laikotarpių sąnaudų sumas  sudaro 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 </a:t>
            </a:r>
            <a:r>
              <a:rPr lang="lt-L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metų pabaigoje į apskaitą įtraukta sąnaudos už transporto, pacientų žalos 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atlyginimo, </a:t>
            </a:r>
            <a:r>
              <a:rPr lang="lt-L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civilinės atsakomybės 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draudimai, darbo </a:t>
            </a:r>
            <a:r>
              <a:rPr lang="lt-L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užmokesčio ir socialinio 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draudimo sąnaudos,  </a:t>
            </a:r>
            <a:r>
              <a:rPr lang="lt-L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tenkančios 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 m. - 1146 </a:t>
            </a:r>
            <a:r>
              <a:rPr lang="lt-L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lt-L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</a:t>
            </a:r>
            <a:r>
              <a:rPr lang="lt-L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Gautinos sumos už paslaugas, naudojamą turtą, parduotas prekes sudaro TLK įsiskolinimas už paslaugas 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145379 </a:t>
            </a:r>
            <a:r>
              <a:rPr lang="lt-L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lt-L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</a:t>
            </a:r>
            <a:r>
              <a:rPr lang="lt-L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kitų juridinių asmenų skolos už suteiktas medicinines paslaugas 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325 </a:t>
            </a:r>
            <a:r>
              <a:rPr lang="lt-L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lt-L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</a:t>
            </a:r>
            <a:r>
              <a:rPr lang="lt-L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ir atsiskaitytinų asmenų už  ūkio išlaidos 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130 </a:t>
            </a:r>
            <a:r>
              <a:rPr lang="lt-L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lt-L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</a:t>
            </a:r>
            <a:r>
              <a:rPr lang="lt-L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 </a:t>
            </a:r>
            <a:r>
              <a:rPr lang="lt-L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metų gruodžio 31 d. piniginės lėšos bankų sąskaitose ir kasoje sudarė 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413825 </a:t>
            </a:r>
            <a:r>
              <a:rPr lang="lt-L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lt-L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</a:t>
            </a:r>
            <a:r>
              <a:rPr lang="lt-L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lt-L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2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69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Gautos įstaigos lėšos</a:t>
            </a:r>
            <a:endParaRPr lang="lt-LT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5313137"/>
              </p:ext>
            </p:extLst>
          </p:nvPr>
        </p:nvGraphicFramePr>
        <p:xfrm>
          <a:off x="457200" y="1600200"/>
          <a:ext cx="82296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0664"/>
                <a:gridCol w="1656184"/>
                <a:gridCol w="1625352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Sveikatos priežiūros paslaugos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2015</a:t>
                      </a:r>
                      <a:r>
                        <a:rPr lang="lt-LT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metai (</a:t>
                      </a:r>
                      <a:r>
                        <a:rPr lang="lt-LT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Eur</a:t>
                      </a:r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2016 metai (</a:t>
                      </a:r>
                      <a:r>
                        <a:rPr lang="lt-LT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Eur</a:t>
                      </a:r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Palyginimas 2015/2016 m. (+/-)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Pagrindinės veiklos pajamos iš PSDF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latin typeface="Times New Roman" pitchFamily="18" charset="0"/>
                          <a:cs typeface="Times New Roman" pitchFamily="18" charset="0"/>
                        </a:rPr>
                        <a:t>1 010 425</a:t>
                      </a:r>
                      <a:endParaRPr lang="lt-LT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1 144 635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134 210</a:t>
                      </a:r>
                      <a:endParaRPr lang="lt-LT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Iš kitų juridinių ir fizinių asmenų: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latin typeface="Times New Roman" pitchFamily="18" charset="0"/>
                          <a:cs typeface="Times New Roman" pitchFamily="18" charset="0"/>
                        </a:rPr>
                        <a:t>5 593</a:t>
                      </a:r>
                      <a:endParaRPr lang="lt-LT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9 838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4245</a:t>
                      </a:r>
                      <a:endParaRPr lang="lt-LT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Finansavimo pajamos iš kitų šaltinių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latin typeface="Times New Roman" pitchFamily="18" charset="0"/>
                          <a:cs typeface="Times New Roman" pitchFamily="18" charset="0"/>
                        </a:rPr>
                        <a:t>121 388</a:t>
                      </a:r>
                      <a:endParaRPr lang="lt-LT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253 370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131 982</a:t>
                      </a:r>
                      <a:endParaRPr lang="lt-LT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lt-LT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Finansinės investicinės lėšos (palūkanos už turimas lėšas banke)</a:t>
                      </a:r>
                      <a:endParaRPr lang="lt-LT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lt-LT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</a:t>
                      </a:r>
                      <a:endParaRPr lang="lt-LT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lt-LT" sz="1800" b="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Iš viso pajamų:</a:t>
                      </a:r>
                      <a:endParaRPr lang="lt-LT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1" dirty="0" smtClean="0">
                          <a:latin typeface="Times New Roman" pitchFamily="18" charset="0"/>
                          <a:cs typeface="Times New Roman" pitchFamily="18" charset="0"/>
                        </a:rPr>
                        <a:t>1 137 408</a:t>
                      </a:r>
                      <a:endParaRPr lang="lt-LT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1 407 843</a:t>
                      </a:r>
                      <a:endParaRPr lang="lt-LT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270 435</a:t>
                      </a:r>
                      <a:endParaRPr lang="lt-LT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2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57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4000" b="1" dirty="0">
                <a:latin typeface="Times New Roman" pitchFamily="18" charset="0"/>
                <a:cs typeface="Times New Roman" pitchFamily="18" charset="0"/>
              </a:rPr>
              <a:t>Įstaigos </a:t>
            </a:r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pajamų </a:t>
            </a:r>
            <a:r>
              <a:rPr lang="lt-LT" sz="4000" b="1" dirty="0">
                <a:latin typeface="Times New Roman" pitchFamily="18" charset="0"/>
                <a:cs typeface="Times New Roman" pitchFamily="18" charset="0"/>
              </a:rPr>
              <a:t>pagal finansavimo </a:t>
            </a:r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šaltinius struktūra 2016 m.</a:t>
            </a:r>
            <a:endParaRPr lang="lt-LT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0002639"/>
              </p:ext>
            </p:extLst>
          </p:nvPr>
        </p:nvGraphicFramePr>
        <p:xfrm>
          <a:off x="611560" y="177281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3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80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90066"/>
          </a:xfrm>
        </p:spPr>
        <p:txBody>
          <a:bodyPr>
            <a:noAutofit/>
          </a:bodyPr>
          <a:lstStyle/>
          <a:p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Įstaigos sąnaudos pajamos uždirbti</a:t>
            </a:r>
            <a:endParaRPr lang="lt-LT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3845457"/>
              </p:ext>
            </p:extLst>
          </p:nvPr>
        </p:nvGraphicFramePr>
        <p:xfrm>
          <a:off x="611560" y="836712"/>
          <a:ext cx="8229600" cy="5812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840"/>
                <a:gridCol w="864096"/>
                <a:gridCol w="1008112"/>
                <a:gridCol w="864096"/>
                <a:gridCol w="1018456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Darbo užmokestis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2015 m (</a:t>
                      </a:r>
                      <a:r>
                        <a:rPr lang="lt-LT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Eur</a:t>
                      </a:r>
                      <a:r>
                        <a:rPr lang="lt-LT" sz="12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b="1" kern="120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Panaud</a:t>
                      </a:r>
                      <a:r>
                        <a:rPr lang="lt-LT" sz="1200" b="1" kern="120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lang="en-US" sz="1200" b="1" kern="120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 </a:t>
                      </a:r>
                      <a:r>
                        <a:rPr lang="lt-LT" sz="1200" b="1" kern="120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nuo pajamų</a:t>
                      </a:r>
                      <a:endParaRPr lang="lt-LT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2016</a:t>
                      </a:r>
                      <a:r>
                        <a:rPr lang="lt-LT" sz="1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lt-LT" sz="12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 (</a:t>
                      </a:r>
                      <a:r>
                        <a:rPr lang="lt-LT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Eur</a:t>
                      </a:r>
                      <a:r>
                        <a:rPr lang="lt-LT" sz="12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b="1" kern="1200" err="1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Panaud</a:t>
                      </a:r>
                      <a:r>
                        <a:rPr lang="lt-LT" sz="1200" b="1" kern="120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lang="lt-LT" sz="1200" b="1" kern="1200" baseline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200" b="1" kern="120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 </a:t>
                      </a:r>
                      <a:r>
                        <a:rPr lang="lt-LT" sz="1200" b="1" kern="120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nuo pajamų</a:t>
                      </a:r>
                      <a:endParaRPr lang="lt-LT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2880">
                <a:tc>
                  <a:txBody>
                    <a:bodyPr/>
                    <a:lstStyle/>
                    <a:p>
                      <a:r>
                        <a:rPr lang="lt-LT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Darbo užmokestis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483379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42,5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648884</a:t>
                      </a:r>
                      <a:endParaRPr lang="lt-L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46,1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04584">
                <a:tc>
                  <a:txBody>
                    <a:bodyPr/>
                    <a:lstStyle/>
                    <a:p>
                      <a:r>
                        <a:rPr lang="lt-LT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Socialinio draudimo įmokos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149526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13,1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200626</a:t>
                      </a:r>
                      <a:endParaRPr lang="lt-L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14,3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46288">
                <a:tc>
                  <a:txBody>
                    <a:bodyPr/>
                    <a:lstStyle/>
                    <a:p>
                      <a:r>
                        <a:rPr lang="lt-LT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Amortizacinės ilgalaikio turto sąnaudos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10118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12737</a:t>
                      </a:r>
                      <a:endParaRPr lang="lt-L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lt-LT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Darbuotojų kvalifikacijos kėlimas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0,01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1273</a:t>
                      </a:r>
                      <a:endParaRPr lang="lt-L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Komunalinių paslaugų: šildymo, elektros energijos, ryšių, šalto vandens, šiukšlių išvežimo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28900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29999</a:t>
                      </a:r>
                      <a:endParaRPr lang="lt-L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48560">
                <a:tc>
                  <a:txBody>
                    <a:bodyPr/>
                    <a:lstStyle/>
                    <a:p>
                      <a:r>
                        <a:rPr lang="lt-LT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Transporto išlaikymo sąnaudos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6513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6862</a:t>
                      </a:r>
                      <a:endParaRPr lang="lt-L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lt-LT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Paprasto remonto, patalpų eksploatacinės išlaidos, medicininės aparatūros remontas priežiūra, lifto priežiūra remontas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16537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15552</a:t>
                      </a:r>
                      <a:endParaRPr lang="lt-L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37120">
                <a:tc>
                  <a:txBody>
                    <a:bodyPr/>
                    <a:lstStyle/>
                    <a:p>
                      <a:r>
                        <a:rPr lang="lt-LT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Nuomos sąnaudos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317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0,03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</a:t>
                      </a:r>
                      <a:endParaRPr lang="lt-L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0,02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Medžiagos ligonių gydymui, patalpų eksploatacijai</a:t>
                      </a:r>
                    </a:p>
                    <a:p>
                      <a:r>
                        <a:rPr lang="lt-LT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(medikamentai, ūkinės, dezinfekcinės)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178588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15,7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305767</a:t>
                      </a:r>
                      <a:endParaRPr lang="lt-L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21,7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Kitų paslaugų sąnaudos: laboratoriniai tyrimai, gydytojų konsultacijos, ligonių maitinimo , patalynės skalbimo, patalpų apsaugos, pacientų transportavimo, civilinės atsakomybės draudimas už padarytą žalą pacientams, patalpų dezinfekcijos  ir  kt.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131510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11,6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166244</a:t>
                      </a:r>
                      <a:endParaRPr lang="lt-L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11,8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Pagrindinės veiklos kitos sąnaudos: įmokos į garantinį fondą, spaudiniai, blankai, kanceliarinės prekės, pašalpos darbuotojams, banko aptarnavimo paslaugos ir kt.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16538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6993</a:t>
                      </a:r>
                      <a:endParaRPr lang="lt-L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Finansinės investicinės sąnaudos:</a:t>
                      </a:r>
                    </a:p>
                    <a:p>
                      <a:r>
                        <a:rPr lang="lt-LT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Neigiamas valiutos</a:t>
                      </a:r>
                      <a:r>
                        <a:rPr lang="lt-LT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kurso </a:t>
                      </a:r>
                      <a:r>
                        <a:rPr lang="lt-LT" sz="12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paasikeitimas</a:t>
                      </a:r>
                      <a:r>
                        <a:rPr lang="lt-LT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delspinigiai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Iš viso:</a:t>
                      </a:r>
                      <a:endParaRPr lang="lt-L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1 021 977</a:t>
                      </a:r>
                      <a:endParaRPr lang="lt-LT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89,9</a:t>
                      </a:r>
                      <a:endParaRPr lang="lt-LT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1395276</a:t>
                      </a:r>
                      <a:endParaRPr lang="lt-LT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99,12</a:t>
                      </a:r>
                      <a:endParaRPr lang="lt-LT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3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7330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Pagrindinės veiklos sąnaudų </a:t>
            </a:r>
            <a:r>
              <a:rPr lang="lt-LT" sz="4000" b="1" dirty="0">
                <a:latin typeface="Times New Roman" pitchFamily="18" charset="0"/>
                <a:cs typeface="Times New Roman" pitchFamily="18" charset="0"/>
              </a:rPr>
              <a:t>struktūra 2016 m.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267897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3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26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Sąnaudos valdymo išlaidoms</a:t>
            </a:r>
            <a:endParaRPr lang="lt-LT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714497"/>
              </p:ext>
            </p:extLst>
          </p:nvPr>
        </p:nvGraphicFramePr>
        <p:xfrm>
          <a:off x="421831" y="1268760"/>
          <a:ext cx="8229600" cy="5317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3072"/>
                <a:gridCol w="1666528"/>
              </a:tblGrid>
              <a:tr h="470748"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Sąnaudų pavadinimas</a:t>
                      </a:r>
                      <a:endParaRPr lang="lt-LT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Eur</a:t>
                      </a:r>
                      <a:endParaRPr lang="lt-LT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0326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Pagrindinės veiklos sąnaudos</a:t>
                      </a:r>
                      <a:endParaRPr lang="lt-LT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1395276</a:t>
                      </a:r>
                      <a:endParaRPr lang="lt-LT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0326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Valdymo išlaidų sąnaudos, iš jų:                                           8,7 %</a:t>
                      </a:r>
                      <a:endParaRPr lang="lt-LT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120369</a:t>
                      </a:r>
                      <a:endParaRPr lang="lt-LT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3071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lt-LT" sz="1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t-LT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darbo užmokestis                                                   5,9 </a:t>
                      </a:r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t-LT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84449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0326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socialinio draudimo įmokos                                  1,9</a:t>
                      </a:r>
                      <a:r>
                        <a:rPr lang="lt-LT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26162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0326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amortizacinės ilgalaikio turto                                0,06 % 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777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0326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Komunalinių paslaugų                                          </a:t>
                      </a:r>
                      <a:r>
                        <a:rPr lang="lt-LT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0,1 %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1830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0326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Transporto</a:t>
                      </a:r>
                      <a:r>
                        <a:rPr lang="lt-LT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išlaikymo                                             0,03 </a:t>
                      </a:r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419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3071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Pagrindinės veiklos, patalpų </a:t>
                      </a:r>
                      <a:r>
                        <a:rPr lang="lt-L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ekspl</a:t>
                      </a:r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., nuomos,        0,16 %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lt-L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kancialiarinės</a:t>
                      </a:r>
                      <a:r>
                        <a:rPr lang="lt-LT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prekės, kvalifikacijos kėlimas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396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3071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Kitų paslaugų sąnaudos:                                        0,3 %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lt-L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kompiut</a:t>
                      </a:r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 įrangos palaikymo, patalpų</a:t>
                      </a:r>
                      <a:r>
                        <a:rPr lang="lt-LT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apsaugos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3579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0326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Sunaudotų medžiagų eksploatacijai išlaidos          0,07</a:t>
                      </a:r>
                      <a:r>
                        <a:rPr lang="lt-LT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975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032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2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51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83504" y="-68012"/>
            <a:ext cx="8229600" cy="1074808"/>
          </a:xfrm>
        </p:spPr>
        <p:txBody>
          <a:bodyPr>
            <a:noAutofit/>
          </a:bodyPr>
          <a:lstStyle/>
          <a:p>
            <a:r>
              <a:rPr lang="lt-LT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2016 m. įstaigos finansinis rezultatas</a:t>
            </a:r>
            <a:r>
              <a:rPr lang="lt-LT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lt-LT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4284286"/>
              </p:ext>
            </p:extLst>
          </p:nvPr>
        </p:nvGraphicFramePr>
        <p:xfrm>
          <a:off x="539552" y="2204864"/>
          <a:ext cx="8229600" cy="3035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657400"/>
                <a:gridCol w="2829000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Nuosavo kapitalo rodikliai balanse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Praėjusio laikotarpio suma (2015 m)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Ataskaitinio laikotarpio suma (2016 m)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Dalininkų kapitalas</a:t>
                      </a:r>
                      <a:endParaRPr lang="lt-LT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11 522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11 522</a:t>
                      </a:r>
                      <a:endParaRPr lang="lt-L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Rezervas</a:t>
                      </a:r>
                      <a:endParaRPr lang="lt-LT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t-LT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t-LT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Ankstesnių metų veiklos rezultatas</a:t>
                      </a:r>
                      <a:endParaRPr lang="lt-LT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itchFamily="18" charset="0"/>
                          <a:cs typeface="Times New Roman" pitchFamily="18" charset="0"/>
                        </a:rPr>
                        <a:t>453 650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569 082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8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Ataskaitinių metų veiklos rezultatas</a:t>
                      </a:r>
                      <a:endParaRPr lang="lt-LT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itchFamily="18" charset="0"/>
                          <a:cs typeface="Times New Roman" pitchFamily="18" charset="0"/>
                        </a:rPr>
                        <a:t>115 432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12 568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Iš viso:</a:t>
                      </a:r>
                      <a:endParaRPr lang="lt-LT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1" dirty="0" smtClean="0">
                          <a:latin typeface="Times New Roman" pitchFamily="18" charset="0"/>
                          <a:cs typeface="Times New Roman" pitchFamily="18" charset="0"/>
                        </a:rPr>
                        <a:t>580 604</a:t>
                      </a:r>
                      <a:endParaRPr lang="lt-LT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593 172</a:t>
                      </a:r>
                      <a:endParaRPr lang="lt-LT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2073" y="1074808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t-LT" dirty="0">
                <a:latin typeface="Times New Roman" pitchFamily="18" charset="0"/>
                <a:cs typeface="Times New Roman" pitchFamily="18" charset="0"/>
              </a:rPr>
              <a:t>Viešosios įstaigos Alytaus apskrities tuberkuliozės ligoninės dalininkas (steigėjas) yra Lietuvos Respublikos Sveikatos apsaugos ministerija. Dalininko kapitalas  įstaigos finansinėje apskaitoje sudarė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11522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litus. Dalininko kapitalas  nepakito ir ataskaitiniais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2016 metais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Stačiakampis 8"/>
          <p:cNvSpPr/>
          <p:nvPr/>
        </p:nvSpPr>
        <p:spPr>
          <a:xfrm>
            <a:off x="383504" y="5376560"/>
            <a:ext cx="83736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Grynasis finansinių metų pelnas 0,9 % visų pajamų. VšĮ Alytaus apskrities tuberkuliozės ligoninė už suteiktas sveikatos priežiūros paslaugas 2015 m. iš Privalomojo sveikatos draudimo fondo gavo 81,3 % visų pajamų. 18,0 % sudarė finansavimo pajamos ir 0,7 % sudarė lėšos už paslaugas kitoms gydymo įstaigoms ir gyventojams nedraustiems privalomuoju sveikatos draudimu. Finansiniam rezultatui įtakos  turėjo balo vertės atstatymas nuo metų pradžios.</a:t>
            </a:r>
            <a:endParaRPr lang="lt-L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2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03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Finansinių įsipareigojimų būklė</a:t>
            </a:r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2016-12-31               </a:t>
            </a:r>
            <a:r>
              <a:rPr lang="lt-LT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32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(</a:t>
            </a:r>
            <a:r>
              <a:rPr lang="lt-LT" sz="2400" b="1" dirty="0" err="1" smtClean="0">
                <a:latin typeface="Times New Roman" pitchFamily="18" charset="0"/>
                <a:cs typeface="Times New Roman" pitchFamily="18" charset="0"/>
              </a:rPr>
              <a:t>Eur</a:t>
            </a: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lt-LT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0595334"/>
              </p:ext>
            </p:extLst>
          </p:nvPr>
        </p:nvGraphicFramePr>
        <p:xfrm>
          <a:off x="457200" y="1844824"/>
          <a:ext cx="8229600" cy="436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26216"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Rodikliai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t-LT" sz="1600" smtClean="0">
                          <a:latin typeface="Times New Roman" pitchFamily="18" charset="0"/>
                          <a:cs typeface="Times New Roman" pitchFamily="18" charset="0"/>
                        </a:rPr>
                        <a:t>Skolos ar jų dalys,</a:t>
                      </a:r>
                      <a:r>
                        <a:rPr lang="lt-LT" sz="1600" baseline="0" smtClean="0">
                          <a:latin typeface="Times New Roman" pitchFamily="18" charset="0"/>
                          <a:cs typeface="Times New Roman" pitchFamily="18" charset="0"/>
                        </a:rPr>
                        <a:t> apmokėtinos: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Mokėtinų sumų skaidymas pagal rūšis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Per vienerius finansinius metus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Po vienerių metų, bet ne vėliau kaip per penkerius metus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Finansinės skolos:</a:t>
                      </a:r>
                    </a:p>
                    <a:p>
                      <a:r>
                        <a:rPr lang="lt-LT" sz="16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kredito įstaigoms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Skolos tiekėjams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14 433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Su darbo santykiais susiję įsipareigojimai (įmokos </a:t>
                      </a:r>
                      <a:r>
                        <a:rPr lang="lt-LT" sz="1600" kern="120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sodrai</a:t>
                      </a:r>
                      <a:r>
                        <a:rPr lang="lt-LT" sz="16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34 093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Kitos mokėtinos sumos ir trumpalaikiai įsipareigojimai (nepanaudotų atostogų rezervas)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60 489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lt-LT" sz="1600" b="1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Iš viso: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109 015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2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32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7440"/>
            <a:ext cx="8650796" cy="685256"/>
          </a:xfrm>
        </p:spPr>
        <p:txBody>
          <a:bodyPr>
            <a:normAutofit fontScale="90000"/>
          </a:bodyPr>
          <a:lstStyle/>
          <a:p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Baigiamosios </a:t>
            </a: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nuostatos</a:t>
            </a:r>
            <a:r>
              <a:rPr lang="lt-LT" sz="4000" dirty="0"/>
              <a:t/>
            </a:r>
            <a:br>
              <a:rPr lang="lt-LT" sz="4000" dirty="0"/>
            </a:br>
            <a:endParaRPr lang="lt-LT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703094"/>
            <a:ext cx="784887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t-LT" dirty="0" smtClean="0"/>
              <a:t> 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VšĮ Alytaus apskrities tuberkuliozės ligoninė 2016 metais dirbo pelningai, finansinių metų veiklos rezultatas  </a:t>
            </a: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12 568 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perviršis (pelnas) tai sudaro 0,9% visų pajamų;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Sąnaudos darbo užmokesčiui ir socialiniam draudimui sudaro 60,9  % visų sąnaudų, iš jų darbo užmokesčiui – 46,5 %, socialiniam draudimui – 14,4%;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Įstaigos bendrosios sąnaudos sudaro 99,1 %, iš jų valdymo išlaidoms sudaro  8,7 %, tame skaičiuje darbo užmokesčiui 6,1 %;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Gautas papildomas finansavimas pagal finansavimo šaltinius 19,5%: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finansavimo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sumos iš kitų šaltinių atsargoms įsigyti (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medikamentai 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	gaunami centralizuotai iš Valstybinės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ligonių kasos) 264 971 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- piniginės lėšos 2 % GPM 299 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- gauta lėšų teikiant mokamas medicinines paslaugas 9 837 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 metais nebuvo gauta nė vieno rašytinio gyventojų skundo dėl teikiamų paslaugų kokybės ar medicininės etikos ir 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deontologijos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principų pažeidimo;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darbuotojų kaitos rodiklis 9,1 %;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suteikta prioritetinių paslaugų (kriterijumi įstaigoje sąlyginai prisiimtas teismo nutartimi priverstinai gydomų pacientų skaičius)  18,5% daugiau, 2015 m. – 44 pacientai, 2016 m. – 54 pacientai.</a:t>
            </a: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Įstaigos 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finansinė būklė ir 2016 metais, kaip ir eilę pastarųjų, išliko stabili, be įsiskolinimų. Tai leidžia traktuoti, kad įstaigos veikloje racionaliai ir ekonomiškai panaudojami finansiniai resursai ir materialiniai ištekliai.</a:t>
            </a:r>
          </a:p>
          <a:p>
            <a:pPr lvl="0" algn="just"/>
            <a:endParaRPr lang="lt-LT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2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719064"/>
          </a:xfrm>
        </p:spPr>
        <p:txBody>
          <a:bodyPr>
            <a:normAutofit/>
          </a:bodyPr>
          <a:lstStyle/>
          <a:p>
            <a:r>
              <a:rPr lang="lt-LT" sz="3600" b="1" dirty="0" smtClean="0">
                <a:latin typeface="Times New Roman" pitchFamily="18" charset="0"/>
                <a:cs typeface="Times New Roman" pitchFamily="18" charset="0"/>
              </a:rPr>
              <a:t>Įstaigos strategija</a:t>
            </a:r>
            <a:endParaRPr lang="lt-LT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7606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lt-LT" sz="1600" dirty="0">
                <a:latin typeface="Times New Roman" pitchFamily="18" charset="0"/>
                <a:cs typeface="Times New Roman" pitchFamily="18" charset="0"/>
              </a:rPr>
              <a:t>Viešoji įstaiga Alytaus apskrities tuberkuliozės ligoninė yra specializuota gydymo įstaiga, teikianti antrines ambulatorines ir stacionarines sveikatos priežiūros paslaugas visiems Lietuvos Respublikos gyventojams. </a:t>
            </a:r>
          </a:p>
          <a:p>
            <a:pPr marL="0" indent="0" algn="just">
              <a:buNone/>
            </a:pPr>
            <a:r>
              <a:rPr lang="lt-LT" sz="1600" b="1" dirty="0">
                <a:latin typeface="Times New Roman" pitchFamily="18" charset="0"/>
                <a:cs typeface="Times New Roman" pitchFamily="18" charset="0"/>
              </a:rPr>
              <a:t>Įstaigos veiklos rūšys</a:t>
            </a:r>
            <a:r>
              <a:rPr lang="lt-LT" sz="1600" dirty="0">
                <a:latin typeface="Times New Roman" pitchFamily="18" charset="0"/>
                <a:cs typeface="Times New Roman" pitchFamily="18" charset="0"/>
              </a:rPr>
              <a:t>, pagal Ekonominės veiklos rūšių klasifikatorių:</a:t>
            </a:r>
          </a:p>
          <a:p>
            <a:pPr marL="0" lvl="0" indent="0" algn="just">
              <a:buNone/>
            </a:pPr>
            <a:r>
              <a:rPr lang="lt-LT" sz="1600" dirty="0">
                <a:latin typeface="Times New Roman" pitchFamily="18" charset="0"/>
                <a:cs typeface="Times New Roman" pitchFamily="18" charset="0"/>
              </a:rPr>
              <a:t>Ligoninių veikla                            – 86.10</a:t>
            </a:r>
          </a:p>
          <a:p>
            <a:pPr marL="0" lvl="0" indent="0" algn="just">
              <a:buNone/>
            </a:pPr>
            <a:r>
              <a:rPr lang="lt-LT" sz="1600" dirty="0">
                <a:latin typeface="Times New Roman" pitchFamily="18" charset="0"/>
                <a:cs typeface="Times New Roman" pitchFamily="18" charset="0"/>
              </a:rPr>
              <a:t>Gydytojų specialistų veikla           – 86.22</a:t>
            </a:r>
          </a:p>
          <a:p>
            <a:pPr marL="0" lvl="0" indent="0" algn="just">
              <a:buNone/>
            </a:pPr>
            <a:r>
              <a:rPr lang="lt-LT" sz="1600" dirty="0">
                <a:latin typeface="Times New Roman" pitchFamily="18" charset="0"/>
                <a:cs typeface="Times New Roman" pitchFamily="18" charset="0"/>
              </a:rPr>
              <a:t>Medicinos laboratorijų veikla       – 86.90.30.</a:t>
            </a:r>
          </a:p>
          <a:p>
            <a:pPr marL="0" indent="0" algn="just">
              <a:buNone/>
            </a:pPr>
            <a:r>
              <a:rPr lang="lt-LT" sz="1600" b="1" dirty="0">
                <a:latin typeface="Times New Roman" pitchFamily="18" charset="0"/>
                <a:cs typeface="Times New Roman" pitchFamily="18" charset="0"/>
              </a:rPr>
              <a:t>Pagrindinis įstaigos veiklos tikslas</a:t>
            </a:r>
            <a:r>
              <a:rPr lang="lt-LT" sz="1600" dirty="0">
                <a:latin typeface="Times New Roman" pitchFamily="18" charset="0"/>
                <a:cs typeface="Times New Roman" pitchFamily="18" charset="0"/>
              </a:rPr>
              <a:t> – gerinti Lietuvos gyventojų sveikatą, siekiant sumažinti </a:t>
            </a:r>
            <a:r>
              <a:rPr lang="lt-LT" sz="1600" dirty="0" smtClean="0">
                <a:latin typeface="Times New Roman" pitchFamily="18" charset="0"/>
                <a:cs typeface="Times New Roman" pitchFamily="18" charset="0"/>
              </a:rPr>
              <a:t>sergamumą </a:t>
            </a:r>
            <a:r>
              <a:rPr lang="lt-LT" sz="1600" dirty="0">
                <a:latin typeface="Times New Roman" pitchFamily="18" charset="0"/>
                <a:cs typeface="Times New Roman" pitchFamily="18" charset="0"/>
              </a:rPr>
              <a:t>plaučių tuberkulioze bei mirtingumą </a:t>
            </a:r>
            <a:r>
              <a:rPr lang="lt-LT" sz="1600" dirty="0" smtClean="0">
                <a:latin typeface="Times New Roman" pitchFamily="18" charset="0"/>
                <a:cs typeface="Times New Roman" pitchFamily="18" charset="0"/>
              </a:rPr>
              <a:t>nuo </a:t>
            </a:r>
            <a:r>
              <a:rPr lang="lt-LT" sz="1600" dirty="0">
                <a:latin typeface="Times New Roman" pitchFamily="18" charset="0"/>
                <a:cs typeface="Times New Roman" pitchFamily="18" charset="0"/>
              </a:rPr>
              <a:t>jos.</a:t>
            </a:r>
          </a:p>
          <a:p>
            <a:pPr marL="0" indent="0" algn="just">
              <a:buNone/>
            </a:pPr>
            <a:r>
              <a:rPr lang="lt-LT" sz="1600" b="1" dirty="0">
                <a:latin typeface="Times New Roman" pitchFamily="18" charset="0"/>
                <a:cs typeface="Times New Roman" pitchFamily="18" charset="0"/>
              </a:rPr>
              <a:t>Įstaigos misija - </a:t>
            </a:r>
            <a:r>
              <a:rPr lang="lt-LT" sz="1600" dirty="0">
                <a:latin typeface="Times New Roman" pitchFamily="18" charset="0"/>
                <a:cs typeface="Times New Roman" pitchFamily="18" charset="0"/>
              </a:rPr>
              <a:t>teikti kokybiškas ir saugias sveikatos priežiūros paslaugas visiems plaučių tuberkulioze sergantiems Lietuvos Respublikos gyventojams, o taip pat asmenims, kuriems teismo nutartimi taikomas priverstinis gydymas</a:t>
            </a:r>
            <a:r>
              <a:rPr lang="lt-LT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lt-LT" sz="16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lt-LT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lt-LT" sz="1600" b="1" dirty="0">
                <a:latin typeface="Times New Roman" pitchFamily="18" charset="0"/>
                <a:cs typeface="Times New Roman" pitchFamily="18" charset="0"/>
              </a:rPr>
              <a:t>Strateginiai tikslai</a:t>
            </a:r>
            <a:r>
              <a:rPr lang="lt-LT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lt-LT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lt-LT" sz="1600" dirty="0" smtClean="0">
                <a:latin typeface="Times New Roman" panose="02020603050405020304" pitchFamily="18" charset="0"/>
                <a:cs typeface="Times New Roman" pitchFamily="18" charset="0"/>
              </a:rPr>
              <a:t>Nuolat kurti ir tobulinti </a:t>
            </a:r>
            <a:r>
              <a:rPr lang="lt-LT" sz="1600" dirty="0">
                <a:latin typeface="Times New Roman" pitchFamily="18" charset="0"/>
                <a:cs typeface="Times New Roman" pitchFamily="18" charset="0"/>
              </a:rPr>
              <a:t>efektyviai </a:t>
            </a:r>
            <a:r>
              <a:rPr lang="lt-LT" sz="1600" dirty="0" smtClean="0">
                <a:latin typeface="Times New Roman" pitchFamily="18" charset="0"/>
                <a:cs typeface="Times New Roman" pitchFamily="18" charset="0"/>
              </a:rPr>
              <a:t>veikiančios ir kokybiškas paslaugas teikiančios </a:t>
            </a:r>
            <a:r>
              <a:rPr lang="lt-LT" sz="1600" dirty="0">
                <a:latin typeface="Times New Roman" pitchFamily="18" charset="0"/>
                <a:cs typeface="Times New Roman" pitchFamily="18" charset="0"/>
              </a:rPr>
              <a:t>ligoninės </a:t>
            </a:r>
            <a:r>
              <a:rPr lang="lt-LT" sz="1600" dirty="0" smtClean="0">
                <a:latin typeface="Times New Roman" pitchFamily="18" charset="0"/>
                <a:cs typeface="Times New Roman" pitchFamily="18" charset="0"/>
              </a:rPr>
              <a:t>įvaizdį;</a:t>
            </a:r>
          </a:p>
          <a:p>
            <a:pPr marL="0" indent="0" algn="just">
              <a:buNone/>
            </a:pPr>
            <a:r>
              <a:rPr lang="lt-LT" sz="1600" b="1" dirty="0" smtClean="0">
                <a:latin typeface="Times New Roman" pitchFamily="18" charset="0"/>
                <a:cs typeface="Times New Roman" pitchFamily="18" charset="0"/>
              </a:rPr>
              <a:t>Artimiausi tikslai: </a:t>
            </a:r>
            <a:endParaRPr lang="lt-LT" sz="1600" b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lt-L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Organizuoti 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efektyvų Krašto DOTS kabineto darbą, užtikrinti visų baigusių stacionarinį gydymą pacientų siuntimą tęsti gydymą savivaldybių DOTS kabinetuose;</a:t>
            </a:r>
          </a:p>
          <a:p>
            <a:pPr lvl="0" algn="just"/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Sukurti infrastruktūrą </a:t>
            </a:r>
            <a:r>
              <a:rPr lang="lt-L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gydyti 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sergančius, </a:t>
            </a:r>
            <a:r>
              <a:rPr lang="lt-L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atsparia tuberkulioze pacientus kol jie 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gyvens, vykdyti PSO specialistų rekomendacijas, rekonstruoti ir išplėsti gydomąjį korpusą įrengiant 1, 2, 3 vietų palatas.</a:t>
            </a:r>
            <a:endParaRPr lang="lt-L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3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17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ačiakampis 4"/>
          <p:cNvSpPr/>
          <p:nvPr/>
        </p:nvSpPr>
        <p:spPr>
          <a:xfrm>
            <a:off x="1691680" y="764704"/>
            <a:ext cx="52385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lt-LT" sz="5400" b="1" cap="none" spc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Dėkoju už dėmesį</a:t>
            </a:r>
            <a:endParaRPr lang="lt-LT" sz="5400" b="1" cap="none" spc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606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b="1" dirty="0" smtClean="0">
                <a:latin typeface="Times New Roman" pitchFamily="18" charset="0"/>
                <a:cs typeface="Times New Roman" pitchFamily="18" charset="0"/>
              </a:rPr>
              <a:t>Teikiamos paslaugos</a:t>
            </a:r>
            <a:endParaRPr lang="lt-LT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23528" y="2780928"/>
            <a:ext cx="8229600" cy="3312368"/>
          </a:xfrm>
        </p:spPr>
        <p:txBody>
          <a:bodyPr>
            <a:normAutofit lnSpcReduction="10000"/>
          </a:bodyPr>
          <a:lstStyle/>
          <a:p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antrines ambulatorines </a:t>
            </a:r>
            <a:r>
              <a:rPr lang="lt-LT" sz="2400" b="1" dirty="0">
                <a:latin typeface="Times New Roman" pitchFamily="18" charset="0"/>
                <a:cs typeface="Times New Roman" pitchFamily="18" charset="0"/>
              </a:rPr>
              <a:t>sveikatos </a:t>
            </a: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priežiūros</a:t>
            </a:r>
          </a:p>
          <a:p>
            <a:pPr>
              <a:buNone/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adresu Naujoji g. 48, Alytuje</a:t>
            </a:r>
          </a:p>
          <a:p>
            <a:pPr lvl="1"/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pulmonologijos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radiologijos </a:t>
            </a:r>
          </a:p>
          <a:p>
            <a:pPr lvl="1"/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bendrosios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praktikos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slauga</a:t>
            </a:r>
          </a:p>
          <a:p>
            <a:pPr lvl="1"/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laboratorinės diagnostikos.</a:t>
            </a:r>
          </a:p>
          <a:p>
            <a:pPr marL="0" lvl="1">
              <a:buFont typeface="Arial" pitchFamily="34" charset="0"/>
              <a:buChar char="•"/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antrinės stacionarinės sveikatos priežiūros</a:t>
            </a:r>
          </a:p>
          <a:p>
            <a:pPr lvl="1">
              <a:buNone/>
            </a:pP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adresu Sanatorijos g. 51, Alytuje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suaugusiųjų tuberkuliozės II</a:t>
            </a:r>
          </a:p>
          <a:p>
            <a:pPr lvl="1">
              <a:buNone/>
            </a:pPr>
            <a:endParaRPr lang="lt-LT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lt-L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484784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>
                <a:latin typeface="Times New Roman" pitchFamily="18" charset="0"/>
                <a:cs typeface="Times New Roman" pitchFamily="18" charset="0"/>
              </a:rPr>
              <a:t>Įstaigos tikslams įgyvendinti įstaigai išduota asmens sveikatos priežiūros licencija, suteikianti teisę verstis asmens sveikatos priežiūros veikla ir teikti šias paslaugas:</a:t>
            </a:r>
          </a:p>
          <a:p>
            <a:endParaRPr lang="lt-LT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2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61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b="1" dirty="0" smtClean="0">
                <a:latin typeface="Times New Roman" pitchFamily="18" charset="0"/>
                <a:cs typeface="Times New Roman" pitchFamily="18" charset="0"/>
              </a:rPr>
              <a:t>Įstaigos struktūra</a:t>
            </a:r>
            <a:endParaRPr lang="lt-LT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2699792" y="1600200"/>
            <a:ext cx="5987008" cy="4525963"/>
          </a:xfrm>
        </p:spPr>
        <p:txBody>
          <a:bodyPr>
            <a:normAutofit fontScale="77500" lnSpcReduction="20000"/>
          </a:bodyPr>
          <a:lstStyle/>
          <a:p>
            <a:r>
              <a:rPr lang="lt-LT" sz="2300" b="1" dirty="0" smtClean="0">
                <a:latin typeface="Times New Roman" pitchFamily="18" charset="0"/>
                <a:cs typeface="Times New Roman" pitchFamily="18" charset="0"/>
              </a:rPr>
              <a:t>ADMINISTRACIJA</a:t>
            </a:r>
            <a:endParaRPr lang="lt-LT" sz="23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lt-LT" sz="2300" b="1" dirty="0" smtClean="0">
                <a:latin typeface="Times New Roman" pitchFamily="18" charset="0"/>
                <a:cs typeface="Times New Roman" pitchFamily="18" charset="0"/>
              </a:rPr>
              <a:t>BENDRAS </a:t>
            </a:r>
            <a:r>
              <a:rPr lang="lt-LT" sz="2300" b="1" dirty="0">
                <a:latin typeface="Times New Roman" pitchFamily="18" charset="0"/>
                <a:cs typeface="Times New Roman" pitchFamily="18" charset="0"/>
              </a:rPr>
              <a:t>PERSONALAS</a:t>
            </a:r>
            <a:endParaRPr lang="lt-LT" sz="23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lt-LT" sz="2300" b="1" dirty="0" smtClean="0">
                <a:latin typeface="Times New Roman" pitchFamily="18" charset="0"/>
                <a:cs typeface="Times New Roman" pitchFamily="18" charset="0"/>
              </a:rPr>
              <a:t>AMBULATORIJA</a:t>
            </a:r>
            <a:endParaRPr lang="lt-LT" sz="23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Priėmimo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gyd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pulmonologo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kabinetas</a:t>
            </a:r>
          </a:p>
          <a:p>
            <a:pPr lvl="1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Procedūrų kabinetas</a:t>
            </a:r>
          </a:p>
          <a:p>
            <a:pPr lvl="1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Radiologijos kabinetas</a:t>
            </a:r>
          </a:p>
          <a:p>
            <a:pPr lvl="1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Mikroskopijų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laboratorija</a:t>
            </a:r>
          </a:p>
          <a:p>
            <a:r>
              <a:rPr lang="lt-LT" sz="2300" b="1" dirty="0" smtClean="0">
                <a:latin typeface="Times New Roman" pitchFamily="18" charset="0"/>
                <a:cs typeface="Times New Roman" pitchFamily="18" charset="0"/>
              </a:rPr>
              <a:t>STACIONARAS  </a:t>
            </a:r>
            <a:r>
              <a:rPr lang="lt-LT" sz="2300" b="1" dirty="0">
                <a:latin typeface="Times New Roman" pitchFamily="18" charset="0"/>
                <a:cs typeface="Times New Roman" pitchFamily="18" charset="0"/>
              </a:rPr>
              <a:t>55 </a:t>
            </a:r>
            <a:r>
              <a:rPr lang="lt-LT" sz="2300" b="1" dirty="0" smtClean="0">
                <a:latin typeface="Times New Roman" pitchFamily="18" charset="0"/>
                <a:cs typeface="Times New Roman" pitchFamily="18" charset="0"/>
              </a:rPr>
              <a:t>lovos</a:t>
            </a:r>
            <a:endParaRPr lang="lt-LT" sz="23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I-III postai</a:t>
            </a:r>
          </a:p>
          <a:p>
            <a:pPr lvl="1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Priėmimo kabinetas</a:t>
            </a:r>
          </a:p>
          <a:p>
            <a:pPr lvl="1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Klinikinės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fiziologijos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kabinetas</a:t>
            </a:r>
          </a:p>
          <a:p>
            <a:pPr lvl="1"/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Bronchoskopijų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kabinetas</a:t>
            </a:r>
          </a:p>
          <a:p>
            <a:pPr lvl="1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Maisto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priėmimo punktas</a:t>
            </a:r>
          </a:p>
          <a:p>
            <a:r>
              <a:rPr lang="lt-LT" sz="2300" b="1" dirty="0" smtClean="0">
                <a:latin typeface="Times New Roman" pitchFamily="18" charset="0"/>
                <a:cs typeface="Times New Roman" pitchFamily="18" charset="0"/>
              </a:rPr>
              <a:t>ŪKIO </a:t>
            </a:r>
            <a:r>
              <a:rPr lang="lt-LT" sz="2300" b="1" dirty="0">
                <a:latin typeface="Times New Roman" pitchFamily="18" charset="0"/>
                <a:cs typeface="Times New Roman" pitchFamily="18" charset="0"/>
              </a:rPr>
              <a:t>EKSPLOATACIJOS </a:t>
            </a:r>
            <a:r>
              <a:rPr lang="lt-LT" sz="2300" b="1" dirty="0" smtClean="0">
                <a:latin typeface="Times New Roman" pitchFamily="18" charset="0"/>
                <a:cs typeface="Times New Roman" pitchFamily="18" charset="0"/>
              </a:rPr>
              <a:t>TARNYBA</a:t>
            </a:r>
            <a:endParaRPr lang="lt-LT" sz="2300" dirty="0">
              <a:latin typeface="Times New Roman" pitchFamily="18" charset="0"/>
              <a:cs typeface="Times New Roman" pitchFamily="18" charset="0"/>
            </a:endParaRPr>
          </a:p>
          <a:p>
            <a:endParaRPr lang="lt-LT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2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30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Įstaigos darbuotojai</a:t>
            </a:r>
            <a:endParaRPr lang="lt-LT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955770"/>
              </p:ext>
            </p:extLst>
          </p:nvPr>
        </p:nvGraphicFramePr>
        <p:xfrm>
          <a:off x="683567" y="977778"/>
          <a:ext cx="8003233" cy="482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676"/>
                <a:gridCol w="1937604"/>
                <a:gridCol w="2880320"/>
                <a:gridCol w="1152128"/>
                <a:gridCol w="1224136"/>
                <a:gridCol w="226369"/>
              </a:tblGrid>
              <a:tr h="307517">
                <a:tc rowSpan="2">
                  <a:txBody>
                    <a:bodyPr/>
                    <a:lstStyle/>
                    <a:p>
                      <a:pPr algn="ctr"/>
                      <a:r>
                        <a:rPr lang="lt-LT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Eil.</a:t>
                      </a:r>
                    </a:p>
                    <a:p>
                      <a:pPr algn="ctr"/>
                      <a:r>
                        <a:rPr lang="lt-LT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Nr.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t-LT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Struktūrinis </a:t>
                      </a:r>
                    </a:p>
                    <a:p>
                      <a:pPr algn="ctr"/>
                      <a:r>
                        <a:rPr lang="lt-LT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padalinys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t-LT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Etatinė</a:t>
                      </a:r>
                    </a:p>
                    <a:p>
                      <a:pPr algn="ctr"/>
                      <a:r>
                        <a:rPr lang="lt-LT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pareigybė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lt-L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2016-12-31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1165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1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Etatai</a:t>
                      </a:r>
                      <a:endParaRPr lang="lt-LT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1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Fiziniai asmenys</a:t>
                      </a:r>
                      <a:endParaRPr lang="lt-LT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7517">
                <a:tc>
                  <a:txBody>
                    <a:bodyPr/>
                    <a:lstStyle/>
                    <a:p>
                      <a:pPr algn="ctr"/>
                      <a:r>
                        <a:rPr lang="lt-L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t-LT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Administracija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lt-LT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07517">
                <a:tc>
                  <a:txBody>
                    <a:bodyPr/>
                    <a:lstStyle/>
                    <a:p>
                      <a:pPr algn="ctr"/>
                      <a:r>
                        <a:rPr lang="lt-L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t-LT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Bendras personalas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12,0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lt-LT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07517">
                <a:tc rowSpan="5">
                  <a:txBody>
                    <a:bodyPr/>
                    <a:lstStyle/>
                    <a:p>
                      <a:pPr algn="ctr"/>
                      <a:r>
                        <a:rPr lang="lt-L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l"/>
                      <a:r>
                        <a:rPr lang="lt-L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Ambulatorija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lt-LT" sz="1400" smtClean="0">
                          <a:latin typeface="Times New Roman" pitchFamily="18" charset="0"/>
                          <a:cs typeface="Times New Roman" pitchFamily="18" charset="0"/>
                        </a:rPr>
                        <a:t>Gydytojas</a:t>
                      </a:r>
                      <a:endParaRPr lang="lt-LT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lt-LT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lt-LT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07517">
                <a:tc vMerge="1">
                  <a:txBody>
                    <a:bodyPr/>
                    <a:lstStyle/>
                    <a:p>
                      <a:pPr algn="ctr"/>
                      <a:endParaRPr lang="lt-LT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Bendrosios praktikos slaugytojas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smtClean="0"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lt-LT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lt-LT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07517">
                <a:tc vMerge="1">
                  <a:txBody>
                    <a:bodyPr/>
                    <a:lstStyle/>
                    <a:p>
                      <a:pPr algn="ctr"/>
                      <a:endParaRPr lang="lt-LT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Laborantas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smtClean="0"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lt-LT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lt-LT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07517">
                <a:tc vMerge="1">
                  <a:txBody>
                    <a:bodyPr/>
                    <a:lstStyle/>
                    <a:p>
                      <a:pPr algn="ctr"/>
                      <a:endParaRPr lang="lt-LT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smtClean="0">
                          <a:latin typeface="Times New Roman" pitchFamily="18" charset="0"/>
                          <a:cs typeface="Times New Roman" pitchFamily="18" charset="0"/>
                        </a:rPr>
                        <a:t>Valytojas</a:t>
                      </a:r>
                      <a:endParaRPr lang="lt-LT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smtClean="0">
                          <a:latin typeface="Times New Roman" pitchFamily="18" charset="0"/>
                          <a:cs typeface="Times New Roman" pitchFamily="18" charset="0"/>
                        </a:rPr>
                        <a:t>0,75</a:t>
                      </a:r>
                      <a:endParaRPr lang="lt-LT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lt-LT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07517">
                <a:tc vMerge="1">
                  <a:txBody>
                    <a:bodyPr/>
                    <a:lstStyle/>
                    <a:p>
                      <a:pPr algn="ctr"/>
                      <a:endParaRPr lang="lt-LT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Medicinos biologas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smtClean="0">
                          <a:latin typeface="Times New Roman" pitchFamily="18" charset="0"/>
                          <a:cs typeface="Times New Roman" pitchFamily="18" charset="0"/>
                        </a:rPr>
                        <a:t>0,25</a:t>
                      </a:r>
                      <a:endParaRPr lang="lt-LT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lt-LT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07517">
                <a:tc rowSpan="3">
                  <a:txBody>
                    <a:bodyPr/>
                    <a:lstStyle/>
                    <a:p>
                      <a:pPr algn="ctr"/>
                      <a:r>
                        <a:rPr lang="lt-L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lt-LT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Stacionaras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lt-LT" sz="1400" smtClean="0">
                          <a:latin typeface="Times New Roman" pitchFamily="18" charset="0"/>
                          <a:cs typeface="Times New Roman" pitchFamily="18" charset="0"/>
                        </a:rPr>
                        <a:t>Gy</a:t>
                      </a:r>
                      <a:r>
                        <a:rPr lang="en-US" sz="140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lt-LT" sz="1400" smtClean="0">
                          <a:latin typeface="Times New Roman" pitchFamily="18" charset="0"/>
                          <a:cs typeface="Times New Roman" pitchFamily="18" charset="0"/>
                        </a:rPr>
                        <a:t>ydojas</a:t>
                      </a:r>
                      <a:endParaRPr lang="lt-LT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8,75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lt-LT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07517">
                <a:tc vMerge="1">
                  <a:txBody>
                    <a:bodyPr/>
                    <a:lstStyle/>
                    <a:p>
                      <a:pPr algn="ctr"/>
                      <a:endParaRPr lang="lt-LT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Bendrosios praktikos slaugytojas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16,75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lt-LT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07517">
                <a:tc vMerge="1">
                  <a:txBody>
                    <a:bodyPr/>
                    <a:lstStyle/>
                    <a:p>
                      <a:pPr algn="ctr"/>
                      <a:endParaRPr lang="lt-LT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smtClean="0">
                          <a:latin typeface="Times New Roman" pitchFamily="18" charset="0"/>
                          <a:cs typeface="Times New Roman" pitchFamily="18" charset="0"/>
                        </a:rPr>
                        <a:t>Valytojas</a:t>
                      </a:r>
                      <a:endParaRPr lang="lt-LT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5,50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lt-LT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31165">
                <a:tc>
                  <a:txBody>
                    <a:bodyPr/>
                    <a:lstStyle/>
                    <a:p>
                      <a:pPr algn="ctr"/>
                      <a:r>
                        <a:rPr lang="lt-LT" sz="140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lt-LT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lt-LT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Ūkio eksploatacijos</a:t>
                      </a:r>
                    </a:p>
                    <a:p>
                      <a:pPr algn="l"/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personalas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Darbininkai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7,50</a:t>
                      </a:r>
                      <a:endParaRPr lang="lt-LT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lt-LT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lt-LT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9519">
                <a:tc gridSpan="3">
                  <a:txBody>
                    <a:bodyPr/>
                    <a:lstStyle/>
                    <a:p>
                      <a:pPr algn="ctr"/>
                      <a:r>
                        <a:rPr lang="lt-LT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Iš viso:</a:t>
                      </a:r>
                      <a:endParaRPr lang="lt-LT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60,75</a:t>
                      </a:r>
                      <a:endParaRPr lang="lt-LT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lt-LT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lt-LT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7654" y="6015388"/>
            <a:ext cx="8244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 m. pradžioje įstaigoje dirbo 54, o pabaigoje 55 darbuotojai. Metų eigoje atleisti </a:t>
            </a:r>
            <a:r>
              <a:rPr lang="lt-L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lt-L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pagalbiniai darbininkai, 1 buhalterė, priimta 1 gydytoja, 1 slaugytoja, 1 sekretorė ir 2 darbininkai.</a:t>
            </a:r>
            <a:endParaRPr lang="lt-L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2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84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b="1" dirty="0" smtClean="0">
                <a:latin typeface="Times New Roman" pitchFamily="18" charset="0"/>
                <a:cs typeface="Times New Roman" pitchFamily="18" charset="0"/>
              </a:rPr>
              <a:t>Darbuotojų darbo užmokestis</a:t>
            </a:r>
            <a:endParaRPr lang="lt-LT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6442182"/>
              </p:ext>
            </p:extLst>
          </p:nvPr>
        </p:nvGraphicFramePr>
        <p:xfrm>
          <a:off x="468687" y="1340768"/>
          <a:ext cx="8229600" cy="5141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 rowSpan="2">
                  <a:txBody>
                    <a:bodyPr/>
                    <a:lstStyle/>
                    <a:p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t-LT" sz="2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2015</a:t>
                      </a:r>
                      <a:r>
                        <a:rPr lang="lt-LT" sz="2400" b="1" kern="1200" baseline="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lt-LT" sz="2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metai</a:t>
                      </a:r>
                      <a:endParaRPr lang="lt-LT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t-LT" sz="2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2016</a:t>
                      </a:r>
                      <a:r>
                        <a:rPr lang="lt-LT" sz="2400" b="1" kern="1200" baseline="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lt-LT" sz="2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metai</a:t>
                      </a:r>
                      <a:endParaRPr lang="lt-LT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Vid</a:t>
                      </a:r>
                      <a:r>
                        <a:rPr lang="lt-LT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fizinių asmenų skaičius per mėnesį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Vieno </a:t>
                      </a:r>
                      <a:r>
                        <a:rPr lang="lt-LT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darbuot</a:t>
                      </a:r>
                      <a:r>
                        <a:rPr lang="lt-LT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vidutinis darbo užmokestis   per mėnesį </a:t>
                      </a:r>
                      <a:r>
                        <a:rPr lang="lt-LT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Eur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Vid</a:t>
                      </a:r>
                      <a:r>
                        <a:rPr lang="lt-LT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fizinių asmenų skaičius per mėnesį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Vieno </a:t>
                      </a:r>
                      <a:r>
                        <a:rPr lang="lt-LT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darbuot</a:t>
                      </a:r>
                      <a:r>
                        <a:rPr lang="lt-LT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vidutinis darbo užmokestis   per mėnesį </a:t>
                      </a:r>
                      <a:r>
                        <a:rPr lang="lt-LT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Eur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Iš viso: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745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970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88176">
                <a:tc>
                  <a:txBody>
                    <a:bodyPr/>
                    <a:lstStyle/>
                    <a:p>
                      <a:r>
                        <a:rPr lang="lt-LT" sz="16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Tame skaičiuje: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Gydytojai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1125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1399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Kiti specialistai su aukštuoju išsilavinimu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1068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1305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Slaugytojai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686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902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Kiti specialistai su </a:t>
                      </a:r>
                      <a:r>
                        <a:rPr lang="lt-LT" sz="1600" kern="120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spec</a:t>
                      </a:r>
                      <a:r>
                        <a:rPr lang="lt-LT" sz="16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viduriniu išsilavinimu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720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1061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Kitas personalas</a:t>
                      </a:r>
                      <a:endParaRPr lang="lt-LT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434</a:t>
                      </a:r>
                      <a:endParaRPr lang="lt-L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513</a:t>
                      </a:r>
                      <a:endParaRPr lang="lt-LT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2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79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lt-LT" sz="4000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arbo užmokesčio dinamika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lt-LT" sz="3200" b="1" dirty="0" smtClean="0"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– 201</a:t>
            </a:r>
            <a:r>
              <a:rPr lang="lt-LT" sz="32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m.</a:t>
            </a:r>
            <a:endParaRPr lang="lt-LT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urinio vietos rezervavimo ženklas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71271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3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/>
          </a:bodyPr>
          <a:lstStyle/>
          <a:p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Ambulatorinės paslaugos</a:t>
            </a:r>
            <a:endParaRPr lang="lt-LT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205842"/>
              </p:ext>
            </p:extLst>
          </p:nvPr>
        </p:nvGraphicFramePr>
        <p:xfrm>
          <a:off x="385192" y="2492896"/>
          <a:ext cx="8435280" cy="331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0864"/>
                <a:gridCol w="1872208"/>
                <a:gridCol w="1872208"/>
              </a:tblGrid>
              <a:tr h="370840">
                <a:tc>
                  <a:txBody>
                    <a:bodyPr/>
                    <a:lstStyle/>
                    <a:p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Paslaugų rūšis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2015</a:t>
                      </a:r>
                      <a:r>
                        <a:rPr lang="lt-LT" sz="1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lt-LT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m.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itchFamily="18" charset="0"/>
                          <a:cs typeface="Times New Roman" pitchFamily="18" charset="0"/>
                        </a:rPr>
                        <a:t>2016 m.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4624">
                <a:tc>
                  <a:txBody>
                    <a:bodyPr/>
                    <a:lstStyle/>
                    <a:p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Pulmonologas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1165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1346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246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Pulmonologas</a:t>
                      </a:r>
                      <a:r>
                        <a:rPr lang="lt-LT" sz="1800" kern="1200" baseline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lt-LT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(ilgalaikis stebėjimas)</a:t>
                      </a:r>
                      <a:endParaRPr lang="lt-LT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24624">
                <a:tc>
                  <a:txBody>
                    <a:bodyPr/>
                    <a:lstStyle/>
                    <a:p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Pulmonologas (kai atliekama </a:t>
                      </a:r>
                      <a:r>
                        <a:rPr lang="lt-LT" sz="1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bronchoskopija</a:t>
                      </a:r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46896">
                <a:tc>
                  <a:txBody>
                    <a:bodyPr/>
                    <a:lstStyle/>
                    <a:p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Radiologas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2407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1541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46896">
                <a:tc>
                  <a:txBody>
                    <a:bodyPr/>
                    <a:lstStyle/>
                    <a:p>
                      <a:r>
                        <a:rPr lang="lt-LT" dirty="0" smtClean="0">
                          <a:latin typeface="Times New Roman" pitchFamily="18" charset="0"/>
                          <a:cs typeface="Times New Roman" pitchFamily="18" charset="0"/>
                        </a:rPr>
                        <a:t>Radiologas (vaikų konsultacija)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Teleradiologija</a:t>
                      </a:r>
                      <a:r>
                        <a:rPr lang="lt-LT" dirty="0" smtClean="0">
                          <a:latin typeface="Times New Roman" pitchFamily="18" charset="0"/>
                          <a:cs typeface="Times New Roman" pitchFamily="18" charset="0"/>
                        </a:rPr>
                        <a:t> (suaugusiems)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1944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Teleradiologija</a:t>
                      </a:r>
                      <a:r>
                        <a:rPr lang="lt-LT" dirty="0" smtClean="0">
                          <a:latin typeface="Times New Roman" pitchFamily="18" charset="0"/>
                          <a:cs typeface="Times New Roman" pitchFamily="18" charset="0"/>
                        </a:rPr>
                        <a:t> (vaikams)</a:t>
                      </a:r>
                      <a:endParaRPr lang="lt-L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lt-L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lt-LT" sz="1800" b="1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Viso:</a:t>
                      </a:r>
                      <a:endParaRPr lang="lt-LT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3947</a:t>
                      </a:r>
                      <a:endParaRPr lang="lt-LT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5157</a:t>
                      </a:r>
                      <a:endParaRPr lang="lt-LT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609329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Tuberkuliozės ambulatorijoje ataskaitiniais metais konsultacijų skaičius padidėjo.</a:t>
            </a:r>
            <a:endParaRPr lang="lt-L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ntraštė 1"/>
          <p:cNvSpPr txBox="1">
            <a:spLocks/>
          </p:cNvSpPr>
          <p:nvPr/>
        </p:nvSpPr>
        <p:spPr>
          <a:xfrm>
            <a:off x="467544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Medicinin</a:t>
            </a: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ės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lt-LT" b="1" dirty="0" err="1" smtClean="0">
                <a:latin typeface="Times New Roman" pitchFamily="18" charset="0"/>
                <a:cs typeface="Times New Roman" pitchFamily="18" charset="0"/>
              </a:rPr>
              <a:t>eiklos</a:t>
            </a: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 rodikliai</a:t>
            </a:r>
            <a:endParaRPr lang="lt-L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316416" y="90100"/>
            <a:ext cx="8275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  <a:hlinkClick r:id="rId2" action="ppaction://hlinksldjump"/>
              </a:rPr>
              <a:t>Turinys</a:t>
            </a:r>
            <a:endParaRPr kumimoji="0" lang="lt-LT" altLang="lt-L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9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7193</TotalTime>
  <Words>1960</Words>
  <Application>Microsoft Office PowerPoint</Application>
  <PresentationFormat>Demonstracija ekrane (4:3)</PresentationFormat>
  <Paragraphs>618</Paragraphs>
  <Slides>30</Slides>
  <Notes>9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30</vt:i4>
      </vt:variant>
    </vt:vector>
  </HeadingPairs>
  <TitlesOfParts>
    <vt:vector size="34" baseType="lpstr">
      <vt:lpstr>Arial</vt:lpstr>
      <vt:lpstr>Calibri</vt:lpstr>
      <vt:lpstr>Times New Roman</vt:lpstr>
      <vt:lpstr>Office tema</vt:lpstr>
      <vt:lpstr>„PowerPoint“ pateiktis</vt:lpstr>
      <vt:lpstr>Ataskaitos turinys</vt:lpstr>
      <vt:lpstr>Įstaigos strategija</vt:lpstr>
      <vt:lpstr>Teikiamos paslaugos</vt:lpstr>
      <vt:lpstr>Įstaigos struktūra</vt:lpstr>
      <vt:lpstr>Įstaigos darbuotojai</vt:lpstr>
      <vt:lpstr>Darbuotojų darbo užmokestis</vt:lpstr>
      <vt:lpstr>Darbo užmokesčio dinamika 2012 – 2016 m.</vt:lpstr>
      <vt:lpstr>Ambulatorinės paslaugos</vt:lpstr>
      <vt:lpstr>Atliktų mikroskopinių tyrimų skaičius  pagal Alytaus apskrities gydymo įstaigas</vt:lpstr>
      <vt:lpstr>Ambulatorijoje atliktos konsultacijos</vt:lpstr>
      <vt:lpstr>Stacionarinės paslaugos</vt:lpstr>
      <vt:lpstr>Stacionarinės paslaugos Lovadienių vykdymo dinamika</vt:lpstr>
      <vt:lpstr>Teismo nutartimi gydytų pacientų skaičius 2012 - 2016 m.</vt:lpstr>
      <vt:lpstr>Teismo nutartimi gydytų pacientų skaičius pagal apskritis 2012 – 2016 m.</vt:lpstr>
      <vt:lpstr>Stacionaro lovų funkcionavimo rodikliai  2014 - 2016 m.</vt:lpstr>
      <vt:lpstr>Gydytų ligonių skaičius ir gydymo trukmė</vt:lpstr>
      <vt:lpstr>Ekonominė - finansinė veikla</vt:lpstr>
      <vt:lpstr>Įstaigos nuosavas turtas</vt:lpstr>
      <vt:lpstr>„PowerPoint“ pateiktis</vt:lpstr>
      <vt:lpstr>„PowerPoint“ pateiktis</vt:lpstr>
      <vt:lpstr>Gautos įstaigos lėšos</vt:lpstr>
      <vt:lpstr>Įstaigos pajamų pagal finansavimo šaltinius struktūra 2016 m.</vt:lpstr>
      <vt:lpstr>Įstaigos sąnaudos pajamos uždirbti</vt:lpstr>
      <vt:lpstr>Pagrindinės veiklos sąnaudų struktūra 2016 m.</vt:lpstr>
      <vt:lpstr>Sąnaudos valdymo išlaidoms</vt:lpstr>
      <vt:lpstr> 2016 m. įstaigos finansinis rezultatas </vt:lpstr>
      <vt:lpstr>Finansinių įsipareigojimų būklė 2016-12-31                                                                               (Eur)</vt:lpstr>
      <vt:lpstr>  Baigiamosios nuostatos 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VšĮ Alytaus apskrities tuberkuliozės ligoninė</dc:title>
  <dc:creator>Edvardas</dc:creator>
  <cp:lastModifiedBy>Romualdas Radivonas</cp:lastModifiedBy>
  <cp:revision>569</cp:revision>
  <dcterms:created xsi:type="dcterms:W3CDTF">2013-04-26T12:12:26Z</dcterms:created>
  <dcterms:modified xsi:type="dcterms:W3CDTF">2017-05-16T07:25:28Z</dcterms:modified>
</cp:coreProperties>
</file>