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79" r:id="rId4"/>
    <p:sldId id="315" r:id="rId5"/>
    <p:sldId id="278" r:id="rId6"/>
    <p:sldId id="319" r:id="rId7"/>
    <p:sldId id="264" r:id="rId8"/>
    <p:sldId id="276" r:id="rId9"/>
    <p:sldId id="277" r:id="rId10"/>
    <p:sldId id="270" r:id="rId11"/>
    <p:sldId id="271" r:id="rId12"/>
    <p:sldId id="273" r:id="rId13"/>
    <p:sldId id="274" r:id="rId14"/>
    <p:sldId id="275" r:id="rId15"/>
    <p:sldId id="267" r:id="rId16"/>
    <p:sldId id="263" r:id="rId17"/>
    <p:sldId id="265" r:id="rId18"/>
    <p:sldId id="266" r:id="rId19"/>
    <p:sldId id="280" r:id="rId20"/>
    <p:sldId id="258" r:id="rId21"/>
    <p:sldId id="281" r:id="rId22"/>
    <p:sldId id="261" r:id="rId23"/>
    <p:sldId id="262" r:id="rId24"/>
    <p:sldId id="282" r:id="rId25"/>
    <p:sldId id="284" r:id="rId26"/>
    <p:sldId id="283" r:id="rId27"/>
    <p:sldId id="287" r:id="rId28"/>
    <p:sldId id="320" r:id="rId29"/>
    <p:sldId id="349" r:id="rId30"/>
  </p:sldIdLst>
  <p:sldSz cx="9144000" cy="6858000" type="screen4x3"/>
  <p:notesSz cx="9928225" cy="679767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PC" initials="D" lastIdx="0" clrIdx="0">
    <p:extLst>
      <p:ext uri="{19B8F6BF-5375-455C-9EA6-DF929625EA0E}">
        <p15:presenceInfo xmlns:p15="http://schemas.microsoft.com/office/powerpoint/2012/main" userId="Dell-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86443" autoAdjust="0"/>
  </p:normalViewPr>
  <p:slideViewPr>
    <p:cSldViewPr>
      <p:cViewPr varScale="1">
        <p:scale>
          <a:sx n="80" d="100"/>
          <a:sy n="80" d="100"/>
        </p:scale>
        <p:origin x="1266" y="78"/>
      </p:cViewPr>
      <p:guideLst>
        <p:guide orient="horz" pos="2160"/>
        <p:guide pos="2880"/>
      </p:guideLst>
    </p:cSldViewPr>
  </p:slideViewPr>
  <p:outlineViewPr>
    <p:cViewPr>
      <p:scale>
        <a:sx n="33" d="100"/>
        <a:sy n="33" d="100"/>
      </p:scale>
      <p:origin x="264" y="141426"/>
    </p:cViewPr>
  </p:outlineViewPr>
  <p:notesTextViewPr>
    <p:cViewPr>
      <p:scale>
        <a:sx n="1" d="1"/>
        <a:sy n="1" d="1"/>
      </p:scale>
      <p:origin x="0" y="0"/>
    </p:cViewPr>
  </p:notesTextViewPr>
  <p:notesViewPr>
    <p:cSldViewPr>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Lapas1!$B$1</c:f>
              <c:strCache>
                <c:ptCount val="1"/>
                <c:pt idx="0">
                  <c:v>Gydytojai</c:v>
                </c:pt>
              </c:strCache>
            </c:strRef>
          </c:tx>
          <c:cat>
            <c:numRef>
              <c:f>Lapas1!$A$2:$A$7</c:f>
              <c:numCache>
                <c:formatCode>General</c:formatCode>
                <c:ptCount val="6"/>
                <c:pt idx="0">
                  <c:v>2010</c:v>
                </c:pt>
                <c:pt idx="1">
                  <c:v>2011</c:v>
                </c:pt>
                <c:pt idx="2">
                  <c:v>2012</c:v>
                </c:pt>
                <c:pt idx="3">
                  <c:v>2013</c:v>
                </c:pt>
                <c:pt idx="4">
                  <c:v>2014</c:v>
                </c:pt>
                <c:pt idx="5">
                  <c:v>2015</c:v>
                </c:pt>
              </c:numCache>
            </c:numRef>
          </c:cat>
          <c:val>
            <c:numRef>
              <c:f>Lapas1!$B$2:$B$7</c:f>
              <c:numCache>
                <c:formatCode>General</c:formatCode>
                <c:ptCount val="6"/>
                <c:pt idx="0">
                  <c:v>1117</c:v>
                </c:pt>
                <c:pt idx="1">
                  <c:v>851</c:v>
                </c:pt>
                <c:pt idx="2">
                  <c:v>1045</c:v>
                </c:pt>
                <c:pt idx="3">
                  <c:v>1071</c:v>
                </c:pt>
                <c:pt idx="4">
                  <c:v>1124</c:v>
                </c:pt>
                <c:pt idx="5">
                  <c:v>1125</c:v>
                </c:pt>
              </c:numCache>
            </c:numRef>
          </c:val>
          <c:smooth val="0"/>
        </c:ser>
        <c:ser>
          <c:idx val="1"/>
          <c:order val="1"/>
          <c:tx>
            <c:strRef>
              <c:f>Lapas1!$C$1</c:f>
              <c:strCache>
                <c:ptCount val="1"/>
                <c:pt idx="0">
                  <c:v>Slaugytojai</c:v>
                </c:pt>
              </c:strCache>
            </c:strRef>
          </c:tx>
          <c:cat>
            <c:numRef>
              <c:f>Lapas1!$A$2:$A$7</c:f>
              <c:numCache>
                <c:formatCode>General</c:formatCode>
                <c:ptCount val="6"/>
                <c:pt idx="0">
                  <c:v>2010</c:v>
                </c:pt>
                <c:pt idx="1">
                  <c:v>2011</c:v>
                </c:pt>
                <c:pt idx="2">
                  <c:v>2012</c:v>
                </c:pt>
                <c:pt idx="3">
                  <c:v>2013</c:v>
                </c:pt>
                <c:pt idx="4">
                  <c:v>2014</c:v>
                </c:pt>
                <c:pt idx="5">
                  <c:v>2015</c:v>
                </c:pt>
              </c:numCache>
            </c:numRef>
          </c:cat>
          <c:val>
            <c:numRef>
              <c:f>Lapas1!$C$2:$C$7</c:f>
              <c:numCache>
                <c:formatCode>General</c:formatCode>
                <c:ptCount val="6"/>
                <c:pt idx="0">
                  <c:v>682</c:v>
                </c:pt>
                <c:pt idx="1">
                  <c:v>632</c:v>
                </c:pt>
                <c:pt idx="2">
                  <c:v>660</c:v>
                </c:pt>
                <c:pt idx="3">
                  <c:v>675</c:v>
                </c:pt>
                <c:pt idx="4">
                  <c:v>710</c:v>
                </c:pt>
                <c:pt idx="5">
                  <c:v>686</c:v>
                </c:pt>
              </c:numCache>
            </c:numRef>
          </c:val>
          <c:smooth val="0"/>
        </c:ser>
        <c:ser>
          <c:idx val="2"/>
          <c:order val="2"/>
          <c:tx>
            <c:strRef>
              <c:f>Lapas1!$D$1</c:f>
              <c:strCache>
                <c:ptCount val="1"/>
                <c:pt idx="0">
                  <c:v>Personalo darbo užmokesčio vidurkis</c:v>
                </c:pt>
              </c:strCache>
            </c:strRef>
          </c:tx>
          <c:cat>
            <c:numRef>
              <c:f>Lapas1!$A$2:$A$7</c:f>
              <c:numCache>
                <c:formatCode>General</c:formatCode>
                <c:ptCount val="6"/>
                <c:pt idx="0">
                  <c:v>2010</c:v>
                </c:pt>
                <c:pt idx="1">
                  <c:v>2011</c:v>
                </c:pt>
                <c:pt idx="2">
                  <c:v>2012</c:v>
                </c:pt>
                <c:pt idx="3">
                  <c:v>2013</c:v>
                </c:pt>
                <c:pt idx="4">
                  <c:v>2014</c:v>
                </c:pt>
                <c:pt idx="5">
                  <c:v>2015</c:v>
                </c:pt>
              </c:numCache>
            </c:numRef>
          </c:cat>
          <c:val>
            <c:numRef>
              <c:f>Lapas1!$D$2:$D$7</c:f>
              <c:numCache>
                <c:formatCode>General</c:formatCode>
                <c:ptCount val="6"/>
                <c:pt idx="0">
                  <c:v>693</c:v>
                </c:pt>
                <c:pt idx="1">
                  <c:v>614</c:v>
                </c:pt>
                <c:pt idx="2">
                  <c:v>673</c:v>
                </c:pt>
                <c:pt idx="3">
                  <c:v>706</c:v>
                </c:pt>
                <c:pt idx="4">
                  <c:v>735</c:v>
                </c:pt>
                <c:pt idx="5">
                  <c:v>745</c:v>
                </c:pt>
              </c:numCache>
            </c:numRef>
          </c:val>
          <c:smooth val="0"/>
        </c:ser>
        <c:ser>
          <c:idx val="3"/>
          <c:order val="3"/>
          <c:tx>
            <c:strRef>
              <c:f>Lapas1!$E$1</c:f>
              <c:strCache>
                <c:ptCount val="1"/>
                <c:pt idx="0">
                  <c:v>Kitas personalas</c:v>
                </c:pt>
              </c:strCache>
            </c:strRef>
          </c:tx>
          <c:cat>
            <c:numRef>
              <c:f>Lapas1!$A$2:$A$7</c:f>
              <c:numCache>
                <c:formatCode>General</c:formatCode>
                <c:ptCount val="6"/>
                <c:pt idx="0">
                  <c:v>2010</c:v>
                </c:pt>
                <c:pt idx="1">
                  <c:v>2011</c:v>
                </c:pt>
                <c:pt idx="2">
                  <c:v>2012</c:v>
                </c:pt>
                <c:pt idx="3">
                  <c:v>2013</c:v>
                </c:pt>
                <c:pt idx="4">
                  <c:v>2014</c:v>
                </c:pt>
                <c:pt idx="5">
                  <c:v>2015</c:v>
                </c:pt>
              </c:numCache>
            </c:numRef>
          </c:cat>
          <c:val>
            <c:numRef>
              <c:f>Lapas1!$E$2:$E$7</c:f>
              <c:numCache>
                <c:formatCode>General</c:formatCode>
                <c:ptCount val="6"/>
                <c:pt idx="0">
                  <c:v>430</c:v>
                </c:pt>
                <c:pt idx="1">
                  <c:v>370</c:v>
                </c:pt>
                <c:pt idx="2">
                  <c:v>408</c:v>
                </c:pt>
                <c:pt idx="3">
                  <c:v>413</c:v>
                </c:pt>
                <c:pt idx="4">
                  <c:v>423</c:v>
                </c:pt>
                <c:pt idx="5">
                  <c:v>434</c:v>
                </c:pt>
              </c:numCache>
            </c:numRef>
          </c:val>
          <c:smooth val="0"/>
        </c:ser>
        <c:dLbls>
          <c:showLegendKey val="0"/>
          <c:showVal val="0"/>
          <c:showCatName val="0"/>
          <c:showSerName val="0"/>
          <c:showPercent val="0"/>
          <c:showBubbleSize val="0"/>
        </c:dLbls>
        <c:marker val="1"/>
        <c:smooth val="0"/>
        <c:axId val="193882136"/>
        <c:axId val="193884880"/>
      </c:lineChart>
      <c:catAx>
        <c:axId val="193882136"/>
        <c:scaling>
          <c:orientation val="minMax"/>
        </c:scaling>
        <c:delete val="0"/>
        <c:axPos val="b"/>
        <c:numFmt formatCode="General" sourceLinked="0"/>
        <c:majorTickMark val="out"/>
        <c:minorTickMark val="none"/>
        <c:tickLblPos val="nextTo"/>
        <c:crossAx val="193884880"/>
        <c:crosses val="autoZero"/>
        <c:auto val="1"/>
        <c:lblAlgn val="ctr"/>
        <c:lblOffset val="100"/>
        <c:noMultiLvlLbl val="0"/>
      </c:catAx>
      <c:valAx>
        <c:axId val="193884880"/>
        <c:scaling>
          <c:orientation val="minMax"/>
        </c:scaling>
        <c:delete val="0"/>
        <c:axPos val="l"/>
        <c:majorGridlines/>
        <c:numFmt formatCode="General" sourceLinked="1"/>
        <c:majorTickMark val="out"/>
        <c:minorTickMark val="none"/>
        <c:tickLblPos val="nextTo"/>
        <c:crossAx val="193882136"/>
        <c:crosses val="autoZero"/>
        <c:crossBetween val="between"/>
      </c:valAx>
    </c:plotArea>
    <c:legend>
      <c:legendPos val="r"/>
      <c:overlay val="0"/>
    </c:legend>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7783367356858267E-2"/>
          <c:y val="9.3366207368465043E-2"/>
          <c:w val="0.5311902158063575"/>
          <c:h val="0.80484948728038774"/>
        </c:manualLayout>
      </c:layout>
      <c:pie3DChart>
        <c:varyColors val="1"/>
        <c:ser>
          <c:idx val="0"/>
          <c:order val="0"/>
          <c:tx>
            <c:strRef>
              <c:f>Lapas1!$B$1</c:f>
              <c:strCache>
                <c:ptCount val="1"/>
                <c:pt idx="0">
                  <c:v>Pardavimas</c:v>
                </c:pt>
              </c:strCache>
            </c:strRef>
          </c:tx>
          <c:dLbls>
            <c:dLbl>
              <c:idx val="1"/>
              <c:layout>
                <c:manualLayout>
                  <c:x val="-6.084609215514783E-2"/>
                  <c:y val="-3.7584487544418732E-2"/>
                </c:manualLayout>
              </c:layout>
              <c:showLegendKey val="0"/>
              <c:showVal val="1"/>
              <c:showCatName val="0"/>
              <c:showSerName val="0"/>
              <c:showPercent val="1"/>
              <c:showBubbleSize val="0"/>
              <c:extLst>
                <c:ext xmlns:c15="http://schemas.microsoft.com/office/drawing/2012/chart" uri="{CE6537A1-D6FC-4f65-9D91-7224C49458BB}"/>
              </c:extLst>
            </c:dLbl>
            <c:dLbl>
              <c:idx val="2"/>
              <c:layout>
                <c:manualLayout>
                  <c:x val="4.5646203946729134E-3"/>
                  <c:y val="-8.2376501973171187E-2"/>
                </c:manualLayout>
              </c:layout>
              <c:showLegendKey val="0"/>
              <c:showVal val="1"/>
              <c:showCatName val="0"/>
              <c:showSerName val="0"/>
              <c:showPercent val="1"/>
              <c:showBubbleSize val="0"/>
              <c:extLst>
                <c:ext xmlns:c15="http://schemas.microsoft.com/office/drawing/2012/chart" uri="{CE6537A1-D6FC-4f65-9D91-7224C49458BB}"/>
              </c:extLst>
            </c:dLbl>
            <c:dLbl>
              <c:idx val="3"/>
              <c:layout>
                <c:manualLayout>
                  <c:x val="5.490048118985183E-2"/>
                  <c:y val="-3.8075874681256106E-3"/>
                </c:manualLayout>
              </c:layout>
              <c:showLegendKey val="0"/>
              <c:showVal val="1"/>
              <c:showCatName val="0"/>
              <c:showSerName val="0"/>
              <c:showPercent val="1"/>
              <c:showBubbleSize val="0"/>
              <c:extLst>
                <c:ext xmlns:c15="http://schemas.microsoft.com/office/drawing/2012/chart" uri="{CE6537A1-D6FC-4f65-9D91-7224C49458BB}"/>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Lapas1!$A$2:$A$5</c:f>
              <c:strCache>
                <c:ptCount val="4"/>
                <c:pt idx="0">
                  <c:v>Pagrindinės veiklos pajamos iš PSDFL</c:v>
                </c:pt>
                <c:pt idx="1">
                  <c:v>Iš kitų juridinių ir fizinių asmenų</c:v>
                </c:pt>
                <c:pt idx="2">
                  <c:v>Finansavimo pajamos iš kitų šaltinių</c:v>
                </c:pt>
                <c:pt idx="3">
                  <c:v>Finansinės investicinės lėšos</c:v>
                </c:pt>
              </c:strCache>
            </c:strRef>
          </c:cat>
          <c:val>
            <c:numRef>
              <c:f>Lapas1!$B$2:$B$5</c:f>
              <c:numCache>
                <c:formatCode>General</c:formatCode>
                <c:ptCount val="4"/>
                <c:pt idx="0">
                  <c:v>1010425</c:v>
                </c:pt>
                <c:pt idx="1">
                  <c:v>5593</c:v>
                </c:pt>
                <c:pt idx="2">
                  <c:v>121388</c:v>
                </c:pt>
                <c:pt idx="3">
                  <c:v>2</c:v>
                </c:pt>
              </c:numCache>
            </c:numRef>
          </c:val>
        </c:ser>
        <c:dLbls>
          <c:showLegendKey val="0"/>
          <c:showVal val="0"/>
          <c:showCatName val="0"/>
          <c:showSerName val="0"/>
          <c:showPercent val="0"/>
          <c:showBubbleSize val="0"/>
          <c:showLeaderLines val="1"/>
        </c:dLbls>
      </c:pie3DChart>
    </c:plotArea>
    <c:legend>
      <c:legendPos val="r"/>
      <c:overlay val="0"/>
      <c:spPr>
        <a:ln w="3175"/>
      </c:spPr>
      <c:txPr>
        <a:bodyPr/>
        <a:lstStyle/>
        <a:p>
          <a:pPr>
            <a:defRPr>
              <a:latin typeface="Times New Roman" pitchFamily="18" charset="0"/>
              <a:cs typeface="Times New Roman" pitchFamily="18" charset="0"/>
            </a:defRPr>
          </a:pPr>
          <a:endParaRPr lang="lt-LT"/>
        </a:p>
      </c:txPr>
    </c:legend>
    <c:plotVisOnly val="1"/>
    <c:dispBlanksAs val="zero"/>
    <c:showDLblsOverMax val="0"/>
  </c:chart>
  <c:txPr>
    <a:bodyPr/>
    <a:lstStyle/>
    <a:p>
      <a:pPr>
        <a:defRPr sz="1800"/>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Lapas1!$B$1</c:f>
              <c:strCache>
                <c:ptCount val="1"/>
                <c:pt idx="0">
                  <c:v>Pardavimas</c:v>
                </c:pt>
              </c:strCache>
            </c:strRef>
          </c:tx>
          <c:explosion val="25"/>
          <c:dPt>
            <c:idx val="0"/>
            <c:bubble3D val="0"/>
            <c:explosion val="5"/>
          </c:dPt>
          <c:dLbls>
            <c:dLbl>
              <c:idx val="0"/>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Lapas1!$A$2:$A$9</c:f>
              <c:strCache>
                <c:ptCount val="8"/>
                <c:pt idx="0">
                  <c:v>Darbo užmokestis</c:v>
                </c:pt>
                <c:pt idx="1">
                  <c:v>Amortizacinės ilgalaikio turto sąnaudos</c:v>
                </c:pt>
                <c:pt idx="2">
                  <c:v>Komunalinės paslaugos</c:v>
                </c:pt>
                <c:pt idx="3">
                  <c:v>Transporto išlaikymo sąnaudos</c:v>
                </c:pt>
                <c:pt idx="4">
                  <c:v>Paprasto remonto sąnaudos</c:v>
                </c:pt>
                <c:pt idx="5">
                  <c:v>Medžiagos ligonių gydymui, patalpų eksploatacijai</c:v>
                </c:pt>
                <c:pt idx="6">
                  <c:v>Kitų paslaugų sąnaudos</c:v>
                </c:pt>
                <c:pt idx="7">
                  <c:v>Kitos sąnaudos</c:v>
                </c:pt>
              </c:strCache>
            </c:strRef>
          </c:cat>
          <c:val>
            <c:numRef>
              <c:f>Lapas1!$B$2:$B$9</c:f>
              <c:numCache>
                <c:formatCode>0.0%</c:formatCode>
                <c:ptCount val="8"/>
                <c:pt idx="0">
                  <c:v>0.55600000000000005</c:v>
                </c:pt>
                <c:pt idx="1">
                  <c:v>8.9999999999999993E-3</c:v>
                </c:pt>
                <c:pt idx="2">
                  <c:v>2.5000000000000001E-2</c:v>
                </c:pt>
                <c:pt idx="3">
                  <c:v>6.0000000000000001E-3</c:v>
                </c:pt>
                <c:pt idx="4">
                  <c:v>1.4999999999999999E-2</c:v>
                </c:pt>
                <c:pt idx="5">
                  <c:v>0.157</c:v>
                </c:pt>
                <c:pt idx="6">
                  <c:v>0.11600000000000001</c:v>
                </c:pt>
                <c:pt idx="7">
                  <c:v>1.4999999999999999E-2</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600">
              <a:latin typeface="Times New Roman" pitchFamily="18" charset="0"/>
              <a:cs typeface="Times New Roman" pitchFamily="18" charset="0"/>
            </a:defRPr>
          </a:pPr>
          <a:endParaRPr lang="lt-LT"/>
        </a:p>
      </c:txPr>
    </c:legend>
    <c:plotVisOnly val="1"/>
    <c:dispBlanksAs val="zero"/>
    <c:showDLblsOverMax val="0"/>
  </c:chart>
  <c:txPr>
    <a:bodyPr/>
    <a:lstStyle/>
    <a:p>
      <a:pPr>
        <a:defRPr sz="1800"/>
      </a:pPr>
      <a:endParaRPr lang="lt-L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1"/>
            <a:ext cx="4302308" cy="341242"/>
          </a:xfrm>
          <a:prstGeom prst="rect">
            <a:avLst/>
          </a:prstGeom>
        </p:spPr>
        <p:txBody>
          <a:bodyPr vert="horz" lIns="91422" tIns="45711" rIns="91422" bIns="45711" rtlCol="0"/>
          <a:lstStyle>
            <a:lvl1pPr algn="l">
              <a:defRPr sz="1200"/>
            </a:lvl1pPr>
          </a:lstStyle>
          <a:p>
            <a:endParaRPr lang="lt-LT"/>
          </a:p>
        </p:txBody>
      </p:sp>
      <p:sp>
        <p:nvSpPr>
          <p:cNvPr id="3" name="Datos vietos rezervavimo ženklas 2"/>
          <p:cNvSpPr>
            <a:spLocks noGrp="1"/>
          </p:cNvSpPr>
          <p:nvPr>
            <p:ph type="dt" sz="quarter" idx="1"/>
          </p:nvPr>
        </p:nvSpPr>
        <p:spPr>
          <a:xfrm>
            <a:off x="5623598" y="1"/>
            <a:ext cx="4302308" cy="341242"/>
          </a:xfrm>
          <a:prstGeom prst="rect">
            <a:avLst/>
          </a:prstGeom>
        </p:spPr>
        <p:txBody>
          <a:bodyPr vert="horz" lIns="91422" tIns="45711" rIns="91422" bIns="45711" rtlCol="0"/>
          <a:lstStyle>
            <a:lvl1pPr algn="r">
              <a:defRPr sz="1200"/>
            </a:lvl1pPr>
          </a:lstStyle>
          <a:p>
            <a:fld id="{FF346BF1-4695-4A59-9D38-7125B2C3F981}" type="datetimeFigureOut">
              <a:rPr lang="lt-LT" smtClean="0"/>
              <a:t>2016-05-31</a:t>
            </a:fld>
            <a:endParaRPr lang="lt-LT"/>
          </a:p>
        </p:txBody>
      </p:sp>
      <p:sp>
        <p:nvSpPr>
          <p:cNvPr id="4" name="Poraštės vietos rezervavimo ženklas 3"/>
          <p:cNvSpPr>
            <a:spLocks noGrp="1"/>
          </p:cNvSpPr>
          <p:nvPr>
            <p:ph type="ftr" sz="quarter" idx="2"/>
          </p:nvPr>
        </p:nvSpPr>
        <p:spPr>
          <a:xfrm>
            <a:off x="0" y="6456433"/>
            <a:ext cx="4302308" cy="341242"/>
          </a:xfrm>
          <a:prstGeom prst="rect">
            <a:avLst/>
          </a:prstGeom>
        </p:spPr>
        <p:txBody>
          <a:bodyPr vert="horz" lIns="91422" tIns="45711" rIns="91422" bIns="45711"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5623598" y="6456433"/>
            <a:ext cx="4302308" cy="341242"/>
          </a:xfrm>
          <a:prstGeom prst="rect">
            <a:avLst/>
          </a:prstGeom>
        </p:spPr>
        <p:txBody>
          <a:bodyPr vert="horz" lIns="91422" tIns="45711" rIns="91422" bIns="45711" rtlCol="0" anchor="b"/>
          <a:lstStyle>
            <a:lvl1pPr algn="r">
              <a:defRPr sz="1200"/>
            </a:lvl1pPr>
          </a:lstStyle>
          <a:p>
            <a:fld id="{370FDB2E-0E65-44F2-9B3F-91B3623291A1}" type="slidenum">
              <a:rPr lang="lt-LT" smtClean="0"/>
              <a:t>‹#›</a:t>
            </a:fld>
            <a:endParaRPr lang="lt-LT"/>
          </a:p>
        </p:txBody>
      </p:sp>
    </p:spTree>
    <p:extLst>
      <p:ext uri="{BB962C8B-B14F-4D97-AF65-F5344CB8AC3E}">
        <p14:creationId xmlns:p14="http://schemas.microsoft.com/office/powerpoint/2010/main" val="266780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 y="0"/>
            <a:ext cx="4302231" cy="339884"/>
          </a:xfrm>
          <a:prstGeom prst="rect">
            <a:avLst/>
          </a:prstGeom>
        </p:spPr>
        <p:txBody>
          <a:bodyPr vert="horz" lIns="91422" tIns="45711" rIns="91422" bIns="45711" rtlCol="0"/>
          <a:lstStyle>
            <a:lvl1pPr algn="l">
              <a:defRPr sz="1200"/>
            </a:lvl1pPr>
          </a:lstStyle>
          <a:p>
            <a:endParaRPr lang="lt-LT"/>
          </a:p>
        </p:txBody>
      </p:sp>
      <p:sp>
        <p:nvSpPr>
          <p:cNvPr id="3" name="Datos vietos rezervavimo ženklas 2"/>
          <p:cNvSpPr>
            <a:spLocks noGrp="1"/>
          </p:cNvSpPr>
          <p:nvPr>
            <p:ph type="dt" idx="1"/>
          </p:nvPr>
        </p:nvSpPr>
        <p:spPr>
          <a:xfrm>
            <a:off x="5623698" y="0"/>
            <a:ext cx="4302231" cy="339884"/>
          </a:xfrm>
          <a:prstGeom prst="rect">
            <a:avLst/>
          </a:prstGeom>
        </p:spPr>
        <p:txBody>
          <a:bodyPr vert="horz" lIns="91422" tIns="45711" rIns="91422" bIns="45711" rtlCol="0"/>
          <a:lstStyle>
            <a:lvl1pPr algn="r">
              <a:defRPr sz="1200"/>
            </a:lvl1pPr>
          </a:lstStyle>
          <a:p>
            <a:fld id="{7D8E0345-E242-4DF4-8FCE-AA41C074D31B}" type="datetimeFigureOut">
              <a:rPr lang="lt-LT" smtClean="0"/>
              <a:pPr/>
              <a:t>2016-05-31</a:t>
            </a:fld>
            <a:endParaRPr lang="lt-LT"/>
          </a:p>
        </p:txBody>
      </p:sp>
      <p:sp>
        <p:nvSpPr>
          <p:cNvPr id="4" name="Skaidrės vaizdo vietos rezervavimo ženklas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22" tIns="45711" rIns="91422" bIns="45711" rtlCol="0" anchor="ctr"/>
          <a:lstStyle/>
          <a:p>
            <a:endParaRPr lang="lt-LT"/>
          </a:p>
        </p:txBody>
      </p:sp>
      <p:sp>
        <p:nvSpPr>
          <p:cNvPr id="5" name="Pastabų vietos rezervavimo ženklas 4"/>
          <p:cNvSpPr>
            <a:spLocks noGrp="1"/>
          </p:cNvSpPr>
          <p:nvPr>
            <p:ph type="body" sz="quarter" idx="3"/>
          </p:nvPr>
        </p:nvSpPr>
        <p:spPr>
          <a:xfrm>
            <a:off x="992823" y="3228896"/>
            <a:ext cx="7942580" cy="3058954"/>
          </a:xfrm>
          <a:prstGeom prst="rect">
            <a:avLst/>
          </a:prstGeom>
        </p:spPr>
        <p:txBody>
          <a:bodyPr vert="horz" lIns="91422" tIns="45711" rIns="91422" bIns="45711"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1" y="6456612"/>
            <a:ext cx="4302231" cy="339884"/>
          </a:xfrm>
          <a:prstGeom prst="rect">
            <a:avLst/>
          </a:prstGeom>
        </p:spPr>
        <p:txBody>
          <a:bodyPr vert="horz" lIns="91422" tIns="45711" rIns="91422" bIns="45711"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5623698" y="6456612"/>
            <a:ext cx="4302231" cy="339884"/>
          </a:xfrm>
          <a:prstGeom prst="rect">
            <a:avLst/>
          </a:prstGeom>
        </p:spPr>
        <p:txBody>
          <a:bodyPr vert="horz" lIns="91422" tIns="45711" rIns="91422" bIns="45711" rtlCol="0" anchor="b"/>
          <a:lstStyle>
            <a:lvl1pPr algn="r">
              <a:defRPr sz="1200"/>
            </a:lvl1pPr>
          </a:lstStyle>
          <a:p>
            <a:fld id="{2DC98709-0B91-4AD1-9418-8D7F85F0A1D7}" type="slidenum">
              <a:rPr lang="lt-LT" smtClean="0"/>
              <a:pPr/>
              <a:t>‹#›</a:t>
            </a:fld>
            <a:endParaRPr lang="lt-LT"/>
          </a:p>
        </p:txBody>
      </p:sp>
    </p:spTree>
    <p:extLst>
      <p:ext uri="{BB962C8B-B14F-4D97-AF65-F5344CB8AC3E}">
        <p14:creationId xmlns:p14="http://schemas.microsoft.com/office/powerpoint/2010/main" val="53999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a:t>
            </a:fld>
            <a:endParaRPr lang="lt-LT" dirty="0"/>
          </a:p>
        </p:txBody>
      </p:sp>
    </p:spTree>
    <p:extLst>
      <p:ext uri="{BB962C8B-B14F-4D97-AF65-F5344CB8AC3E}">
        <p14:creationId xmlns:p14="http://schemas.microsoft.com/office/powerpoint/2010/main" val="28168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smtClean="0"/>
              <a:t>Projektai</a:t>
            </a:r>
            <a:endParaRPr lang="lt-LT"/>
          </a:p>
        </p:txBody>
      </p:sp>
      <p:sp>
        <p:nvSpPr>
          <p:cNvPr id="4" name="Slide Number Placeholder 3"/>
          <p:cNvSpPr>
            <a:spLocks noGrp="1"/>
          </p:cNvSpPr>
          <p:nvPr>
            <p:ph type="sldNum" sz="quarter" idx="10"/>
          </p:nvPr>
        </p:nvSpPr>
        <p:spPr/>
        <p:txBody>
          <a:bodyPr/>
          <a:lstStyle/>
          <a:p>
            <a:fld id="{2DC98709-0B91-4AD1-9418-8D7F85F0A1D7}" type="slidenum">
              <a:rPr lang="lt-LT" smtClean="0"/>
              <a:pPr/>
              <a:t>27</a:t>
            </a:fld>
            <a:endParaRPr lang="lt-LT"/>
          </a:p>
        </p:txBody>
      </p:sp>
    </p:spTree>
    <p:extLst>
      <p:ext uri="{BB962C8B-B14F-4D97-AF65-F5344CB8AC3E}">
        <p14:creationId xmlns:p14="http://schemas.microsoft.com/office/powerpoint/2010/main" val="126118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6</a:t>
            </a:fld>
            <a:endParaRPr lang="lt-LT"/>
          </a:p>
        </p:txBody>
      </p:sp>
    </p:spTree>
    <p:extLst>
      <p:ext uri="{BB962C8B-B14F-4D97-AF65-F5344CB8AC3E}">
        <p14:creationId xmlns:p14="http://schemas.microsoft.com/office/powerpoint/2010/main" val="15266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8</a:t>
            </a:fld>
            <a:endParaRPr lang="lt-LT"/>
          </a:p>
        </p:txBody>
      </p:sp>
    </p:spTree>
    <p:extLst>
      <p:ext uri="{BB962C8B-B14F-4D97-AF65-F5344CB8AC3E}">
        <p14:creationId xmlns:p14="http://schemas.microsoft.com/office/powerpoint/2010/main" val="45150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10</a:t>
            </a:fld>
            <a:endParaRPr lang="lt-LT"/>
          </a:p>
        </p:txBody>
      </p:sp>
    </p:spTree>
    <p:extLst>
      <p:ext uri="{BB962C8B-B14F-4D97-AF65-F5344CB8AC3E}">
        <p14:creationId xmlns:p14="http://schemas.microsoft.com/office/powerpoint/2010/main" val="34424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15</a:t>
            </a:fld>
            <a:endParaRPr lang="lt-LT"/>
          </a:p>
        </p:txBody>
      </p:sp>
    </p:spTree>
    <p:extLst>
      <p:ext uri="{BB962C8B-B14F-4D97-AF65-F5344CB8AC3E}">
        <p14:creationId xmlns:p14="http://schemas.microsoft.com/office/powerpoint/2010/main" val="283736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16</a:t>
            </a:fld>
            <a:endParaRPr lang="lt-LT"/>
          </a:p>
        </p:txBody>
      </p:sp>
    </p:spTree>
    <p:extLst>
      <p:ext uri="{BB962C8B-B14F-4D97-AF65-F5344CB8AC3E}">
        <p14:creationId xmlns:p14="http://schemas.microsoft.com/office/powerpoint/2010/main" val="339874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17</a:t>
            </a:fld>
            <a:endParaRPr lang="lt-LT"/>
          </a:p>
        </p:txBody>
      </p:sp>
    </p:spTree>
    <p:extLst>
      <p:ext uri="{BB962C8B-B14F-4D97-AF65-F5344CB8AC3E}">
        <p14:creationId xmlns:p14="http://schemas.microsoft.com/office/powerpoint/2010/main" val="159698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2DC98709-0B91-4AD1-9418-8D7F85F0A1D7}" type="slidenum">
              <a:rPr lang="lt-LT" smtClean="0"/>
              <a:pPr/>
              <a:t>20</a:t>
            </a:fld>
            <a:endParaRPr lang="lt-LT"/>
          </a:p>
        </p:txBody>
      </p:sp>
    </p:spTree>
    <p:extLst>
      <p:ext uri="{BB962C8B-B14F-4D97-AF65-F5344CB8AC3E}">
        <p14:creationId xmlns:p14="http://schemas.microsoft.com/office/powerpoint/2010/main" val="238420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2DC98709-0B91-4AD1-9418-8D7F85F0A1D7}" type="slidenum">
              <a:rPr lang="lt-LT" smtClean="0"/>
              <a:pPr/>
              <a:t>21</a:t>
            </a:fld>
            <a:endParaRPr lang="lt-LT"/>
          </a:p>
        </p:txBody>
      </p:sp>
    </p:spTree>
    <p:extLst>
      <p:ext uri="{BB962C8B-B14F-4D97-AF65-F5344CB8AC3E}">
        <p14:creationId xmlns:p14="http://schemas.microsoft.com/office/powerpoint/2010/main" val="345363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3453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11948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28246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316810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359866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63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259973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30397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280673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73214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E72640F-CFBB-4AF8-89E6-EAF38361D954}" type="datetimeFigureOut">
              <a:rPr lang="lt-LT" smtClean="0"/>
              <a:pPr/>
              <a:t>2016-05-31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0D988143-716B-48F2-8645-66726FCA8BC8}" type="slidenum">
              <a:rPr lang="lt-LT" smtClean="0"/>
              <a:pPr/>
              <a:t>‹#›</a:t>
            </a:fld>
            <a:endParaRPr lang="lt-LT"/>
          </a:p>
        </p:txBody>
      </p:sp>
    </p:spTree>
    <p:extLst>
      <p:ext uri="{BB962C8B-B14F-4D97-AF65-F5344CB8AC3E}">
        <p14:creationId xmlns:p14="http://schemas.microsoft.com/office/powerpoint/2010/main" val="114119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0">
              <a:srgbClr val="8BC8AE"/>
            </a:gs>
            <a:gs pos="0">
              <a:srgbClr val="8CCA9A"/>
            </a:gs>
            <a:gs pos="0">
              <a:srgbClr val="92D050"/>
            </a:gs>
            <a:gs pos="100000">
              <a:schemeClr val="bg1"/>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640F-CFBB-4AF8-89E6-EAF38361D954}" type="datetimeFigureOut">
              <a:rPr lang="lt-LT" smtClean="0"/>
              <a:pPr/>
              <a:t>2016-05-31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88143-716B-48F2-8645-66726FCA8BC8}" type="slidenum">
              <a:rPr lang="lt-LT" smtClean="0"/>
              <a:pPr/>
              <a:t>‹#›</a:t>
            </a:fld>
            <a:endParaRPr lang="lt-LT"/>
          </a:p>
        </p:txBody>
      </p:sp>
    </p:spTree>
    <p:extLst>
      <p:ext uri="{BB962C8B-B14F-4D97-AF65-F5344CB8AC3E}">
        <p14:creationId xmlns:p14="http://schemas.microsoft.com/office/powerpoint/2010/main" val="129119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1777090" y="5949280"/>
            <a:ext cx="5619039" cy="646331"/>
          </a:xfrm>
          <a:prstGeom prst="rect">
            <a:avLst/>
          </a:prstGeom>
          <a:noFill/>
        </p:spPr>
        <p:txBody>
          <a:bodyPr wrap="none" lIns="91440" tIns="45720" rIns="91440" bIns="45720">
            <a:spAutoFit/>
          </a:bodyPr>
          <a:lstStyle/>
          <a:p>
            <a:pPr algn="ctr"/>
            <a:r>
              <a:rPr lang="lt-LT"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2015 m. VEIKLOS ATASKAITA</a:t>
            </a:r>
            <a:endParaRPr lang="lt-L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aveikslėli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79" y="1373502"/>
            <a:ext cx="7891661" cy="4401108"/>
          </a:xfrm>
          <a:prstGeom prst="rect">
            <a:avLst/>
          </a:prstGeom>
        </p:spPr>
      </p:pic>
      <p:sp>
        <p:nvSpPr>
          <p:cNvPr id="4" name="Stačiakampis 3"/>
          <p:cNvSpPr/>
          <p:nvPr/>
        </p:nvSpPr>
        <p:spPr>
          <a:xfrm>
            <a:off x="1475656" y="332656"/>
            <a:ext cx="6502228" cy="1754326"/>
          </a:xfrm>
          <a:prstGeom prst="rect">
            <a:avLst/>
          </a:prstGeom>
          <a:noFill/>
        </p:spPr>
        <p:txBody>
          <a:bodyPr wrap="none" lIns="91440" tIns="45720" rIns="91440" bIns="45720">
            <a:spAutoFit/>
          </a:bodyPr>
          <a:lstStyle/>
          <a:p>
            <a:pPr algn="ctr"/>
            <a:r>
              <a:rPr lang="lt-LT"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VšĮ Alytaus apskrities </a:t>
            </a:r>
          </a:p>
          <a:p>
            <a:pPr algn="ctr"/>
            <a:r>
              <a:rPr lang="lt-LT"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tuberkuliozės ligoninė</a:t>
            </a:r>
            <a:endParaRPr lang="lt-LT"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95091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96752"/>
            <a:ext cx="8229600" cy="1143000"/>
          </a:xfrm>
        </p:spPr>
        <p:txBody>
          <a:bodyPr>
            <a:normAutofit/>
          </a:bodyPr>
          <a:lstStyle/>
          <a:p>
            <a:r>
              <a:rPr lang="lt-LT" sz="3200" dirty="0" smtClean="0">
                <a:latin typeface="Times New Roman" pitchFamily="18" charset="0"/>
                <a:cs typeface="Times New Roman" pitchFamily="18" charset="0"/>
              </a:rPr>
              <a:t>Ambulatorinės paslaugos</a:t>
            </a:r>
            <a:endParaRPr lang="lt-LT" sz="32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975246282"/>
              </p:ext>
            </p:extLst>
          </p:nvPr>
        </p:nvGraphicFramePr>
        <p:xfrm>
          <a:off x="385192" y="2492896"/>
          <a:ext cx="8435280" cy="3317240"/>
        </p:xfrm>
        <a:graphic>
          <a:graphicData uri="http://schemas.openxmlformats.org/drawingml/2006/table">
            <a:tbl>
              <a:tblPr firstRow="1" bandRow="1">
                <a:tableStyleId>{5C22544A-7EE6-4342-B048-85BDC9FD1C3A}</a:tableStyleId>
              </a:tblPr>
              <a:tblGrid>
                <a:gridCol w="4690864"/>
                <a:gridCol w="1872208"/>
                <a:gridCol w="1872208"/>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Paslaugų rūšis</a:t>
                      </a:r>
                      <a:endParaRPr lang="lt-LT"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2014</a:t>
                      </a:r>
                      <a:r>
                        <a:rPr lang="lt-LT" sz="1800" b="1" kern="1200" baseline="0" dirty="0" smtClean="0">
                          <a:solidFill>
                            <a:schemeClr val="lt1"/>
                          </a:solidFill>
                          <a:effectLst/>
                          <a:latin typeface="Times New Roman" pitchFamily="18" charset="0"/>
                          <a:ea typeface="+mn-ea"/>
                          <a:cs typeface="Times New Roman" pitchFamily="18" charset="0"/>
                        </a:rPr>
                        <a:t> </a:t>
                      </a:r>
                      <a:r>
                        <a:rPr lang="lt-LT" sz="1800" b="1" kern="1200" dirty="0" smtClean="0">
                          <a:solidFill>
                            <a:schemeClr val="lt1"/>
                          </a:solidFill>
                          <a:effectLst/>
                          <a:latin typeface="Times New Roman" pitchFamily="18" charset="0"/>
                          <a:ea typeface="+mn-ea"/>
                          <a:cs typeface="Times New Roman" pitchFamily="18" charset="0"/>
                        </a:rPr>
                        <a:t>m.</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2015 m.</a:t>
                      </a:r>
                      <a:endParaRPr lang="lt-LT" dirty="0">
                        <a:latin typeface="Times New Roman" pitchFamily="18" charset="0"/>
                        <a:cs typeface="Times New Roman" pitchFamily="18" charset="0"/>
                      </a:endParaRPr>
                    </a:p>
                  </a:txBody>
                  <a:tcPr/>
                </a:tc>
              </a:tr>
              <a:tr h="324624">
                <a:tc>
                  <a:txBody>
                    <a:bodyPr/>
                    <a:lstStyle/>
                    <a:p>
                      <a:r>
                        <a:rPr lang="lt-LT" sz="1800" kern="1200" dirty="0" smtClean="0">
                          <a:solidFill>
                            <a:schemeClr val="dk1"/>
                          </a:solidFill>
                          <a:effectLst/>
                          <a:latin typeface="Times New Roman" pitchFamily="18" charset="0"/>
                          <a:ea typeface="+mn-ea"/>
                          <a:cs typeface="Times New Roman" pitchFamily="18" charset="0"/>
                        </a:rPr>
                        <a:t>Pulmonologas</a:t>
                      </a:r>
                      <a:endParaRPr lang="lt-LT"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1413</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1165</a:t>
                      </a:r>
                      <a:endParaRPr lang="lt-LT" dirty="0">
                        <a:latin typeface="Times New Roman" panose="02020603050405020304" pitchFamily="18" charset="0"/>
                        <a:cs typeface="Times New Roman" panose="02020603050405020304" pitchFamily="18" charset="0"/>
                      </a:endParaRPr>
                    </a:p>
                  </a:txBody>
                  <a:tcPr anchor="ctr"/>
                </a:tc>
              </a:tr>
              <a:tr h="32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kern="1200" dirty="0" smtClean="0">
                          <a:solidFill>
                            <a:schemeClr val="dk1"/>
                          </a:solidFill>
                          <a:effectLst/>
                          <a:latin typeface="Times New Roman" pitchFamily="18" charset="0"/>
                          <a:ea typeface="+mn-ea"/>
                          <a:cs typeface="Times New Roman" pitchFamily="18" charset="0"/>
                        </a:rPr>
                        <a:t>Pulmonologas</a:t>
                      </a:r>
                      <a:r>
                        <a:rPr lang="lt-LT" sz="1800" kern="1200" baseline="0" dirty="0">
                          <a:solidFill>
                            <a:schemeClr val="dk1"/>
                          </a:solidFill>
                          <a:effectLst/>
                          <a:latin typeface="Times New Roman" pitchFamily="18" charset="0"/>
                          <a:ea typeface="+mn-ea"/>
                          <a:cs typeface="Times New Roman" pitchFamily="18" charset="0"/>
                        </a:rPr>
                        <a:t> </a:t>
                      </a:r>
                      <a:r>
                        <a:rPr lang="lt-LT" sz="1800" kern="1200" baseline="0" dirty="0" smtClean="0">
                          <a:solidFill>
                            <a:schemeClr val="dk1"/>
                          </a:solidFill>
                          <a:effectLst/>
                          <a:latin typeface="Times New Roman" pitchFamily="18" charset="0"/>
                          <a:ea typeface="+mn-ea"/>
                          <a:cs typeface="Times New Roman" pitchFamily="18" charset="0"/>
                        </a:rPr>
                        <a:t>(ilgalaikis stebėjimas)</a:t>
                      </a:r>
                      <a:endParaRPr lang="lt-LT" dirty="0" smtClean="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28</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239</a:t>
                      </a:r>
                      <a:endParaRPr lang="lt-LT" dirty="0">
                        <a:latin typeface="Times New Roman" panose="02020603050405020304" pitchFamily="18" charset="0"/>
                        <a:cs typeface="Times New Roman" panose="02020603050405020304" pitchFamily="18" charset="0"/>
                      </a:endParaRPr>
                    </a:p>
                  </a:txBody>
                  <a:tcPr anchor="ctr"/>
                </a:tc>
              </a:tr>
              <a:tr h="246896">
                <a:tc>
                  <a:txBody>
                    <a:bodyPr/>
                    <a:lstStyle/>
                    <a:p>
                      <a:r>
                        <a:rPr lang="lt-LT" sz="1800" kern="1200" dirty="0" smtClean="0">
                          <a:solidFill>
                            <a:schemeClr val="dk1"/>
                          </a:solidFill>
                          <a:effectLst/>
                          <a:latin typeface="Times New Roman" pitchFamily="18" charset="0"/>
                          <a:ea typeface="+mn-ea"/>
                          <a:cs typeface="Times New Roman" pitchFamily="18" charset="0"/>
                        </a:rPr>
                        <a:t>Radiologas</a:t>
                      </a:r>
                      <a:endParaRPr lang="lt-LT"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1886</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2407</a:t>
                      </a:r>
                      <a:endParaRPr lang="lt-LT" dirty="0">
                        <a:latin typeface="Times New Roman" panose="02020603050405020304" pitchFamily="18" charset="0"/>
                        <a:cs typeface="Times New Roman" panose="02020603050405020304" pitchFamily="18" charset="0"/>
                      </a:endParaRPr>
                    </a:p>
                  </a:txBody>
                  <a:tcPr anchor="ctr"/>
                </a:tc>
              </a:tr>
              <a:tr h="246896">
                <a:tc>
                  <a:txBody>
                    <a:bodyPr/>
                    <a:lstStyle/>
                    <a:p>
                      <a:r>
                        <a:rPr lang="lt-LT" smtClean="0">
                          <a:latin typeface="Times New Roman" pitchFamily="18" charset="0"/>
                          <a:cs typeface="Times New Roman" pitchFamily="18" charset="0"/>
                        </a:rPr>
                        <a:t>Radiologas (vaikų konsultacija)*</a:t>
                      </a:r>
                      <a:endParaRPr lang="lt-LT">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66</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21</a:t>
                      </a:r>
                      <a:endParaRPr lang="lt-LT" dirty="0">
                        <a:latin typeface="Times New Roman" panose="02020603050405020304" pitchFamily="18" charset="0"/>
                        <a:cs typeface="Times New Roman" panose="02020603050405020304" pitchFamily="18" charset="0"/>
                      </a:endParaRPr>
                    </a:p>
                  </a:txBody>
                  <a:tcPr anchor="ctr"/>
                </a:tc>
              </a:tr>
              <a:tr h="370840">
                <a:tc>
                  <a:txBody>
                    <a:bodyPr/>
                    <a:lstStyle/>
                    <a:p>
                      <a:r>
                        <a:rPr lang="lt-LT" sz="1800" kern="1200" dirty="0" smtClean="0">
                          <a:solidFill>
                            <a:schemeClr val="dk1"/>
                          </a:solidFill>
                          <a:effectLst/>
                          <a:latin typeface="Times New Roman" pitchFamily="18" charset="0"/>
                          <a:ea typeface="+mn-ea"/>
                          <a:cs typeface="Times New Roman" pitchFamily="18" charset="0"/>
                        </a:rPr>
                        <a:t>Pulmonologo (kai atliekama </a:t>
                      </a:r>
                      <a:r>
                        <a:rPr lang="lt-LT" sz="1800" kern="1200" dirty="0" err="1" smtClean="0">
                          <a:solidFill>
                            <a:schemeClr val="dk1"/>
                          </a:solidFill>
                          <a:effectLst/>
                          <a:latin typeface="Times New Roman" pitchFamily="18" charset="0"/>
                          <a:ea typeface="+mn-ea"/>
                          <a:cs typeface="Times New Roman" pitchFamily="18" charset="0"/>
                        </a:rPr>
                        <a:t>bronchoskopija</a:t>
                      </a:r>
                      <a:r>
                        <a:rPr lang="lt-LT" sz="1800" kern="1200" dirty="0" smtClean="0">
                          <a:solidFill>
                            <a:schemeClr val="dk1"/>
                          </a:solidFill>
                          <a:effectLst/>
                          <a:latin typeface="Times New Roman" pitchFamily="18" charset="0"/>
                          <a:ea typeface="+mn-ea"/>
                          <a:cs typeface="Times New Roman" pitchFamily="18" charset="0"/>
                        </a:rPr>
                        <a:t>)</a:t>
                      </a:r>
                      <a:endParaRPr lang="lt-LT"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19</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37</a:t>
                      </a:r>
                      <a:endParaRPr lang="lt-LT" dirty="0">
                        <a:latin typeface="Times New Roman" panose="02020603050405020304" pitchFamily="18" charset="0"/>
                        <a:cs typeface="Times New Roman" panose="02020603050405020304" pitchFamily="18" charset="0"/>
                      </a:endParaRPr>
                    </a:p>
                  </a:txBody>
                  <a:tcPr anchor="ctr"/>
                </a:tc>
              </a:tr>
              <a:tr h="370840">
                <a:tc>
                  <a:txBody>
                    <a:bodyPr/>
                    <a:lstStyle/>
                    <a:p>
                      <a:r>
                        <a:rPr lang="lt-LT" dirty="0" err="1" smtClean="0">
                          <a:latin typeface="Times New Roman" pitchFamily="18" charset="0"/>
                          <a:cs typeface="Times New Roman" pitchFamily="18" charset="0"/>
                        </a:rPr>
                        <a:t>Teleradiologija</a:t>
                      </a:r>
                      <a:r>
                        <a:rPr lang="lt-LT" dirty="0" smtClean="0">
                          <a:latin typeface="Times New Roman" pitchFamily="18" charset="0"/>
                          <a:cs typeface="Times New Roman" pitchFamily="18" charset="0"/>
                        </a:rPr>
                        <a:t> (suaugusiems)</a:t>
                      </a:r>
                      <a:endParaRPr lang="lt-LT"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140</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76</a:t>
                      </a:r>
                      <a:endParaRPr lang="lt-LT" dirty="0">
                        <a:latin typeface="Times New Roman" panose="02020603050405020304" pitchFamily="18" charset="0"/>
                        <a:cs typeface="Times New Roman" panose="02020603050405020304" pitchFamily="18" charset="0"/>
                      </a:endParaRPr>
                    </a:p>
                  </a:txBody>
                  <a:tcPr anchor="ctr"/>
                </a:tc>
              </a:tr>
              <a:tr h="370840">
                <a:tc>
                  <a:txBody>
                    <a:bodyPr/>
                    <a:lstStyle/>
                    <a:p>
                      <a:r>
                        <a:rPr lang="lt-LT" dirty="0" err="1" smtClean="0">
                          <a:latin typeface="Times New Roman" pitchFamily="18" charset="0"/>
                          <a:cs typeface="Times New Roman" pitchFamily="18" charset="0"/>
                        </a:rPr>
                        <a:t>Teleradiologija</a:t>
                      </a:r>
                      <a:r>
                        <a:rPr lang="lt-LT" dirty="0" smtClean="0">
                          <a:latin typeface="Times New Roman" pitchFamily="18" charset="0"/>
                          <a:cs typeface="Times New Roman" pitchFamily="18" charset="0"/>
                        </a:rPr>
                        <a:t> (vaikams)</a:t>
                      </a:r>
                      <a:endParaRPr lang="lt-LT"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a:t>
                      </a:r>
                      <a:endParaRPr lang="lt-LT" dirty="0">
                        <a:latin typeface="Times New Roman" panose="02020603050405020304" pitchFamily="18" charset="0"/>
                        <a:cs typeface="Times New Roman" panose="02020603050405020304" pitchFamily="18" charset="0"/>
                      </a:endParaRPr>
                    </a:p>
                  </a:txBody>
                  <a:tcPr anchor="ctr"/>
                </a:tc>
              </a:tr>
              <a:tr h="370840">
                <a:tc>
                  <a:txBody>
                    <a:bodyPr/>
                    <a:lstStyle/>
                    <a:p>
                      <a:pPr algn="r"/>
                      <a:r>
                        <a:rPr lang="lt-LT" sz="1800" b="1" kern="1200" smtClean="0">
                          <a:solidFill>
                            <a:schemeClr val="dk1"/>
                          </a:solidFill>
                          <a:effectLst/>
                          <a:latin typeface="Times New Roman" pitchFamily="18" charset="0"/>
                          <a:ea typeface="+mn-ea"/>
                          <a:cs typeface="Times New Roman" pitchFamily="18" charset="0"/>
                        </a:rPr>
                        <a:t>Viso:</a:t>
                      </a:r>
                      <a:endParaRPr lang="lt-LT">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3553</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3947</a:t>
                      </a:r>
                      <a:endParaRPr lang="lt-LT" dirty="0">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611560" y="6093296"/>
            <a:ext cx="8064896" cy="369332"/>
          </a:xfrm>
          <a:prstGeom prst="rect">
            <a:avLst/>
          </a:prstGeom>
          <a:noFill/>
        </p:spPr>
        <p:txBody>
          <a:bodyPr wrap="square" rtlCol="0">
            <a:spAutoFit/>
          </a:bodyPr>
          <a:lstStyle/>
          <a:p>
            <a:pPr algn="just"/>
            <a:r>
              <a:rPr lang="lt-LT" dirty="0" smtClean="0">
                <a:latin typeface="Times New Roman" pitchFamily="18" charset="0"/>
                <a:cs typeface="Times New Roman" pitchFamily="18" charset="0"/>
              </a:rPr>
              <a:t>Tuberkuliozės ambulatorijoje ataskaitiniais metais konsultacijų skaičius padidėjo.</a:t>
            </a:r>
            <a:endParaRPr lang="lt-LT" dirty="0">
              <a:latin typeface="Times New Roman" pitchFamily="18" charset="0"/>
              <a:cs typeface="Times New Roman" pitchFamily="18" charset="0"/>
            </a:endParaRPr>
          </a:p>
        </p:txBody>
      </p:sp>
      <p:sp>
        <p:nvSpPr>
          <p:cNvPr id="6" name="Antraštė 1"/>
          <p:cNvSpPr txBox="1">
            <a:spLocks/>
          </p:cNvSpPr>
          <p:nvPr/>
        </p:nvSpPr>
        <p:spPr>
          <a:xfrm>
            <a:off x="467544"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atin typeface="Times New Roman" pitchFamily="18" charset="0"/>
                <a:cs typeface="Times New Roman" pitchFamily="18" charset="0"/>
              </a:rPr>
              <a:t>Medicinin</a:t>
            </a:r>
            <a:r>
              <a:rPr lang="lt-LT" sz="3200" b="1" dirty="0" smtClean="0">
                <a:latin typeface="Times New Roman" pitchFamily="18" charset="0"/>
                <a:cs typeface="Times New Roman" pitchFamily="18" charset="0"/>
              </a:rPr>
              <a:t>ės </a:t>
            </a:r>
            <a:r>
              <a:rPr lang="en-US" sz="3200" b="1" dirty="0" smtClean="0">
                <a:latin typeface="Times New Roman" pitchFamily="18" charset="0"/>
                <a:cs typeface="Times New Roman" pitchFamily="18" charset="0"/>
              </a:rPr>
              <a:t>v</a:t>
            </a:r>
            <a:r>
              <a:rPr lang="lt-LT" sz="3200" b="1" dirty="0" err="1" smtClean="0">
                <a:latin typeface="Times New Roman" pitchFamily="18" charset="0"/>
                <a:cs typeface="Times New Roman" pitchFamily="18" charset="0"/>
              </a:rPr>
              <a:t>eiklos</a:t>
            </a:r>
            <a:r>
              <a:rPr lang="lt-LT" sz="3200" b="1" dirty="0" smtClean="0">
                <a:latin typeface="Times New Roman" pitchFamily="18" charset="0"/>
                <a:cs typeface="Times New Roman" pitchFamily="18" charset="0"/>
              </a:rPr>
              <a:t> rodikliai</a:t>
            </a:r>
            <a:endParaRPr lang="lt-LT"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489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363272" cy="1143000"/>
          </a:xfrm>
        </p:spPr>
        <p:txBody>
          <a:bodyPr>
            <a:normAutofit/>
          </a:bodyPr>
          <a:lstStyle/>
          <a:p>
            <a:r>
              <a:rPr lang="lt-LT" sz="3200" b="1" dirty="0">
                <a:latin typeface="Times New Roman" pitchFamily="18" charset="0"/>
                <a:cs typeface="Times New Roman" pitchFamily="18" charset="0"/>
              </a:rPr>
              <a:t>Atliktų mikroskopinių tyrimų skaičius </a:t>
            </a:r>
            <a:r>
              <a:rPr lang="lt-LT" sz="3200" b="1" dirty="0" smtClean="0">
                <a:latin typeface="Times New Roman" pitchFamily="18" charset="0"/>
                <a:cs typeface="Times New Roman" pitchFamily="18" charset="0"/>
              </a:rPr>
              <a:t>2015 </a:t>
            </a:r>
            <a:r>
              <a:rPr lang="lt-LT" sz="3200" b="1" dirty="0">
                <a:latin typeface="Times New Roman" pitchFamily="18" charset="0"/>
                <a:cs typeface="Times New Roman" pitchFamily="18" charset="0"/>
              </a:rPr>
              <a:t>m.</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726006291"/>
              </p:ext>
            </p:extLst>
          </p:nvPr>
        </p:nvGraphicFramePr>
        <p:xfrm>
          <a:off x="457200" y="1600200"/>
          <a:ext cx="8229600" cy="4124960"/>
        </p:xfrm>
        <a:graphic>
          <a:graphicData uri="http://schemas.openxmlformats.org/drawingml/2006/table">
            <a:tbl>
              <a:tblPr firstRow="1" bandRow="1">
                <a:tableStyleId>{5C22544A-7EE6-4342-B048-85BDC9FD1C3A}</a:tableStyleId>
              </a:tblPr>
              <a:tblGrid>
                <a:gridCol w="2890664"/>
                <a:gridCol w="1368152"/>
                <a:gridCol w="1368152"/>
                <a:gridCol w="1224136"/>
                <a:gridCol w="1378496"/>
              </a:tblGrid>
              <a:tr h="370840">
                <a:tc row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Įstaigos pavadinimas</a:t>
                      </a:r>
                      <a:endParaRPr lang="lt-LT" sz="1600" b="1" dirty="0">
                        <a:latin typeface="Times New Roman" pitchFamily="18" charset="0"/>
                        <a:cs typeface="Times New Roman" pitchFamily="18" charset="0"/>
                      </a:endParaRPr>
                    </a:p>
                  </a:txBody>
                  <a:tcPr anchor="ct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2014m.</a:t>
                      </a:r>
                      <a:endParaRPr lang="lt-LT" sz="1600" b="1" dirty="0">
                        <a:latin typeface="Times New Roman" pitchFamily="18" charset="0"/>
                        <a:cs typeface="Times New Roman" pitchFamily="18" charset="0"/>
                      </a:endParaRPr>
                    </a:p>
                  </a:txBody>
                  <a:tcPr anchor="ctr"/>
                </a:tc>
                <a:tc hMerge="1">
                  <a:txBody>
                    <a:bodyPr/>
                    <a:lstStyle/>
                    <a:p>
                      <a:endParaRPr lang="lt-LT"/>
                    </a:p>
                  </a:txBody>
                  <a:tcPr/>
                </a:tc>
                <a:tc gridSpan="2">
                  <a:txBody>
                    <a:bodyPr/>
                    <a:lstStyle/>
                    <a:p>
                      <a:pPr algn="ctr"/>
                      <a:r>
                        <a:rPr lang="lt-LT" sz="1600" b="1" kern="1200" dirty="0" smtClean="0">
                          <a:solidFill>
                            <a:schemeClr val="lt1"/>
                          </a:solidFill>
                          <a:effectLst/>
                          <a:latin typeface="Times New Roman" pitchFamily="18" charset="0"/>
                          <a:ea typeface="+mn-ea"/>
                          <a:cs typeface="Times New Roman" pitchFamily="18" charset="0"/>
                        </a:rPr>
                        <a:t>2015</a:t>
                      </a:r>
                      <a:r>
                        <a:rPr lang="lt-LT" sz="1600" b="1" kern="1200" baseline="0" dirty="0" smtClean="0">
                          <a:solidFill>
                            <a:schemeClr val="lt1"/>
                          </a:solidFill>
                          <a:effectLst/>
                          <a:latin typeface="Times New Roman" pitchFamily="18" charset="0"/>
                          <a:ea typeface="+mn-ea"/>
                          <a:cs typeface="Times New Roman" pitchFamily="18" charset="0"/>
                        </a:rPr>
                        <a:t> </a:t>
                      </a:r>
                      <a:r>
                        <a:rPr lang="lt-LT" sz="1600" b="1" kern="1200" dirty="0" smtClean="0">
                          <a:solidFill>
                            <a:schemeClr val="lt1"/>
                          </a:solidFill>
                          <a:effectLst/>
                          <a:latin typeface="Times New Roman" pitchFamily="18" charset="0"/>
                          <a:ea typeface="+mn-ea"/>
                          <a:cs typeface="Times New Roman" pitchFamily="18" charset="0"/>
                        </a:rPr>
                        <a:t>m.</a:t>
                      </a:r>
                      <a:endParaRPr lang="lt-LT" sz="1600" b="1" dirty="0">
                        <a:latin typeface="Times New Roman" pitchFamily="18" charset="0"/>
                        <a:cs typeface="Times New Roman" pitchFamily="18" charset="0"/>
                      </a:endParaRPr>
                    </a:p>
                  </a:txBody>
                  <a:tcPr anchor="ctr"/>
                </a:tc>
                <a:tc hMerge="1">
                  <a:txBody>
                    <a:bodyPr/>
                    <a:lstStyle/>
                    <a:p>
                      <a:endParaRPr lang="lt-LT"/>
                    </a:p>
                  </a:txBody>
                  <a:tcPr/>
                </a:tc>
              </a:tr>
              <a:tr h="370840">
                <a:tc vMerge="1">
                  <a:txBody>
                    <a:bodyPr/>
                    <a:lstStyle/>
                    <a:p>
                      <a:endParaRPr lang="lt-LT" dirty="0"/>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Tyrimų skaičius</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Iš jų TM (+)</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Tyrimų skaičius</a:t>
                      </a:r>
                      <a:endParaRPr lang="lt-LT" sz="1600" b="1">
                        <a:latin typeface="Times New Roman" pitchFamily="18" charset="0"/>
                        <a:cs typeface="Times New Roman" pitchFamily="18" charset="0"/>
                      </a:endParaRPr>
                    </a:p>
                  </a:txBody>
                  <a:tcPr/>
                </a:tc>
                <a:tc>
                  <a:txBody>
                    <a:bodyPr/>
                    <a:lstStyle/>
                    <a:p>
                      <a:pPr algn="ctr"/>
                      <a:r>
                        <a:rPr lang="lt-LT" sz="1600" b="1" kern="1200" smtClean="0">
                          <a:solidFill>
                            <a:schemeClr val="dk1"/>
                          </a:solidFill>
                          <a:effectLst/>
                          <a:latin typeface="Times New Roman" pitchFamily="18" charset="0"/>
                          <a:ea typeface="+mn-ea"/>
                          <a:cs typeface="Times New Roman" pitchFamily="18" charset="0"/>
                        </a:rPr>
                        <a:t>Iš jų TM (+)</a:t>
                      </a:r>
                      <a:endParaRPr lang="lt-LT" sz="1600" b="1">
                        <a:latin typeface="Times New Roman" pitchFamily="18" charset="0"/>
                        <a:cs typeface="Times New Roman" pitchFamily="18" charset="0"/>
                      </a:endParaRPr>
                    </a:p>
                  </a:txBody>
                  <a:tcPr/>
                </a:tc>
              </a:tr>
              <a:tr h="370840">
                <a:tc>
                  <a:txBody>
                    <a:bodyPr/>
                    <a:lstStyle/>
                    <a:p>
                      <a:pPr>
                        <a:spcAft>
                          <a:spcPts val="0"/>
                        </a:spcAft>
                      </a:pPr>
                      <a:r>
                        <a:rPr lang="lt-LT" sz="1600">
                          <a:effectLst/>
                          <a:latin typeface="Times New Roman" pitchFamily="18" charset="0"/>
                          <a:ea typeface="Times New Roman"/>
                          <a:cs typeface="Times New Roman" pitchFamily="18" charset="0"/>
                        </a:rPr>
                        <a:t>Alytaus </a:t>
                      </a:r>
                      <a:r>
                        <a:rPr lang="lt-LT" sz="1600" err="1">
                          <a:effectLst/>
                          <a:latin typeface="Times New Roman" pitchFamily="18" charset="0"/>
                          <a:ea typeface="Times New Roman"/>
                          <a:cs typeface="Times New Roman" pitchFamily="18" charset="0"/>
                        </a:rPr>
                        <a:t>tub</a:t>
                      </a:r>
                      <a:r>
                        <a:rPr lang="lt-LT" sz="1600">
                          <a:effectLst/>
                          <a:latin typeface="Times New Roman" pitchFamily="18" charset="0"/>
                          <a:ea typeface="Times New Roman"/>
                          <a:cs typeface="Times New Roman" pitchFamily="18" charset="0"/>
                        </a:rPr>
                        <a:t>. ligoninės stacionaras</a:t>
                      </a:r>
                    </a:p>
                  </a:txBody>
                  <a:tcPr marL="68580" marR="68580" marT="0" marB="0"/>
                </a:tc>
                <a:tc>
                  <a:txBody>
                    <a:bodyPr/>
                    <a:lstStyle/>
                    <a:p>
                      <a:pPr algn="ctr"/>
                      <a:r>
                        <a:rPr lang="lt-LT" sz="1600" dirty="0" smtClean="0">
                          <a:latin typeface="Times New Roman" pitchFamily="18" charset="0"/>
                          <a:cs typeface="Times New Roman" pitchFamily="18" charset="0"/>
                        </a:rPr>
                        <a:t>681</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212</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577</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179</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Alytaus </a:t>
                      </a:r>
                      <a:r>
                        <a:rPr lang="lt-LT" sz="1600" kern="1200" err="1" smtClean="0">
                          <a:solidFill>
                            <a:schemeClr val="dk1"/>
                          </a:solidFill>
                          <a:effectLst/>
                          <a:latin typeface="Times New Roman" pitchFamily="18" charset="0"/>
                          <a:ea typeface="+mn-ea"/>
                          <a:cs typeface="Times New Roman" pitchFamily="18" charset="0"/>
                        </a:rPr>
                        <a:t>tub</a:t>
                      </a:r>
                      <a:r>
                        <a:rPr lang="lt-LT" sz="1600" kern="1200" smtClean="0">
                          <a:solidFill>
                            <a:schemeClr val="dk1"/>
                          </a:solidFill>
                          <a:effectLst/>
                          <a:latin typeface="Times New Roman" pitchFamily="18" charset="0"/>
                          <a:ea typeface="+mn-ea"/>
                          <a:cs typeface="Times New Roman" pitchFamily="18" charset="0"/>
                        </a:rPr>
                        <a:t>. ligoninės ambulatorija</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364</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52</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526</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95</a:t>
                      </a:r>
                      <a:endParaRPr lang="lt-LT" sz="1600" dirty="0">
                        <a:latin typeface="Times New Roman" pitchFamily="18" charset="0"/>
                        <a:cs typeface="Times New Roman" pitchFamily="18" charset="0"/>
                      </a:endParaRPr>
                    </a:p>
                  </a:txBody>
                  <a:tcPr anchor="ct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Varėnos ligoninė</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88</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8</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39</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Alytaus poliklinika</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r>
              <a:tr h="370840">
                <a:tc>
                  <a:txBody>
                    <a:bodyPr/>
                    <a:lstStyle/>
                    <a:p>
                      <a:r>
                        <a:rPr lang="lt-LT" sz="1600" kern="1200" err="1" smtClean="0">
                          <a:solidFill>
                            <a:schemeClr val="dk1"/>
                          </a:solidFill>
                          <a:effectLst/>
                          <a:latin typeface="Times New Roman" pitchFamily="18" charset="0"/>
                          <a:ea typeface="+mn-ea"/>
                          <a:cs typeface="Times New Roman" pitchFamily="18" charset="0"/>
                        </a:rPr>
                        <a:t>VšĮ</a:t>
                      </a:r>
                      <a:r>
                        <a:rPr lang="lt-LT" sz="1600" kern="1200" smtClean="0">
                          <a:solidFill>
                            <a:schemeClr val="dk1"/>
                          </a:solidFill>
                          <a:effectLst/>
                          <a:latin typeface="Times New Roman" pitchFamily="18" charset="0"/>
                          <a:ea typeface="+mn-ea"/>
                          <a:cs typeface="Times New Roman" pitchFamily="18" charset="0"/>
                        </a:rPr>
                        <a:t> Druskininkų ligoninė</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VšĮ Lazdijų sveikatos centras</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r>
              <a:tr h="370840">
                <a:tc>
                  <a:txBody>
                    <a:bodyPr/>
                    <a:lstStyle/>
                    <a:p>
                      <a:r>
                        <a:rPr lang="lt-LT" sz="1600" dirty="0" smtClean="0">
                          <a:latin typeface="Times New Roman" pitchFamily="18" charset="0"/>
                          <a:cs typeface="Times New Roman" pitchFamily="18" charset="0"/>
                        </a:rPr>
                        <a:t>VšĮ Lazdijų ligoninė</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a:t>
                      </a:r>
                      <a:endParaRPr lang="lt-LT" sz="1600" dirty="0">
                        <a:latin typeface="Times New Roman" pitchFamily="18" charset="0"/>
                        <a:cs typeface="Times New Roman" pitchFamily="18" charset="0"/>
                      </a:endParaRPr>
                    </a:p>
                  </a:txBody>
                  <a:tcPr anchor="ctr"/>
                </a:tc>
              </a:tr>
              <a:tr h="370840">
                <a:tc>
                  <a:txBody>
                    <a:bodyPr/>
                    <a:lstStyle/>
                    <a:p>
                      <a:r>
                        <a:rPr lang="lt-LT" sz="1600" b="1" smtClean="0">
                          <a:latin typeface="Times New Roman" pitchFamily="18" charset="0"/>
                          <a:cs typeface="Times New Roman" pitchFamily="18" charset="0"/>
                        </a:rPr>
                        <a:t>Iš</a:t>
                      </a:r>
                      <a:r>
                        <a:rPr lang="lt-LT" sz="1600" b="1" baseline="0" smtClean="0">
                          <a:latin typeface="Times New Roman" pitchFamily="18" charset="0"/>
                          <a:cs typeface="Times New Roman" pitchFamily="18" charset="0"/>
                        </a:rPr>
                        <a:t> viso:</a:t>
                      </a:r>
                      <a:endParaRPr lang="lt-LT" sz="1600" b="1">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1136</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272</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1152</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276</a:t>
                      </a:r>
                      <a:endParaRPr lang="lt-LT" sz="1600"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258245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smtClean="0">
                <a:latin typeface="Times New Roman" pitchFamily="18" charset="0"/>
                <a:cs typeface="Times New Roman" pitchFamily="18" charset="0"/>
              </a:rPr>
              <a:t>Stacionarinės paslaugos</a:t>
            </a:r>
            <a:endParaRPr lang="lt-LT" sz="400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1070878087"/>
              </p:ext>
            </p:extLst>
          </p:nvPr>
        </p:nvGraphicFramePr>
        <p:xfrm>
          <a:off x="529208" y="2492896"/>
          <a:ext cx="8229600" cy="3845560"/>
        </p:xfrm>
        <a:graphic>
          <a:graphicData uri="http://schemas.openxmlformats.org/drawingml/2006/table">
            <a:tbl>
              <a:tblPr firstRow="1" bandRow="1">
                <a:tableStyleId>{5C22544A-7EE6-4342-B048-85BDC9FD1C3A}</a:tableStyleId>
              </a:tblPr>
              <a:tblGrid>
                <a:gridCol w="2376264"/>
                <a:gridCol w="2088232"/>
                <a:gridCol w="2016224"/>
                <a:gridCol w="1748880"/>
              </a:tblGrid>
              <a:tr h="370840">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Ligų gydymo profilis ir paslaugos kodas</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2014</a:t>
                      </a:r>
                      <a:r>
                        <a:rPr lang="lt-LT" sz="1600" b="1" kern="1200" baseline="0" dirty="0" smtClean="0">
                          <a:solidFill>
                            <a:schemeClr val="lt1"/>
                          </a:solidFill>
                          <a:effectLst/>
                          <a:latin typeface="Times New Roman" pitchFamily="18" charset="0"/>
                          <a:ea typeface="+mn-ea"/>
                          <a:cs typeface="Times New Roman" pitchFamily="18" charset="0"/>
                        </a:rPr>
                        <a:t> </a:t>
                      </a:r>
                      <a:r>
                        <a:rPr lang="lt-LT" sz="1600" b="1" kern="1200" dirty="0" smtClean="0">
                          <a:solidFill>
                            <a:schemeClr val="lt1"/>
                          </a:solidFill>
                          <a:effectLst/>
                          <a:latin typeface="Times New Roman" pitchFamily="18" charset="0"/>
                          <a:ea typeface="+mn-ea"/>
                          <a:cs typeface="Times New Roman" pitchFamily="18" charset="0"/>
                        </a:rPr>
                        <a:t>metais įvykdyta lovadienių</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2015 metais įvykdyta lovadienių</a:t>
                      </a:r>
                      <a:endParaRPr lang="lt-LT" sz="1600" dirty="0">
                        <a:latin typeface="Times New Roman" pitchFamily="18" charset="0"/>
                        <a:cs typeface="Times New Roman" pitchFamily="18" charset="0"/>
                      </a:endParaRPr>
                    </a:p>
                  </a:txBody>
                  <a:tcPr/>
                </a:tc>
                <a:tc>
                  <a:txBody>
                    <a:bodyPr/>
                    <a:lstStyle/>
                    <a:p>
                      <a:pPr algn="ctr"/>
                      <a:r>
                        <a:rPr lang="lt-LT" sz="1600" b="1" kern="1200" smtClean="0">
                          <a:solidFill>
                            <a:schemeClr val="lt1"/>
                          </a:solidFill>
                          <a:effectLst/>
                          <a:latin typeface="Times New Roman" pitchFamily="18" charset="0"/>
                          <a:ea typeface="+mn-ea"/>
                          <a:cs typeface="Times New Roman" pitchFamily="18" charset="0"/>
                        </a:rPr>
                        <a:t>Palyginimas 2012/2013m. (+/-)</a:t>
                      </a:r>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I-2         2446</a:t>
                      </a:r>
                      <a:endParaRPr lang="lt-LT" sz="16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978</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781</a:t>
                      </a:r>
                      <a:endParaRPr lang="lt-LT"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itchFamily="18" charset="0"/>
                          <a:cs typeface="Times New Roman" pitchFamily="18" charset="0"/>
                        </a:rPr>
                        <a:t>-197</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II-1        2447</a:t>
                      </a:r>
                      <a:endParaRPr lang="lt-LT" sz="16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2781</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2958</a:t>
                      </a:r>
                      <a:endParaRPr lang="lt-LT"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itchFamily="18" charset="0"/>
                          <a:cs typeface="Times New Roman" pitchFamily="18" charset="0"/>
                        </a:rPr>
                        <a:t>177</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II-2        2448</a:t>
                      </a:r>
                      <a:endParaRPr lang="lt-LT" sz="16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2256</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2226</a:t>
                      </a:r>
                      <a:endParaRPr lang="lt-LT"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itchFamily="18" charset="0"/>
                          <a:cs typeface="Times New Roman" pitchFamily="18" charset="0"/>
                        </a:rPr>
                        <a:t>-30</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II-3        2449</a:t>
                      </a:r>
                      <a:endParaRPr lang="lt-LT" sz="16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3644</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3728</a:t>
                      </a:r>
                      <a:endParaRPr lang="lt-LT"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itchFamily="18" charset="0"/>
                          <a:cs typeface="Times New Roman" pitchFamily="18" charset="0"/>
                        </a:rPr>
                        <a:t>84</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Tuberkuliozė II-4        2450</a:t>
                      </a:r>
                      <a:endParaRPr lang="lt-LT" sz="16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10319</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anose="02020603050405020304" pitchFamily="18" charset="0"/>
                          <a:cs typeface="Times New Roman" panose="02020603050405020304" pitchFamily="18" charset="0"/>
                        </a:rPr>
                        <a:t>10904</a:t>
                      </a:r>
                      <a:endParaRPr lang="lt-LT"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dirty="0" smtClean="0">
                          <a:latin typeface="Times New Roman" pitchFamily="18" charset="0"/>
                          <a:cs typeface="Times New Roman" pitchFamily="18" charset="0"/>
                        </a:rPr>
                        <a:t>585</a:t>
                      </a:r>
                      <a:endParaRPr lang="lt-LT" sz="1600" dirty="0">
                        <a:latin typeface="Times New Roman" pitchFamily="18" charset="0"/>
                        <a:cs typeface="Times New Roman" pitchFamily="18" charset="0"/>
                      </a:endParaRPr>
                    </a:p>
                  </a:txBody>
                  <a:tcPr anchor="ctr"/>
                </a:tc>
              </a:tr>
              <a:tr h="370840">
                <a:tc>
                  <a:txBody>
                    <a:bodyPr/>
                    <a:lstStyle/>
                    <a:p>
                      <a:r>
                        <a:rPr lang="lt-LT" sz="1600" b="1" smtClean="0">
                          <a:latin typeface="Times New Roman" pitchFamily="18" charset="0"/>
                          <a:cs typeface="Times New Roman" pitchFamily="18" charset="0"/>
                        </a:rPr>
                        <a:t>Iš</a:t>
                      </a:r>
                      <a:r>
                        <a:rPr lang="lt-LT" sz="1600" b="1" baseline="0" smtClean="0">
                          <a:latin typeface="Times New Roman" pitchFamily="18" charset="0"/>
                          <a:cs typeface="Times New Roman" pitchFamily="18" charset="0"/>
                        </a:rPr>
                        <a:t> viso:</a:t>
                      </a:r>
                      <a:endParaRPr lang="lt-LT" sz="1600" b="1">
                        <a:latin typeface="Times New Roman" pitchFamily="18" charset="0"/>
                        <a:cs typeface="Times New Roman" pitchFamily="18" charset="0"/>
                      </a:endParaRPr>
                    </a:p>
                  </a:txBody>
                  <a:tcPr/>
                </a:tc>
                <a:tc>
                  <a:txBody>
                    <a:bodyPr/>
                    <a:lstStyle/>
                    <a:p>
                      <a:pPr algn="ctr"/>
                      <a:r>
                        <a:rPr lang="lt-LT" b="1" dirty="0" smtClean="0">
                          <a:latin typeface="Times New Roman" pitchFamily="18" charset="0"/>
                          <a:cs typeface="Times New Roman" pitchFamily="18" charset="0"/>
                        </a:rPr>
                        <a:t>19 978</a:t>
                      </a:r>
                      <a:endParaRPr lang="lt-LT" b="1" dirty="0">
                        <a:latin typeface="Times New Roman" pitchFamily="18" charset="0"/>
                        <a:cs typeface="Times New Roman" pitchFamily="18" charset="0"/>
                      </a:endParaRPr>
                    </a:p>
                  </a:txBody>
                  <a:tcPr anchor="ctr"/>
                </a:tc>
                <a:tc>
                  <a:txBody>
                    <a:bodyPr/>
                    <a:lstStyle/>
                    <a:p>
                      <a:pPr algn="ctr"/>
                      <a:r>
                        <a:rPr lang="lt-LT" b="1" dirty="0" smtClean="0">
                          <a:latin typeface="Times New Roman" panose="02020603050405020304" pitchFamily="18" charset="0"/>
                          <a:cs typeface="Times New Roman" panose="02020603050405020304" pitchFamily="18" charset="0"/>
                        </a:rPr>
                        <a:t>20 597</a:t>
                      </a:r>
                      <a:endParaRPr lang="lt-LT" b="1" dirty="0">
                        <a:latin typeface="Times New Roman" panose="02020603050405020304" pitchFamily="18" charset="0"/>
                        <a:cs typeface="Times New Roman" panose="02020603050405020304" pitchFamily="18" charset="0"/>
                      </a:endParaRPr>
                    </a:p>
                  </a:txBody>
                  <a:tcPr anchor="ctr"/>
                </a:tc>
                <a:tc>
                  <a:txBody>
                    <a:bodyPr/>
                    <a:lstStyle/>
                    <a:p>
                      <a:pPr algn="ctr"/>
                      <a:r>
                        <a:rPr lang="lt-LT" sz="1600" b="1" dirty="0" smtClean="0">
                          <a:latin typeface="Times New Roman" pitchFamily="18" charset="0"/>
                          <a:cs typeface="Times New Roman" pitchFamily="18" charset="0"/>
                        </a:rPr>
                        <a:t>619</a:t>
                      </a:r>
                      <a:endParaRPr lang="lt-LT" sz="1600" b="1" dirty="0">
                        <a:latin typeface="Times New Roman" pitchFamily="18" charset="0"/>
                        <a:cs typeface="Times New Roman" pitchFamily="18" charset="0"/>
                      </a:endParaRPr>
                    </a:p>
                  </a:txBody>
                  <a:tcPr anchor="ctr"/>
                </a:tc>
              </a:tr>
            </a:tbl>
          </a:graphicData>
        </a:graphic>
      </p:graphicFrame>
      <p:sp>
        <p:nvSpPr>
          <p:cNvPr id="6" name="TextBox 5"/>
          <p:cNvSpPr txBox="1"/>
          <p:nvPr/>
        </p:nvSpPr>
        <p:spPr>
          <a:xfrm>
            <a:off x="755576" y="1339433"/>
            <a:ext cx="7488832" cy="646331"/>
          </a:xfrm>
          <a:prstGeom prst="rect">
            <a:avLst/>
          </a:prstGeom>
          <a:noFill/>
        </p:spPr>
        <p:txBody>
          <a:bodyPr wrap="square" rtlCol="0">
            <a:spAutoFit/>
          </a:bodyPr>
          <a:lstStyle/>
          <a:p>
            <a:r>
              <a:rPr lang="lt-LT">
                <a:latin typeface="Times New Roman" pitchFamily="18" charset="0"/>
                <a:cs typeface="Times New Roman" pitchFamily="18" charset="0"/>
              </a:rPr>
              <a:t>Pagal Valstybinės ligonių kasos ligų apmokėjimo rūšis, tuberkuliozės susirgimai priskiriami ilgalaikiam </a:t>
            </a:r>
            <a:r>
              <a:rPr lang="lt-LT" smtClean="0">
                <a:latin typeface="Times New Roman" pitchFamily="18" charset="0"/>
                <a:cs typeface="Times New Roman" pitchFamily="18" charset="0"/>
              </a:rPr>
              <a:t>gydymui</a:t>
            </a:r>
            <a:r>
              <a:rPr lang="lt-LT">
                <a:latin typeface="Times New Roman" pitchFamily="18" charset="0"/>
                <a:cs typeface="Times New Roman" pitchFamily="18" charset="0"/>
              </a:rPr>
              <a:t>.</a:t>
            </a:r>
          </a:p>
        </p:txBody>
      </p:sp>
      <p:sp>
        <p:nvSpPr>
          <p:cNvPr id="7" name="TextBox 6"/>
          <p:cNvSpPr txBox="1"/>
          <p:nvPr/>
        </p:nvSpPr>
        <p:spPr>
          <a:xfrm>
            <a:off x="755576" y="1987099"/>
            <a:ext cx="7776864" cy="369332"/>
          </a:xfrm>
          <a:prstGeom prst="rect">
            <a:avLst/>
          </a:prstGeom>
          <a:noFill/>
        </p:spPr>
        <p:txBody>
          <a:bodyPr wrap="square" rtlCol="0">
            <a:spAutoFit/>
          </a:bodyPr>
          <a:lstStyle/>
          <a:p>
            <a:r>
              <a:rPr lang="lt-LT" b="1">
                <a:latin typeface="Times New Roman" pitchFamily="18" charset="0"/>
                <a:cs typeface="Times New Roman" pitchFamily="18" charset="0"/>
              </a:rPr>
              <a:t>Duomenys pagal ligų gydymo profilius</a:t>
            </a:r>
            <a:endParaRPr lang="lt-LT">
              <a:latin typeface="Times New Roman" pitchFamily="18" charset="0"/>
              <a:cs typeface="Times New Roman" pitchFamily="18" charset="0"/>
            </a:endParaRPr>
          </a:p>
        </p:txBody>
      </p:sp>
    </p:spTree>
    <p:extLst>
      <p:ext uri="{BB962C8B-B14F-4D97-AF65-F5344CB8AC3E}">
        <p14:creationId xmlns:p14="http://schemas.microsoft.com/office/powerpoint/2010/main" val="219841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315416"/>
            <a:ext cx="8229600" cy="1143000"/>
          </a:xfrm>
        </p:spPr>
        <p:txBody>
          <a:bodyPr>
            <a:normAutofit/>
          </a:bodyPr>
          <a:lstStyle/>
          <a:p>
            <a:r>
              <a:rPr lang="lt-LT" sz="2400" dirty="0" smtClean="0">
                <a:latin typeface="Times New Roman" pitchFamily="18" charset="0"/>
                <a:cs typeface="Times New Roman" pitchFamily="18" charset="0"/>
              </a:rPr>
              <a:t>Teismo nutartimi gydytų pacientų skaičius pagal savivaldybes</a:t>
            </a:r>
            <a:endParaRPr lang="lt-LT" sz="24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184457791"/>
              </p:ext>
            </p:extLst>
          </p:nvPr>
        </p:nvGraphicFramePr>
        <p:xfrm>
          <a:off x="467544" y="692696"/>
          <a:ext cx="8064895" cy="5829360"/>
        </p:xfrm>
        <a:graphic>
          <a:graphicData uri="http://schemas.openxmlformats.org/drawingml/2006/table">
            <a:tbl>
              <a:tblPr firstRow="1" bandRow="1">
                <a:tableStyleId>{5C22544A-7EE6-4342-B048-85BDC9FD1C3A}</a:tableStyleId>
              </a:tblPr>
              <a:tblGrid>
                <a:gridCol w="423401"/>
                <a:gridCol w="2802557"/>
                <a:gridCol w="1612979"/>
                <a:gridCol w="1612979"/>
                <a:gridCol w="1612979"/>
              </a:tblGrid>
              <a:tr h="0">
                <a:tc gridSpan="5">
                  <a:txBody>
                    <a:bodyPr/>
                    <a:lstStyle/>
                    <a:p>
                      <a:pPr algn="ctr"/>
                      <a:r>
                        <a:rPr lang="lt-LT" sz="800" b="1" kern="1200" dirty="0" smtClean="0">
                          <a:solidFill>
                            <a:schemeClr val="lt1"/>
                          </a:solidFill>
                          <a:effectLst/>
                          <a:latin typeface="Times New Roman" pitchFamily="18" charset="0"/>
                          <a:ea typeface="+mn-ea"/>
                          <a:cs typeface="Times New Roman" pitchFamily="18" charset="0"/>
                        </a:rPr>
                        <a:t>Teismo nutartimi gydytų pacientų skaičius</a:t>
                      </a:r>
                      <a:endParaRPr lang="lt-LT" sz="800"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dirty="0"/>
                    </a:p>
                  </a:txBody>
                  <a:tcPr/>
                </a:tc>
              </a:tr>
              <a:tr h="216000">
                <a:tc gridSpan="2">
                  <a:txBody>
                    <a:bodyPr/>
                    <a:lstStyle/>
                    <a:p>
                      <a:r>
                        <a:rPr lang="lt-LT" sz="800" b="1" dirty="0" smtClean="0">
                          <a:latin typeface="Times New Roman" pitchFamily="18" charset="0"/>
                          <a:cs typeface="Times New Roman" pitchFamily="18" charset="0"/>
                        </a:rPr>
                        <a:t>Savivaldybė</a:t>
                      </a:r>
                      <a:endParaRPr lang="lt-LT" sz="800" b="1" dirty="0">
                        <a:latin typeface="Times New Roman" pitchFamily="18" charset="0"/>
                        <a:cs typeface="Times New Roman" pitchFamily="18" charset="0"/>
                      </a:endParaRPr>
                    </a:p>
                  </a:txBody>
                  <a:tcPr/>
                </a:tc>
                <a:tc hMerge="1">
                  <a:txBody>
                    <a:bodyPr/>
                    <a:lstStyle/>
                    <a:p>
                      <a:endParaRPr lang="lt-LT"/>
                    </a:p>
                  </a:txBody>
                  <a:tcPr/>
                </a:tc>
                <a:tc>
                  <a:txBody>
                    <a:bodyPr/>
                    <a:lstStyle/>
                    <a:p>
                      <a:pPr algn="ctr"/>
                      <a:r>
                        <a:rPr lang="lt-LT" sz="800" b="1" dirty="0" smtClean="0">
                          <a:latin typeface="Times New Roman" pitchFamily="18" charset="0"/>
                          <a:cs typeface="Times New Roman" pitchFamily="18" charset="0"/>
                        </a:rPr>
                        <a:t>2013</a:t>
                      </a:r>
                      <a:r>
                        <a:rPr lang="lt-LT" sz="800" b="1" baseline="0" dirty="0" smtClean="0">
                          <a:latin typeface="Times New Roman" pitchFamily="18" charset="0"/>
                          <a:cs typeface="Times New Roman" pitchFamily="18" charset="0"/>
                        </a:rPr>
                        <a:t> m.</a:t>
                      </a:r>
                      <a:endParaRPr lang="lt-LT" sz="800" b="1" dirty="0">
                        <a:latin typeface="Times New Roman" pitchFamily="18" charset="0"/>
                        <a:cs typeface="Times New Roman" pitchFamily="18" charset="0"/>
                      </a:endParaRPr>
                    </a:p>
                  </a:txBody>
                  <a:tcPr/>
                </a:tc>
                <a:tc>
                  <a:txBody>
                    <a:bodyPr/>
                    <a:lstStyle/>
                    <a:p>
                      <a:pPr algn="ctr"/>
                      <a:r>
                        <a:rPr lang="lt-LT" sz="800" b="1" dirty="0" smtClean="0">
                          <a:latin typeface="Times New Roman" pitchFamily="18" charset="0"/>
                          <a:cs typeface="Times New Roman" pitchFamily="18" charset="0"/>
                        </a:rPr>
                        <a:t>2014</a:t>
                      </a:r>
                      <a:r>
                        <a:rPr lang="lt-LT" sz="800" b="1" baseline="0" dirty="0" smtClean="0">
                          <a:latin typeface="Times New Roman" pitchFamily="18" charset="0"/>
                          <a:cs typeface="Times New Roman" pitchFamily="18" charset="0"/>
                        </a:rPr>
                        <a:t> m.</a:t>
                      </a:r>
                      <a:endParaRPr lang="lt-LT" sz="800" b="1" dirty="0">
                        <a:latin typeface="Times New Roman" pitchFamily="18" charset="0"/>
                        <a:cs typeface="Times New Roman" pitchFamily="18" charset="0"/>
                      </a:endParaRPr>
                    </a:p>
                  </a:txBody>
                  <a:tcPr/>
                </a:tc>
                <a:tc>
                  <a:txBody>
                    <a:bodyPr/>
                    <a:lstStyle/>
                    <a:p>
                      <a:pPr algn="ctr"/>
                      <a:r>
                        <a:rPr lang="lt-LT" sz="800" b="1" dirty="0" smtClean="0">
                          <a:latin typeface="Times New Roman" pitchFamily="18" charset="0"/>
                          <a:cs typeface="Times New Roman" pitchFamily="18" charset="0"/>
                        </a:rPr>
                        <a:t>2015 m.</a:t>
                      </a:r>
                      <a:endParaRPr lang="lt-LT" sz="800" b="1" dirty="0">
                        <a:latin typeface="Times New Roman" pitchFamily="18" charset="0"/>
                        <a:cs typeface="Times New Roman" pitchFamily="18" charset="0"/>
                      </a:endParaRPr>
                    </a:p>
                  </a:txBody>
                  <a:tcPr/>
                </a:tc>
              </a:tr>
              <a:tr h="216000">
                <a:tc>
                  <a:txBody>
                    <a:bodyPr/>
                    <a:lstStyle/>
                    <a:p>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Anykščių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Alytaus m.</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3</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Elektrėnų</a:t>
                      </a:r>
                      <a:r>
                        <a:rPr lang="lt-LT" sz="800" baseline="0" dirty="0" smtClean="0">
                          <a:latin typeface="Times New Roman" pitchFamily="18" charset="0"/>
                          <a:cs typeface="Times New Roman" pitchFamily="18" charset="0"/>
                        </a:rPr>
                        <a:t>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4</a:t>
                      </a:r>
                      <a:endParaRPr lang="lt-LT" sz="800" dirty="0">
                        <a:latin typeface="Times New Roman" pitchFamily="18" charset="0"/>
                        <a:cs typeface="Times New Roman" pitchFamily="18" charset="0"/>
                      </a:endParaRPr>
                    </a:p>
                  </a:txBody>
                  <a:tcPr/>
                </a:tc>
                <a:tc>
                  <a:txBody>
                    <a:bodyPr/>
                    <a:lstStyle/>
                    <a:p>
                      <a:r>
                        <a:rPr lang="lt-LT" sz="800" smtClean="0">
                          <a:latin typeface="Times New Roman" pitchFamily="18" charset="0"/>
                          <a:cs typeface="Times New Roman" pitchFamily="18" charset="0"/>
                        </a:rPr>
                        <a:t>Ignalinos </a:t>
                      </a:r>
                      <a:r>
                        <a:rPr lang="lt-LT" sz="800" err="1" smtClean="0">
                          <a:latin typeface="Times New Roman" pitchFamily="18" charset="0"/>
                          <a:cs typeface="Times New Roman" pitchFamily="18" charset="0"/>
                        </a:rPr>
                        <a:t>raj</a:t>
                      </a:r>
                      <a:r>
                        <a:rPr lang="lt-LT" sz="800" smtClean="0">
                          <a:latin typeface="Times New Roman" pitchFamily="18" charset="0"/>
                          <a:cs typeface="Times New Roman" pitchFamily="18" charset="0"/>
                        </a:rPr>
                        <a:t>.</a:t>
                      </a:r>
                      <a:endParaRPr lang="lt-LT" sz="80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3</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5</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Kauno m. ir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3</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4</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6</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Molėtų</a:t>
                      </a:r>
                      <a:r>
                        <a:rPr lang="lt-LT" sz="800" baseline="0" dirty="0" smtClean="0">
                          <a:latin typeface="Times New Roman" pitchFamily="18" charset="0"/>
                          <a:cs typeface="Times New Roman" pitchFamily="18" charset="0"/>
                        </a:rPr>
                        <a:t> </a:t>
                      </a:r>
                      <a:r>
                        <a:rPr lang="lt-LT" sz="800" baseline="0" dirty="0" err="1" smtClean="0">
                          <a:latin typeface="Times New Roman" pitchFamily="18" charset="0"/>
                          <a:cs typeface="Times New Roman" pitchFamily="18" charset="0"/>
                        </a:rPr>
                        <a:t>raj</a:t>
                      </a:r>
                      <a:r>
                        <a:rPr lang="lt-LT" sz="800" baseline="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7</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Pakruojo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8</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Panevėžio</a:t>
                      </a:r>
                      <a:r>
                        <a:rPr lang="lt-LT" sz="800" baseline="0" dirty="0" smtClean="0">
                          <a:latin typeface="Times New Roman" pitchFamily="18" charset="0"/>
                          <a:cs typeface="Times New Roman" pitchFamily="18" charset="0"/>
                        </a:rPr>
                        <a:t> m.</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3</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8</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7</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9</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Pasvalio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10</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Raseinių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11</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Šiaulių</a:t>
                      </a:r>
                      <a:r>
                        <a:rPr lang="lt-LT" sz="800" baseline="0" dirty="0" smtClean="0">
                          <a:latin typeface="Times New Roman" pitchFamily="18" charset="0"/>
                          <a:cs typeface="Times New Roman" pitchFamily="18" charset="0"/>
                        </a:rPr>
                        <a:t> m. ir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3</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12</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Šilutės</a:t>
                      </a:r>
                      <a:r>
                        <a:rPr lang="lt-LT" sz="800" baseline="0" dirty="0" smtClean="0">
                          <a:latin typeface="Times New Roman" pitchFamily="18" charset="0"/>
                          <a:cs typeface="Times New Roman" pitchFamily="18" charset="0"/>
                        </a:rPr>
                        <a:t> </a:t>
                      </a:r>
                      <a:r>
                        <a:rPr lang="lt-LT" sz="800" baseline="0" dirty="0" err="1" smtClean="0">
                          <a:latin typeface="Times New Roman" pitchFamily="18" charset="0"/>
                          <a:cs typeface="Times New Roman" pitchFamily="18" charset="0"/>
                        </a:rPr>
                        <a:t>raj</a:t>
                      </a:r>
                      <a:r>
                        <a:rPr lang="lt-LT" sz="800" baseline="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13</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Trakų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3</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4</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14</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Vilniaus </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8</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10</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13</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15</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Jurbarko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16</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Akmenės m. ir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2</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17</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Kėdainių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18</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Lazdijų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19</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Varėnos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20</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Kaišiadorių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2</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21</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Marijampolės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2</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22</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Biržų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23</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Joniškio </a:t>
                      </a:r>
                      <a:r>
                        <a:rPr lang="lt-LT" sz="800" dirty="0" err="1" smtClean="0">
                          <a:latin typeface="Times New Roman" pitchFamily="18" charset="0"/>
                          <a:cs typeface="Times New Roman" pitchFamily="18" charset="0"/>
                        </a:rPr>
                        <a:t>raj</a:t>
                      </a: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1</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a:txBody>
                    <a:bodyPr/>
                    <a:lstStyle/>
                    <a:p>
                      <a:r>
                        <a:rPr lang="lt-LT" sz="800" dirty="0" smtClean="0">
                          <a:latin typeface="Times New Roman" pitchFamily="18" charset="0"/>
                          <a:cs typeface="Times New Roman" pitchFamily="18" charset="0"/>
                        </a:rPr>
                        <a:t>24</a:t>
                      </a:r>
                      <a:endParaRPr lang="lt-LT" sz="800" dirty="0">
                        <a:latin typeface="Times New Roman" pitchFamily="18" charset="0"/>
                        <a:cs typeface="Times New Roman" pitchFamily="18" charset="0"/>
                      </a:endParaRPr>
                    </a:p>
                  </a:txBody>
                  <a:tcPr/>
                </a:tc>
                <a:tc>
                  <a:txBody>
                    <a:bodyPr/>
                    <a:lstStyle/>
                    <a:p>
                      <a:r>
                        <a:rPr lang="lt-LT" sz="800" dirty="0" smtClean="0">
                          <a:latin typeface="Times New Roman" pitchFamily="18" charset="0"/>
                          <a:cs typeface="Times New Roman" pitchFamily="18" charset="0"/>
                        </a:rPr>
                        <a:t>Utenos raj.</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itchFamily="18" charset="0"/>
                          <a:cs typeface="Times New Roman" pitchFamily="18" charset="0"/>
                        </a:rPr>
                        <a:t>-</a:t>
                      </a:r>
                      <a:endParaRPr lang="lt-LT" sz="800"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1</a:t>
                      </a:r>
                      <a:endParaRPr lang="lt-LT" sz="800" dirty="0">
                        <a:latin typeface="Times New Roman" panose="02020603050405020304" pitchFamily="18" charset="0"/>
                        <a:cs typeface="Times New Roman" panose="02020603050405020304" pitchFamily="18" charset="0"/>
                      </a:endParaRPr>
                    </a:p>
                  </a:txBody>
                  <a:tcPr/>
                </a:tc>
              </a:tr>
              <a:tr h="216000">
                <a:tc gridSpan="2">
                  <a:txBody>
                    <a:bodyPr/>
                    <a:lstStyle/>
                    <a:p>
                      <a:pPr algn="r"/>
                      <a:r>
                        <a:rPr lang="lt-LT" sz="800" b="1" dirty="0" smtClean="0">
                          <a:latin typeface="Times New Roman" pitchFamily="18" charset="0"/>
                          <a:cs typeface="Times New Roman" pitchFamily="18" charset="0"/>
                        </a:rPr>
                        <a:t>Iš viso:</a:t>
                      </a:r>
                      <a:endParaRPr lang="lt-LT" sz="800" b="1" dirty="0">
                        <a:latin typeface="Times New Roman" pitchFamily="18" charset="0"/>
                        <a:cs typeface="Times New Roman" pitchFamily="18" charset="0"/>
                      </a:endParaRPr>
                    </a:p>
                  </a:txBody>
                  <a:tcPr/>
                </a:tc>
                <a:tc hMerge="1">
                  <a:txBody>
                    <a:bodyPr/>
                    <a:lstStyle/>
                    <a:p>
                      <a:endParaRPr lang="lt-LT" b="1" dirty="0"/>
                    </a:p>
                  </a:txBody>
                  <a:tcPr/>
                </a:tc>
                <a:tc>
                  <a:txBody>
                    <a:bodyPr/>
                    <a:lstStyle/>
                    <a:p>
                      <a:pPr algn="ctr"/>
                      <a:r>
                        <a:rPr lang="lt-LT" sz="800" b="1" dirty="0" smtClean="0">
                          <a:latin typeface="Times New Roman" pitchFamily="18" charset="0"/>
                          <a:cs typeface="Times New Roman" pitchFamily="18" charset="0"/>
                        </a:rPr>
                        <a:t>28</a:t>
                      </a:r>
                      <a:endParaRPr lang="lt-LT" sz="800" b="1" dirty="0">
                        <a:latin typeface="Times New Roman" pitchFamily="18" charset="0"/>
                        <a:cs typeface="Times New Roman" pitchFamily="18" charset="0"/>
                      </a:endParaRPr>
                    </a:p>
                  </a:txBody>
                  <a:tcPr/>
                </a:tc>
                <a:tc>
                  <a:txBody>
                    <a:bodyPr/>
                    <a:lstStyle/>
                    <a:p>
                      <a:pPr algn="ctr"/>
                      <a:r>
                        <a:rPr lang="lt-LT" sz="800" b="1" dirty="0" smtClean="0">
                          <a:latin typeface="Times New Roman" pitchFamily="18" charset="0"/>
                          <a:cs typeface="Times New Roman" pitchFamily="18" charset="0"/>
                        </a:rPr>
                        <a:t>42</a:t>
                      </a:r>
                      <a:endParaRPr lang="lt-LT" sz="800" b="1" dirty="0">
                        <a:latin typeface="Times New Roman" pitchFamily="18" charset="0"/>
                        <a:cs typeface="Times New Roman" pitchFamily="18" charset="0"/>
                      </a:endParaRPr>
                    </a:p>
                  </a:txBody>
                  <a:tcPr/>
                </a:tc>
                <a:tc>
                  <a:txBody>
                    <a:bodyPr/>
                    <a:lstStyle/>
                    <a:p>
                      <a:pPr algn="ctr"/>
                      <a:r>
                        <a:rPr lang="lt-LT" sz="800" dirty="0" smtClean="0">
                          <a:latin typeface="Times New Roman" panose="02020603050405020304" pitchFamily="18" charset="0"/>
                          <a:cs typeface="Times New Roman" panose="02020603050405020304" pitchFamily="18" charset="0"/>
                        </a:rPr>
                        <a:t>44</a:t>
                      </a:r>
                      <a:endParaRPr lang="lt-LT" sz="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173707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a:latin typeface="Times New Roman" pitchFamily="18" charset="0"/>
                <a:cs typeface="Times New Roman" pitchFamily="18" charset="0"/>
              </a:rPr>
              <a:t>Stacionaro lovų funkcionavimo rodikliai </a:t>
            </a:r>
            <a:r>
              <a:rPr lang="lt-LT" sz="3200" b="1" dirty="0" smtClean="0">
                <a:latin typeface="Times New Roman" pitchFamily="18" charset="0"/>
                <a:cs typeface="Times New Roman" pitchFamily="18" charset="0"/>
              </a:rPr>
              <a:t/>
            </a:r>
            <a:br>
              <a:rPr lang="lt-LT" sz="3200" b="1" dirty="0" smtClean="0">
                <a:latin typeface="Times New Roman" pitchFamily="18" charset="0"/>
                <a:cs typeface="Times New Roman" pitchFamily="18" charset="0"/>
              </a:rPr>
            </a:br>
            <a:r>
              <a:rPr lang="lt-LT" sz="3200" b="1" dirty="0" smtClean="0">
                <a:latin typeface="Times New Roman" pitchFamily="18" charset="0"/>
                <a:cs typeface="Times New Roman" pitchFamily="18" charset="0"/>
              </a:rPr>
              <a:t>2013 </a:t>
            </a:r>
            <a:r>
              <a:rPr lang="lt-LT" sz="3200" b="1" dirty="0">
                <a:latin typeface="Times New Roman" pitchFamily="18" charset="0"/>
                <a:cs typeface="Times New Roman" pitchFamily="18" charset="0"/>
              </a:rPr>
              <a:t>- </a:t>
            </a:r>
            <a:r>
              <a:rPr lang="lt-LT" sz="3200" b="1" dirty="0" smtClean="0">
                <a:latin typeface="Times New Roman" pitchFamily="18" charset="0"/>
                <a:cs typeface="Times New Roman" pitchFamily="18" charset="0"/>
              </a:rPr>
              <a:t>2015 </a:t>
            </a:r>
            <a:r>
              <a:rPr lang="lt-LT" sz="3200" b="1" dirty="0">
                <a:latin typeface="Times New Roman" pitchFamily="18" charset="0"/>
                <a:cs typeface="Times New Roman" pitchFamily="18" charset="0"/>
              </a:rPr>
              <a:t>m</a:t>
            </a:r>
            <a:r>
              <a:rPr lang="lt-LT" sz="3200" b="1" dirty="0" smtClean="0">
                <a:latin typeface="Times New Roman" pitchFamily="18" charset="0"/>
                <a:cs typeface="Times New Roman" pitchFamily="18" charset="0"/>
              </a:rPr>
              <a:t>.</a:t>
            </a:r>
            <a:endParaRPr lang="lt-LT" sz="32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501515332"/>
              </p:ext>
            </p:extLst>
          </p:nvPr>
        </p:nvGraphicFramePr>
        <p:xfrm>
          <a:off x="467544" y="1556792"/>
          <a:ext cx="8229599" cy="2286000"/>
        </p:xfrm>
        <a:graphic>
          <a:graphicData uri="http://schemas.openxmlformats.org/drawingml/2006/table">
            <a:tbl>
              <a:tblPr firstRow="1" bandRow="1">
                <a:tableStyleId>{5C22544A-7EE6-4342-B048-85BDC9FD1C3A}</a:tableStyleId>
              </a:tblPr>
              <a:tblGrid>
                <a:gridCol w="792088"/>
                <a:gridCol w="1080120"/>
                <a:gridCol w="936104"/>
                <a:gridCol w="1368152"/>
                <a:gridCol w="1810544"/>
                <a:gridCol w="1152128"/>
                <a:gridCol w="1090463"/>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Metai</a:t>
                      </a:r>
                      <a:endParaRPr lang="lt-LT" sz="1800" dirty="0">
                        <a:latin typeface="Times New Roman" pitchFamily="18" charset="0"/>
                        <a:cs typeface="Times New Roman" pitchFamily="18" charset="0"/>
                      </a:endParaRPr>
                    </a:p>
                  </a:txBody>
                  <a:tcPr anchor="ctr"/>
                </a:tc>
                <a:tc>
                  <a:txBody>
                    <a:bodyPr/>
                    <a:lstStyle/>
                    <a:p>
                      <a:r>
                        <a:rPr lang="lt-LT" sz="1800" b="1" kern="1200" err="1" smtClean="0">
                          <a:solidFill>
                            <a:schemeClr val="lt1"/>
                          </a:solidFill>
                          <a:effectLst/>
                          <a:latin typeface="Times New Roman" pitchFamily="18" charset="0"/>
                          <a:ea typeface="+mn-ea"/>
                          <a:cs typeface="Times New Roman" pitchFamily="18" charset="0"/>
                        </a:rPr>
                        <a:t>Vid</a:t>
                      </a:r>
                      <a:r>
                        <a:rPr lang="lt-LT" sz="1800" b="1" kern="1200" smtClean="0">
                          <a:solidFill>
                            <a:schemeClr val="lt1"/>
                          </a:solidFill>
                          <a:effectLst/>
                          <a:latin typeface="Times New Roman" pitchFamily="18" charset="0"/>
                          <a:ea typeface="+mn-ea"/>
                          <a:cs typeface="Times New Roman" pitchFamily="18" charset="0"/>
                        </a:rPr>
                        <a:t>. lovų skaičius</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Gulėjo ligonių</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Lovadieniai</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Lovos funkcionavimas</a:t>
                      </a:r>
                    </a:p>
                    <a:p>
                      <a:r>
                        <a:rPr lang="lt-LT" sz="1800" b="1" kern="1200" smtClean="0">
                          <a:solidFill>
                            <a:schemeClr val="lt1"/>
                          </a:solidFill>
                          <a:effectLst/>
                          <a:latin typeface="Times New Roman" pitchFamily="18" charset="0"/>
                          <a:ea typeface="+mn-ea"/>
                          <a:cs typeface="Times New Roman" pitchFamily="18" charset="0"/>
                        </a:rPr>
                        <a:t>dienomis</a:t>
                      </a:r>
                    </a:p>
                    <a:p>
                      <a:endParaRPr lang="lt-LT" sz="1800">
                        <a:latin typeface="Times New Roman" pitchFamily="18" charset="0"/>
                        <a:cs typeface="Times New Roman" pitchFamily="18" charset="0"/>
                      </a:endParaRPr>
                    </a:p>
                  </a:txBody>
                  <a:tcPr anchor="ctr"/>
                </a:tc>
                <a:tc>
                  <a:txBody>
                    <a:bodyPr/>
                    <a:lstStyle/>
                    <a:p>
                      <a:r>
                        <a:rPr lang="lt-LT" sz="1800" b="1" kern="1200" dirty="0" err="1" smtClean="0">
                          <a:solidFill>
                            <a:schemeClr val="lt1"/>
                          </a:solidFill>
                          <a:effectLst/>
                          <a:latin typeface="Times New Roman" pitchFamily="18" charset="0"/>
                          <a:ea typeface="+mn-ea"/>
                          <a:cs typeface="Times New Roman" pitchFamily="18" charset="0"/>
                        </a:rPr>
                        <a:t>Stac</a:t>
                      </a:r>
                      <a:r>
                        <a:rPr lang="lt-LT" sz="1800" b="1" kern="1200" dirty="0" smtClean="0">
                          <a:solidFill>
                            <a:schemeClr val="lt1"/>
                          </a:solidFill>
                          <a:effectLst/>
                          <a:latin typeface="Times New Roman" pitchFamily="18" charset="0"/>
                          <a:ea typeface="+mn-ea"/>
                          <a:cs typeface="Times New Roman" pitchFamily="18" charset="0"/>
                        </a:rPr>
                        <a:t>. lovų</a:t>
                      </a:r>
                    </a:p>
                    <a:p>
                      <a:r>
                        <a:rPr lang="lt-LT" sz="1800" b="1" kern="1200" dirty="0" smtClean="0">
                          <a:solidFill>
                            <a:schemeClr val="lt1"/>
                          </a:solidFill>
                          <a:effectLst/>
                          <a:latin typeface="Times New Roman" pitchFamily="18" charset="0"/>
                          <a:ea typeface="+mn-ea"/>
                          <a:cs typeface="Times New Roman" pitchFamily="18" charset="0"/>
                        </a:rPr>
                        <a:t>fondo </a:t>
                      </a:r>
                      <a:r>
                        <a:rPr lang="lt-LT" sz="1800" b="1" kern="1200" dirty="0" err="1" smtClean="0">
                          <a:solidFill>
                            <a:schemeClr val="lt1"/>
                          </a:solidFill>
                          <a:effectLst/>
                          <a:latin typeface="Times New Roman" pitchFamily="18" charset="0"/>
                          <a:ea typeface="+mn-ea"/>
                          <a:cs typeface="Times New Roman" pitchFamily="18" charset="0"/>
                        </a:rPr>
                        <a:t>panaud</a:t>
                      </a:r>
                      <a:r>
                        <a:rPr lang="lt-LT" sz="1800" b="1" kern="1200" dirty="0" smtClean="0">
                          <a:solidFill>
                            <a:schemeClr val="lt1"/>
                          </a:solidFill>
                          <a:effectLst/>
                          <a:latin typeface="Times New Roman" pitchFamily="18" charset="0"/>
                          <a:ea typeface="+mn-ea"/>
                          <a:cs typeface="Times New Roman" pitchFamily="18" charset="0"/>
                        </a:rPr>
                        <a:t>.</a:t>
                      </a:r>
                    </a:p>
                    <a:p>
                      <a:r>
                        <a:rPr lang="en-US" sz="1800" b="1" kern="1200" dirty="0" smtClean="0">
                          <a:solidFill>
                            <a:schemeClr val="lt1"/>
                          </a:solidFill>
                          <a:effectLst/>
                          <a:latin typeface="Times New Roman" pitchFamily="18" charset="0"/>
                          <a:ea typeface="+mn-ea"/>
                          <a:cs typeface="Times New Roman" pitchFamily="18" charset="0"/>
                        </a:rPr>
                        <a:t>%</a:t>
                      </a:r>
                      <a:endParaRPr lang="lt-LT" sz="1800" dirty="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Lovos apyvarta</a:t>
                      </a:r>
                      <a:endParaRPr lang="lt-LT" sz="1800">
                        <a:latin typeface="Times New Roman" pitchFamily="18" charset="0"/>
                        <a:cs typeface="Times New Roman" pitchFamily="18" charset="0"/>
                      </a:endParaRPr>
                    </a:p>
                  </a:txBody>
                  <a:tcPr anchor="ctr"/>
                </a:tc>
              </a:tr>
              <a:tr h="257944">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2013</a:t>
                      </a:r>
                      <a:endParaRPr lang="lt-LT" sz="1800" dirty="0">
                        <a:latin typeface="Times New Roman" pitchFamily="18" charset="0"/>
                        <a:cs typeface="Times New Roman" pitchFamily="18" charset="0"/>
                      </a:endParaRPr>
                    </a:p>
                  </a:txBody>
                  <a:tcPr/>
                </a:tc>
                <a:tc>
                  <a:txBody>
                    <a:bodyPr/>
                    <a:lstStyle/>
                    <a:p>
                      <a:pPr algn="ctr"/>
                      <a:r>
                        <a:rPr lang="lt-LT" sz="1800" kern="1200" smtClean="0">
                          <a:solidFill>
                            <a:schemeClr val="dk1"/>
                          </a:solidFill>
                          <a:effectLst/>
                          <a:latin typeface="Times New Roman" pitchFamily="18" charset="0"/>
                          <a:ea typeface="+mn-ea"/>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140</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20250</a:t>
                      </a:r>
                      <a:endParaRPr lang="lt-LT" sz="1800"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368,2</a:t>
                      </a:r>
                      <a:endParaRPr lang="lt-LT" sz="1800"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100,8</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2,5</a:t>
                      </a:r>
                      <a:endParaRPr lang="lt-LT" sz="1800" dirty="0">
                        <a:latin typeface="Times New Roman" pitchFamily="18" charset="0"/>
                        <a:cs typeface="Times New Roman" pitchFamily="18" charset="0"/>
                      </a:endParaRPr>
                    </a:p>
                  </a:txBody>
                  <a:tcPr/>
                </a:tc>
              </a:tr>
              <a:tr h="210696">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2014</a:t>
                      </a:r>
                      <a:endParaRPr lang="lt-LT" sz="1800" dirty="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132</a:t>
                      </a:r>
                      <a:endParaRPr lang="lt-LT" sz="1800" dirty="0">
                        <a:latin typeface="Times New Roman" pitchFamily="18" charset="0"/>
                        <a:cs typeface="Times New Roman" pitchFamily="18" charset="0"/>
                      </a:endParaRPr>
                    </a:p>
                  </a:txBody>
                  <a:tcPr/>
                </a:tc>
                <a:tc>
                  <a:txBody>
                    <a:bodyPr/>
                    <a:lstStyle/>
                    <a:p>
                      <a:pPr algn="ctr"/>
                      <a:r>
                        <a:rPr lang="lt-LT" sz="1800" dirty="0" smtClean="0">
                          <a:latin typeface="Times New Roman" pitchFamily="18" charset="0"/>
                          <a:cs typeface="Times New Roman" pitchFamily="18" charset="0"/>
                        </a:rPr>
                        <a:t>19978</a:t>
                      </a:r>
                      <a:endParaRPr lang="lt-LT" sz="1800"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363,2</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99,5</a:t>
                      </a:r>
                      <a:endParaRPr lang="lt-LT"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2,4</a:t>
                      </a:r>
                      <a:endParaRPr lang="lt-LT" sz="1800" dirty="0">
                        <a:latin typeface="Times New Roman" pitchFamily="18" charset="0"/>
                        <a:cs typeface="Times New Roman" pitchFamily="18" charset="0"/>
                      </a:endParaRPr>
                    </a:p>
                  </a:txBody>
                  <a:tcPr/>
                </a:tc>
              </a:tr>
              <a:tr h="0">
                <a:tc>
                  <a:txBody>
                    <a:bodyPr/>
                    <a:lstStyle/>
                    <a:p>
                      <a:pPr algn="ctr"/>
                      <a:r>
                        <a:rPr lang="lt-LT" sz="1800" dirty="0" smtClean="0">
                          <a:latin typeface="Times New Roman" pitchFamily="18" charset="0"/>
                          <a:cs typeface="Times New Roman" pitchFamily="18" charset="0"/>
                        </a:rPr>
                        <a:t>2015</a:t>
                      </a:r>
                      <a:endParaRPr lang="lt-LT" sz="1800" dirty="0">
                        <a:latin typeface="Times New Roman" pitchFamily="18" charset="0"/>
                        <a:cs typeface="Times New Roman" pitchFamily="18" charset="0"/>
                      </a:endParaRPr>
                    </a:p>
                  </a:txBody>
                  <a:tcPr/>
                </a:tc>
                <a:tc>
                  <a:txBody>
                    <a:bodyPr/>
                    <a:lstStyle/>
                    <a:p>
                      <a:pPr algn="ctr"/>
                      <a:r>
                        <a:rPr lang="lt-LT" sz="1800" smtClean="0">
                          <a:latin typeface="Times New Roman" pitchFamily="18" charset="0"/>
                          <a:cs typeface="Times New Roman" pitchFamily="18" charset="0"/>
                        </a:rPr>
                        <a:t>55</a:t>
                      </a:r>
                      <a:endParaRPr lang="lt-LT" sz="180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130</a:t>
                      </a:r>
                      <a:endParaRPr lang="lt-LT" sz="1800"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20597</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anose="02020603050405020304" pitchFamily="18" charset="0"/>
                          <a:cs typeface="Times New Roman" panose="02020603050405020304" pitchFamily="18" charset="0"/>
                        </a:rPr>
                        <a:t>374,5</a:t>
                      </a:r>
                      <a:endParaRPr lang="lt-LT" dirty="0">
                        <a:latin typeface="Times New Roman" panose="02020603050405020304" pitchFamily="18" charset="0"/>
                        <a:cs typeface="Times New Roman" panose="02020603050405020304" pitchFamily="18" charset="0"/>
                      </a:endParaRPr>
                    </a:p>
                  </a:txBody>
                  <a:tcPr/>
                </a:tc>
                <a:tc>
                  <a:txBody>
                    <a:bodyPr/>
                    <a:lstStyle/>
                    <a:p>
                      <a:pPr algn="ctr"/>
                      <a:r>
                        <a:rPr lang="lt-LT" dirty="0" smtClean="0">
                          <a:latin typeface="Times New Roman" panose="02020603050405020304" pitchFamily="18" charset="0"/>
                          <a:cs typeface="Times New Roman" panose="02020603050405020304" pitchFamily="18" charset="0"/>
                        </a:rPr>
                        <a:t>102,6</a:t>
                      </a:r>
                      <a:endParaRPr lang="lt-LT" dirty="0">
                        <a:latin typeface="Times New Roman" panose="02020603050405020304" pitchFamily="18" charset="0"/>
                        <a:cs typeface="Times New Roman" panose="02020603050405020304" pitchFamily="18" charset="0"/>
                      </a:endParaRPr>
                    </a:p>
                  </a:txBody>
                  <a:tcPr/>
                </a:tc>
                <a:tc>
                  <a:txBody>
                    <a:bodyPr/>
                    <a:lstStyle/>
                    <a:p>
                      <a:pPr algn="ctr"/>
                      <a:r>
                        <a:rPr lang="lt-LT" dirty="0" smtClean="0">
                          <a:latin typeface="Times New Roman" pitchFamily="18" charset="0"/>
                          <a:cs typeface="Times New Roman" pitchFamily="18" charset="0"/>
                        </a:rPr>
                        <a:t>2,3</a:t>
                      </a:r>
                      <a:endParaRPr lang="lt-LT" dirty="0">
                        <a:latin typeface="Times New Roman" pitchFamily="18" charset="0"/>
                        <a:cs typeface="Times New Roman" pitchFamily="18" charset="0"/>
                      </a:endParaRPr>
                    </a:p>
                  </a:txBody>
                  <a:tcPr/>
                </a:tc>
              </a:tr>
            </a:tbl>
          </a:graphicData>
        </a:graphic>
      </p:graphicFrame>
      <p:sp>
        <p:nvSpPr>
          <p:cNvPr id="5" name="TextBox 4"/>
          <p:cNvSpPr txBox="1"/>
          <p:nvPr/>
        </p:nvSpPr>
        <p:spPr>
          <a:xfrm>
            <a:off x="539552" y="4053239"/>
            <a:ext cx="8136904" cy="369332"/>
          </a:xfrm>
          <a:prstGeom prst="rect">
            <a:avLst/>
          </a:prstGeom>
          <a:noFill/>
        </p:spPr>
        <p:txBody>
          <a:bodyPr wrap="square" rtlCol="0">
            <a:spAutoFit/>
          </a:bodyPr>
          <a:lstStyle/>
          <a:p>
            <a:pPr algn="ctr"/>
            <a:r>
              <a:rPr lang="lt-LT" b="1" dirty="0">
                <a:latin typeface="Times New Roman" pitchFamily="18" charset="0"/>
                <a:cs typeface="Times New Roman" pitchFamily="18" charset="0"/>
              </a:rPr>
              <a:t>Vidutinė gydymo trukmė ir gulėjimo laikas </a:t>
            </a:r>
            <a:r>
              <a:rPr lang="lt-LT" b="1" dirty="0" smtClean="0">
                <a:latin typeface="Times New Roman" pitchFamily="18" charset="0"/>
                <a:cs typeface="Times New Roman" pitchFamily="18" charset="0"/>
              </a:rPr>
              <a:t>2012 </a:t>
            </a:r>
            <a:r>
              <a:rPr lang="lt-LT" b="1" dirty="0">
                <a:latin typeface="Times New Roman" pitchFamily="18" charset="0"/>
                <a:cs typeface="Times New Roman" pitchFamily="18" charset="0"/>
              </a:rPr>
              <a:t>- </a:t>
            </a:r>
            <a:r>
              <a:rPr lang="lt-LT" b="1" dirty="0" smtClean="0">
                <a:latin typeface="Times New Roman" pitchFamily="18" charset="0"/>
                <a:cs typeface="Times New Roman" pitchFamily="18" charset="0"/>
              </a:rPr>
              <a:t>2014 </a:t>
            </a:r>
            <a:r>
              <a:rPr lang="lt-LT" b="1" dirty="0">
                <a:latin typeface="Times New Roman" pitchFamily="18" charset="0"/>
                <a:cs typeface="Times New Roman" pitchFamily="18" charset="0"/>
              </a:rPr>
              <a:t>m</a:t>
            </a:r>
            <a:r>
              <a:rPr lang="lt-LT" b="1" dirty="0" smtClean="0">
                <a:latin typeface="Times New Roman" pitchFamily="18" charset="0"/>
                <a:cs typeface="Times New Roman" pitchFamily="18" charset="0"/>
              </a:rPr>
              <a:t>.</a:t>
            </a:r>
            <a:endParaRPr lang="lt-LT" dirty="0">
              <a:latin typeface="Times New Roman" pitchFamily="18" charset="0"/>
              <a:cs typeface="Times New Roman" pitchFamily="18" charset="0"/>
            </a:endParaRPr>
          </a:p>
        </p:txBody>
      </p:sp>
      <p:graphicFrame>
        <p:nvGraphicFramePr>
          <p:cNvPr id="6" name="Turinio vietos rezervavimo ženklas 3"/>
          <p:cNvGraphicFramePr>
            <a:graphicFrameLocks/>
          </p:cNvGraphicFramePr>
          <p:nvPr>
            <p:extLst>
              <p:ext uri="{D42A27DB-BD31-4B8C-83A1-F6EECF244321}">
                <p14:modId xmlns:p14="http://schemas.microsoft.com/office/powerpoint/2010/main" val="51601519"/>
              </p:ext>
            </p:extLst>
          </p:nvPr>
        </p:nvGraphicFramePr>
        <p:xfrm>
          <a:off x="455446" y="4725144"/>
          <a:ext cx="8305115" cy="1737360"/>
        </p:xfrm>
        <a:graphic>
          <a:graphicData uri="http://schemas.openxmlformats.org/drawingml/2006/table">
            <a:tbl>
              <a:tblPr firstRow="1" bandRow="1">
                <a:tableStyleId>{5C22544A-7EE6-4342-B048-85BDC9FD1C3A}</a:tableStyleId>
              </a:tblPr>
              <a:tblGrid>
                <a:gridCol w="874440"/>
                <a:gridCol w="1454011"/>
                <a:gridCol w="2016224"/>
                <a:gridCol w="1800200"/>
                <a:gridCol w="2160240"/>
              </a:tblGrid>
              <a:tr h="370840">
                <a:tc>
                  <a:txBody>
                    <a:bodyPr/>
                    <a:lstStyle/>
                    <a:p>
                      <a:r>
                        <a:rPr lang="lt-LT" sz="1800" b="1" kern="1200" dirty="0" smtClean="0">
                          <a:solidFill>
                            <a:schemeClr val="lt1"/>
                          </a:solidFill>
                          <a:effectLst/>
                          <a:latin typeface="Times New Roman" pitchFamily="18" charset="0"/>
                          <a:ea typeface="+mn-ea"/>
                          <a:cs typeface="Times New Roman" pitchFamily="18" charset="0"/>
                        </a:rPr>
                        <a:t>Metai</a:t>
                      </a:r>
                      <a:endParaRPr lang="lt-LT" sz="1800" dirty="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Išrašyti + mirę</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Mirusių  </a:t>
                      </a:r>
                      <a:r>
                        <a:rPr lang="lt-LT" sz="1800" b="1" kern="1200" err="1" smtClean="0">
                          <a:solidFill>
                            <a:schemeClr val="lt1"/>
                          </a:solidFill>
                          <a:effectLst/>
                          <a:latin typeface="Times New Roman" pitchFamily="18" charset="0"/>
                          <a:ea typeface="+mn-ea"/>
                          <a:cs typeface="Times New Roman" pitchFamily="18" charset="0"/>
                        </a:rPr>
                        <a:t>lig.sk</a:t>
                      </a:r>
                      <a:r>
                        <a:rPr lang="lt-LT" sz="1800" b="1" kern="1200" smtClean="0">
                          <a:solidFill>
                            <a:schemeClr val="lt1"/>
                          </a:solidFill>
                          <a:effectLst/>
                          <a:latin typeface="Times New Roman" pitchFamily="18" charset="0"/>
                          <a:ea typeface="+mn-ea"/>
                          <a:cs typeface="Times New Roman" pitchFamily="18" charset="0"/>
                        </a:rPr>
                        <a:t>.</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Lovadieniai</a:t>
                      </a:r>
                      <a:endParaRPr lang="lt-LT" sz="1800">
                        <a:latin typeface="Times New Roman" pitchFamily="18" charset="0"/>
                        <a:cs typeface="Times New Roman" pitchFamily="18" charset="0"/>
                      </a:endParaRPr>
                    </a:p>
                  </a:txBody>
                  <a:tcPr anchor="ctr"/>
                </a:tc>
                <a:tc>
                  <a:txBody>
                    <a:bodyPr/>
                    <a:lstStyle/>
                    <a:p>
                      <a:r>
                        <a:rPr lang="lt-LT" sz="1800" b="1" kern="1200" smtClean="0">
                          <a:solidFill>
                            <a:schemeClr val="lt1"/>
                          </a:solidFill>
                          <a:effectLst/>
                          <a:latin typeface="Times New Roman" pitchFamily="18" charset="0"/>
                          <a:ea typeface="+mn-ea"/>
                          <a:cs typeface="Times New Roman" pitchFamily="18" charset="0"/>
                        </a:rPr>
                        <a:t>Vidutinė gulėjimo trukmė</a:t>
                      </a:r>
                      <a:endParaRPr lang="lt-LT" sz="1800">
                        <a:latin typeface="Times New Roman" pitchFamily="18" charset="0"/>
                        <a:cs typeface="Times New Roman" pitchFamily="18" charset="0"/>
                      </a:endParaRPr>
                    </a:p>
                  </a:txBody>
                  <a:tcPr anchor="ctr"/>
                </a:tc>
              </a:tr>
              <a:tr h="257944">
                <a:tc>
                  <a:txBody>
                    <a:bodyPr/>
                    <a:lstStyle/>
                    <a:p>
                      <a:pPr algn="ctr"/>
                      <a:r>
                        <a:rPr lang="lt-LT" sz="1800" kern="1200" dirty="0" smtClean="0">
                          <a:solidFill>
                            <a:schemeClr val="dk1"/>
                          </a:solidFill>
                          <a:effectLst/>
                          <a:latin typeface="Times New Roman" pitchFamily="18" charset="0"/>
                          <a:ea typeface="+mn-ea"/>
                          <a:cs typeface="Times New Roman" pitchFamily="18" charset="0"/>
                        </a:rPr>
                        <a:t>2013</a:t>
                      </a:r>
                      <a:endParaRPr lang="lt-LT" sz="1800"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140</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11</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20250</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144,5</a:t>
                      </a:r>
                      <a:endParaRPr lang="lt-LT" dirty="0">
                        <a:latin typeface="Times New Roman" pitchFamily="18" charset="0"/>
                        <a:cs typeface="Times New Roman" pitchFamily="18" charset="0"/>
                      </a:endParaRPr>
                    </a:p>
                  </a:txBody>
                  <a:tcPr/>
                </a:tc>
              </a:tr>
              <a:tr h="257944">
                <a:tc>
                  <a:txBody>
                    <a:bodyPr/>
                    <a:lstStyle/>
                    <a:p>
                      <a:pPr algn="ctr"/>
                      <a:r>
                        <a:rPr lang="lt-LT" sz="1800" dirty="0" smtClean="0">
                          <a:latin typeface="Times New Roman" pitchFamily="18" charset="0"/>
                          <a:cs typeface="Times New Roman" pitchFamily="18" charset="0"/>
                        </a:rPr>
                        <a:t>2014</a:t>
                      </a:r>
                      <a:endParaRPr lang="lt-LT" sz="1800"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132</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9</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19978</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151,3</a:t>
                      </a:r>
                      <a:endParaRPr lang="lt-LT" dirty="0">
                        <a:latin typeface="Times New Roman" pitchFamily="18" charset="0"/>
                        <a:cs typeface="Times New Roman" pitchFamily="18" charset="0"/>
                      </a:endParaRPr>
                    </a:p>
                  </a:txBody>
                  <a:tcPr/>
                </a:tc>
              </a:tr>
              <a:tr h="257944">
                <a:tc>
                  <a:txBody>
                    <a:bodyPr/>
                    <a:lstStyle/>
                    <a:p>
                      <a:pPr algn="ctr"/>
                      <a:r>
                        <a:rPr lang="lt-LT" sz="1800" dirty="0" smtClean="0">
                          <a:latin typeface="Times New Roman" pitchFamily="18" charset="0"/>
                          <a:cs typeface="Times New Roman" pitchFamily="18" charset="0"/>
                        </a:rPr>
                        <a:t>2015</a:t>
                      </a:r>
                      <a:endParaRPr lang="lt-LT" sz="1800"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130</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6</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20597</a:t>
                      </a:r>
                      <a:endParaRPr lang="lt-LT" dirty="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158,3</a:t>
                      </a:r>
                      <a:endParaRPr lang="lt-LT"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106681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52782"/>
          </a:xfrm>
        </p:spPr>
        <p:txBody>
          <a:bodyPr>
            <a:noAutofit/>
          </a:bodyPr>
          <a:lstStyle/>
          <a:p>
            <a:r>
              <a:rPr lang="lt-LT" sz="3200" b="1" dirty="0" smtClean="0">
                <a:latin typeface="Times New Roman" pitchFamily="18" charset="0"/>
                <a:cs typeface="Times New Roman" pitchFamily="18" charset="0"/>
              </a:rPr>
              <a:t>Ekonominė - finansinė veikla</a:t>
            </a:r>
            <a:endParaRPr lang="lt-LT" sz="3200" b="1" dirty="0">
              <a:latin typeface="Times New Roman" pitchFamily="18" charset="0"/>
              <a:cs typeface="Times New Roman" pitchFamily="18" charset="0"/>
            </a:endParaRP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3482630305"/>
              </p:ext>
            </p:extLst>
          </p:nvPr>
        </p:nvGraphicFramePr>
        <p:xfrm>
          <a:off x="899592" y="2636912"/>
          <a:ext cx="7560000" cy="4026024"/>
        </p:xfrm>
        <a:graphic>
          <a:graphicData uri="http://schemas.openxmlformats.org/drawingml/2006/table">
            <a:tbl>
              <a:tblPr firstRow="1" bandRow="1">
                <a:tableStyleId>{5C22544A-7EE6-4342-B048-85BDC9FD1C3A}</a:tableStyleId>
              </a:tblPr>
              <a:tblGrid>
                <a:gridCol w="4669102"/>
                <a:gridCol w="1445449"/>
                <a:gridCol w="1445449"/>
              </a:tblGrid>
              <a:tr h="795144">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Turto grupės pavadinimas</a:t>
                      </a:r>
                      <a:endParaRPr lang="lt-LT" sz="1600" dirty="0">
                        <a:latin typeface="Times New Roman" pitchFamily="18" charset="0"/>
                        <a:cs typeface="Times New Roman" pitchFamily="18" charset="0"/>
                      </a:endParaRPr>
                    </a:p>
                  </a:txBody>
                  <a:tcPr anchor="ctr"/>
                </a:tc>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Turto vertė</a:t>
                      </a:r>
                    </a:p>
                    <a:p>
                      <a:pPr algn="ctr"/>
                      <a:r>
                        <a:rPr lang="lt-LT" sz="1600" b="1" kern="1200" dirty="0" smtClean="0">
                          <a:solidFill>
                            <a:schemeClr val="lt1"/>
                          </a:solidFill>
                          <a:effectLst/>
                          <a:latin typeface="Times New Roman" pitchFamily="18" charset="0"/>
                          <a:ea typeface="+mn-ea"/>
                          <a:cs typeface="Times New Roman" pitchFamily="18" charset="0"/>
                        </a:rPr>
                        <a:t>2014 m.</a:t>
                      </a:r>
                      <a:endParaRPr lang="lt-LT" sz="1600" dirty="0">
                        <a:latin typeface="Times New Roman" pitchFamily="18" charset="0"/>
                        <a:cs typeface="Times New Roman" pitchFamily="18" charset="0"/>
                      </a:endParaRPr>
                    </a:p>
                  </a:txBody>
                  <a:tcPr anchor="ctr"/>
                </a:tc>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Turto vertė</a:t>
                      </a:r>
                    </a:p>
                    <a:p>
                      <a:pPr algn="ctr"/>
                      <a:r>
                        <a:rPr lang="lt-LT" sz="1600" b="1" kern="1200" dirty="0" smtClean="0">
                          <a:solidFill>
                            <a:schemeClr val="lt1"/>
                          </a:solidFill>
                          <a:effectLst/>
                          <a:latin typeface="Times New Roman" pitchFamily="18" charset="0"/>
                          <a:ea typeface="+mn-ea"/>
                          <a:cs typeface="Times New Roman" pitchFamily="18" charset="0"/>
                        </a:rPr>
                        <a:t>2015</a:t>
                      </a:r>
                      <a:r>
                        <a:rPr lang="lt-LT" sz="1600" b="1" kern="1200" baseline="0" dirty="0" smtClean="0">
                          <a:solidFill>
                            <a:schemeClr val="lt1"/>
                          </a:solidFill>
                          <a:effectLst/>
                          <a:latin typeface="Times New Roman" pitchFamily="18" charset="0"/>
                          <a:ea typeface="+mn-ea"/>
                          <a:cs typeface="Times New Roman" pitchFamily="18" charset="0"/>
                        </a:rPr>
                        <a:t> </a:t>
                      </a:r>
                      <a:r>
                        <a:rPr lang="lt-LT" sz="1600" b="1" kern="1200" dirty="0" smtClean="0">
                          <a:solidFill>
                            <a:schemeClr val="lt1"/>
                          </a:solidFill>
                          <a:effectLst/>
                          <a:latin typeface="Times New Roman" pitchFamily="18" charset="0"/>
                          <a:ea typeface="+mn-ea"/>
                          <a:cs typeface="Times New Roman" pitchFamily="18" charset="0"/>
                        </a:rPr>
                        <a:t>m.</a:t>
                      </a:r>
                      <a:endParaRPr lang="lt-LT" sz="1600" dirty="0">
                        <a:latin typeface="Times New Roman" pitchFamily="18" charset="0"/>
                        <a:cs typeface="Times New Roman" pitchFamily="18" charset="0"/>
                      </a:endParaRPr>
                    </a:p>
                  </a:txBody>
                  <a:tcPr anchor="ctr"/>
                </a:tc>
              </a:tr>
              <a:tr h="282889">
                <a:tc gridSpan="3">
                  <a:txBody>
                    <a:bodyPr/>
                    <a:lstStyle/>
                    <a:p>
                      <a:pPr algn="ctr"/>
                      <a:r>
                        <a:rPr lang="lt-LT" sz="1600" b="1" kern="1200" dirty="0" smtClean="0">
                          <a:solidFill>
                            <a:schemeClr val="dk1"/>
                          </a:solidFill>
                          <a:effectLst/>
                          <a:latin typeface="Times New Roman" pitchFamily="18" charset="0"/>
                          <a:ea typeface="+mn-ea"/>
                          <a:cs typeface="Times New Roman" pitchFamily="18" charset="0"/>
                        </a:rPr>
                        <a:t>SAM panaudos ir pasaugos teise perduotas naudoti turtas</a:t>
                      </a:r>
                      <a:endParaRPr lang="lt-LT" sz="1600" dirty="0">
                        <a:latin typeface="Times New Roman" pitchFamily="18" charset="0"/>
                        <a:cs typeface="Times New Roman" pitchFamily="18" charset="0"/>
                      </a:endParaRPr>
                    </a:p>
                  </a:txBody>
                  <a:tcPr anchor="ctr"/>
                </a:tc>
                <a:tc hMerge="1">
                  <a:txBody>
                    <a:bodyPr/>
                    <a:lstStyle/>
                    <a:p>
                      <a:endParaRPr lang="lt-LT"/>
                    </a:p>
                  </a:txBody>
                  <a:tcPr/>
                </a:tc>
                <a:tc hMerge="1">
                  <a:txBody>
                    <a:bodyPr/>
                    <a:lstStyle/>
                    <a:p>
                      <a:endParaRPr lang="lt-LT"/>
                    </a:p>
                  </a:txBody>
                  <a:tcPr/>
                </a:tc>
              </a:tr>
              <a:tr h="1272999">
                <a:tc>
                  <a:txBody>
                    <a:bodyPr/>
                    <a:lstStyle/>
                    <a:p>
                      <a:r>
                        <a:rPr lang="lt-LT" sz="1600" kern="1200" dirty="0" smtClean="0">
                          <a:solidFill>
                            <a:schemeClr val="dk1"/>
                          </a:solidFill>
                          <a:effectLst/>
                          <a:latin typeface="Times New Roman" pitchFamily="18" charset="0"/>
                          <a:ea typeface="+mn-ea"/>
                          <a:cs typeface="Times New Roman" pitchFamily="18" charset="0"/>
                        </a:rPr>
                        <a:t>     -pastatai, statiniai</a:t>
                      </a:r>
                    </a:p>
                    <a:p>
                      <a:r>
                        <a:rPr lang="lt-LT" sz="1600" kern="1200" dirty="0" smtClean="0">
                          <a:solidFill>
                            <a:schemeClr val="dk1"/>
                          </a:solidFill>
                          <a:effectLst/>
                          <a:latin typeface="Times New Roman" pitchFamily="18" charset="0"/>
                          <a:ea typeface="+mn-ea"/>
                          <a:cs typeface="Times New Roman" pitchFamily="18" charset="0"/>
                        </a:rPr>
                        <a:t>     -medicininė įranga </a:t>
                      </a:r>
                    </a:p>
                    <a:p>
                      <a:r>
                        <a:rPr lang="lt-LT" sz="1600" kern="1200" dirty="0" smtClean="0">
                          <a:solidFill>
                            <a:schemeClr val="dk1"/>
                          </a:solidFill>
                          <a:effectLst/>
                          <a:latin typeface="Times New Roman" pitchFamily="18" charset="0"/>
                          <a:ea typeface="+mn-ea"/>
                          <a:cs typeface="Times New Roman" pitchFamily="18" charset="0"/>
                        </a:rPr>
                        <a:t>     -kitas mat. turtas (ūkinis inventorius)</a:t>
                      </a:r>
                    </a:p>
                    <a:p>
                      <a:r>
                        <a:rPr lang="lt-LT" sz="1600" kern="1200" dirty="0" smtClean="0">
                          <a:solidFill>
                            <a:schemeClr val="dk1"/>
                          </a:solidFill>
                          <a:effectLst/>
                          <a:latin typeface="Times New Roman" pitchFamily="18" charset="0"/>
                          <a:ea typeface="+mn-ea"/>
                          <a:cs typeface="Times New Roman" pitchFamily="18" charset="0"/>
                        </a:rPr>
                        <a:t>     -esminio</a:t>
                      </a:r>
                      <a:r>
                        <a:rPr lang="lt-LT" sz="1600" kern="1200" baseline="0" dirty="0" smtClean="0">
                          <a:solidFill>
                            <a:schemeClr val="dk1"/>
                          </a:solidFill>
                          <a:effectLst/>
                          <a:latin typeface="Times New Roman" pitchFamily="18" charset="0"/>
                          <a:ea typeface="+mn-ea"/>
                          <a:cs typeface="Times New Roman" pitchFamily="18" charset="0"/>
                        </a:rPr>
                        <a:t> pagerinimo darbai </a:t>
                      </a:r>
                    </a:p>
                    <a:p>
                      <a:r>
                        <a:rPr lang="lt-LT" sz="1600" kern="1200" dirty="0" smtClean="0">
                          <a:solidFill>
                            <a:schemeClr val="dk1"/>
                          </a:solidFill>
                          <a:effectLst/>
                          <a:latin typeface="Times New Roman" pitchFamily="18" charset="0"/>
                          <a:ea typeface="+mn-ea"/>
                          <a:cs typeface="Times New Roman" pitchFamily="18" charset="0"/>
                        </a:rPr>
                        <a:t>       pastatų nugriovimas ir rekonstravimas</a:t>
                      </a:r>
                    </a:p>
                    <a:p>
                      <a:r>
                        <a:rPr lang="lt-LT" sz="1600" kern="1200" dirty="0" smtClean="0">
                          <a:solidFill>
                            <a:schemeClr val="dk1"/>
                          </a:solidFill>
                          <a:effectLst/>
                          <a:latin typeface="Times New Roman" pitchFamily="18" charset="0"/>
                          <a:ea typeface="+mn-ea"/>
                          <a:cs typeface="Times New Roman" pitchFamily="18" charset="0"/>
                        </a:rPr>
                        <a:t>     -trumpalaikis med. inventorius</a:t>
                      </a: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1 854 869</a:t>
                      </a:r>
                    </a:p>
                    <a:p>
                      <a:pPr algn="ctr"/>
                      <a:r>
                        <a:rPr lang="lt-LT" sz="1600" kern="1200" dirty="0" smtClean="0">
                          <a:solidFill>
                            <a:schemeClr val="dk1"/>
                          </a:solidFill>
                          <a:effectLst/>
                          <a:latin typeface="Times New Roman" pitchFamily="18" charset="0"/>
                          <a:ea typeface="+mn-ea"/>
                          <a:cs typeface="Times New Roman" pitchFamily="18" charset="0"/>
                        </a:rPr>
                        <a:t>201 133</a:t>
                      </a:r>
                    </a:p>
                    <a:p>
                      <a:pPr algn="ctr"/>
                      <a:r>
                        <a:rPr lang="lt-LT" sz="1600" kern="1200" dirty="0" smtClean="0">
                          <a:solidFill>
                            <a:schemeClr val="dk1"/>
                          </a:solidFill>
                          <a:effectLst/>
                          <a:latin typeface="Times New Roman" pitchFamily="18" charset="0"/>
                          <a:ea typeface="+mn-ea"/>
                          <a:cs typeface="Times New Roman" pitchFamily="18" charset="0"/>
                        </a:rPr>
                        <a:t>3862</a:t>
                      </a:r>
                    </a:p>
                    <a:p>
                      <a:pPr algn="ctr"/>
                      <a:endParaRPr lang="lt-LT" sz="1600" kern="1200" dirty="0" smtClean="0">
                        <a:solidFill>
                          <a:schemeClr val="dk1"/>
                        </a:solidFill>
                        <a:effectLst/>
                        <a:latin typeface="Times New Roman" pitchFamily="18" charset="0"/>
                        <a:ea typeface="+mn-ea"/>
                        <a:cs typeface="Times New Roman" pitchFamily="18" charset="0"/>
                      </a:endParaRPr>
                    </a:p>
                    <a:p>
                      <a:pPr algn="ctr"/>
                      <a:endParaRPr lang="lt-LT" sz="1600" kern="1200" dirty="0" smtClean="0">
                        <a:solidFill>
                          <a:schemeClr val="dk1"/>
                        </a:solidFill>
                        <a:effectLst/>
                        <a:latin typeface="Times New Roman" pitchFamily="18" charset="0"/>
                        <a:ea typeface="+mn-ea"/>
                        <a:cs typeface="Times New Roman" pitchFamily="18" charset="0"/>
                      </a:endParaRPr>
                    </a:p>
                    <a:p>
                      <a:pPr algn="ctr"/>
                      <a:r>
                        <a:rPr lang="lt-LT" sz="1600" kern="1200" dirty="0" smtClean="0">
                          <a:solidFill>
                            <a:schemeClr val="dk1"/>
                          </a:solidFill>
                          <a:effectLst/>
                          <a:latin typeface="Times New Roman" pitchFamily="18" charset="0"/>
                          <a:ea typeface="+mn-ea"/>
                          <a:cs typeface="Times New Roman" pitchFamily="18" charset="0"/>
                        </a:rPr>
                        <a:t>253</a:t>
                      </a: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6 404 493</a:t>
                      </a:r>
                    </a:p>
                    <a:p>
                      <a:pPr algn="ctr"/>
                      <a:r>
                        <a:rPr lang="lt-LT" sz="1600" kern="1200" dirty="0" smtClean="0">
                          <a:solidFill>
                            <a:schemeClr val="dk1"/>
                          </a:solidFill>
                          <a:effectLst/>
                          <a:latin typeface="Times New Roman" pitchFamily="18" charset="0"/>
                          <a:ea typeface="+mn-ea"/>
                          <a:cs typeface="Times New Roman" pitchFamily="18" charset="0"/>
                        </a:rPr>
                        <a:t>694</a:t>
                      </a:r>
                      <a:r>
                        <a:rPr lang="en-US" sz="1600" kern="1200" dirty="0" smtClean="0">
                          <a:solidFill>
                            <a:schemeClr val="dk1"/>
                          </a:solidFill>
                          <a:effectLst/>
                          <a:latin typeface="Times New Roman" pitchFamily="18" charset="0"/>
                          <a:ea typeface="+mn-ea"/>
                          <a:cs typeface="Times New Roman" pitchFamily="18" charset="0"/>
                        </a:rPr>
                        <a:t> </a:t>
                      </a:r>
                      <a:r>
                        <a:rPr lang="lt-LT" sz="1600" kern="1200" dirty="0" smtClean="0">
                          <a:solidFill>
                            <a:schemeClr val="dk1"/>
                          </a:solidFill>
                          <a:effectLst/>
                          <a:latin typeface="Times New Roman" pitchFamily="18" charset="0"/>
                          <a:ea typeface="+mn-ea"/>
                          <a:cs typeface="Times New Roman" pitchFamily="18" charset="0"/>
                        </a:rPr>
                        <a:t>471</a:t>
                      </a:r>
                    </a:p>
                    <a:p>
                      <a:pPr algn="ctr"/>
                      <a:r>
                        <a:rPr lang="lt-LT" sz="1600" kern="1200" dirty="0" smtClean="0">
                          <a:solidFill>
                            <a:schemeClr val="dk1"/>
                          </a:solidFill>
                          <a:effectLst/>
                          <a:latin typeface="Times New Roman" pitchFamily="18" charset="0"/>
                          <a:ea typeface="+mn-ea"/>
                          <a:cs typeface="Times New Roman" pitchFamily="18" charset="0"/>
                        </a:rPr>
                        <a:t>1</a:t>
                      </a:r>
                      <a:r>
                        <a:rPr lang="en-US" sz="1600" kern="1200" dirty="0" smtClean="0">
                          <a:solidFill>
                            <a:schemeClr val="dk1"/>
                          </a:solidFill>
                          <a:effectLst/>
                          <a:latin typeface="Times New Roman" pitchFamily="18" charset="0"/>
                          <a:ea typeface="+mn-ea"/>
                          <a:cs typeface="Times New Roman" pitchFamily="18" charset="0"/>
                        </a:rPr>
                        <a:t>3 3</a:t>
                      </a:r>
                      <a:r>
                        <a:rPr lang="lt-LT" sz="1600" kern="1200" dirty="0" smtClean="0">
                          <a:solidFill>
                            <a:schemeClr val="dk1"/>
                          </a:solidFill>
                          <a:effectLst/>
                          <a:latin typeface="Times New Roman" pitchFamily="18" charset="0"/>
                          <a:ea typeface="+mn-ea"/>
                          <a:cs typeface="Times New Roman" pitchFamily="18" charset="0"/>
                        </a:rPr>
                        <a:t>3</a:t>
                      </a:r>
                      <a:r>
                        <a:rPr lang="en-US" sz="1600" kern="1200" dirty="0" smtClean="0">
                          <a:solidFill>
                            <a:schemeClr val="dk1"/>
                          </a:solidFill>
                          <a:effectLst/>
                          <a:latin typeface="Times New Roman" pitchFamily="18" charset="0"/>
                          <a:ea typeface="+mn-ea"/>
                          <a:cs typeface="Times New Roman" pitchFamily="18" charset="0"/>
                        </a:rPr>
                        <a:t>4</a:t>
                      </a:r>
                      <a:endParaRPr lang="lt-LT" sz="1600" kern="1200" dirty="0" smtClean="0">
                        <a:solidFill>
                          <a:schemeClr val="dk1"/>
                        </a:solidFill>
                        <a:effectLst/>
                        <a:latin typeface="Times New Roman" pitchFamily="18" charset="0"/>
                        <a:ea typeface="+mn-ea"/>
                        <a:cs typeface="Times New Roman" pitchFamily="18" charset="0"/>
                      </a:endParaRPr>
                    </a:p>
                    <a:p>
                      <a:pPr algn="ctr"/>
                      <a:r>
                        <a:rPr lang="lt-LT" sz="1600" kern="1200" dirty="0" smtClean="0">
                          <a:solidFill>
                            <a:schemeClr val="dk1"/>
                          </a:solidFill>
                          <a:effectLst/>
                          <a:latin typeface="Times New Roman" pitchFamily="18" charset="0"/>
                          <a:ea typeface="+mn-ea"/>
                          <a:cs typeface="Times New Roman" pitchFamily="18" charset="0"/>
                        </a:rPr>
                        <a:t>154 809</a:t>
                      </a:r>
                    </a:p>
                    <a:p>
                      <a:pPr algn="ctr"/>
                      <a:endParaRPr lang="lt-LT" sz="1600" kern="1200" dirty="0" smtClean="0">
                        <a:solidFill>
                          <a:schemeClr val="dk1"/>
                        </a:solidFill>
                        <a:effectLst/>
                        <a:latin typeface="Times New Roman" pitchFamily="18" charset="0"/>
                        <a:ea typeface="+mn-ea"/>
                        <a:cs typeface="Times New Roman" pitchFamily="18" charset="0"/>
                      </a:endParaRPr>
                    </a:p>
                    <a:p>
                      <a:pPr algn="ctr"/>
                      <a:r>
                        <a:rPr lang="lt-LT" sz="1600" kern="1200" dirty="0" smtClean="0">
                          <a:solidFill>
                            <a:schemeClr val="dk1"/>
                          </a:solidFill>
                          <a:effectLst/>
                          <a:latin typeface="Times New Roman" pitchFamily="18" charset="0"/>
                          <a:ea typeface="+mn-ea"/>
                          <a:cs typeface="Times New Roman" pitchFamily="18" charset="0"/>
                        </a:rPr>
                        <a:t>253</a:t>
                      </a:r>
                    </a:p>
                  </a:txBody>
                  <a:tcPr/>
                </a:tc>
              </a:tr>
              <a:tr h="282889">
                <a:tc>
                  <a:txBody>
                    <a:bodyPr/>
                    <a:lstStyle/>
                    <a:p>
                      <a:pPr algn="r"/>
                      <a:r>
                        <a:rPr lang="lt-LT" sz="1600" b="1" kern="1200" dirty="0" smtClean="0">
                          <a:solidFill>
                            <a:schemeClr val="dk1"/>
                          </a:solidFill>
                          <a:effectLst/>
                          <a:latin typeface="Times New Roman" pitchFamily="18" charset="0"/>
                          <a:ea typeface="+mn-ea"/>
                          <a:cs typeface="Times New Roman" pitchFamily="18" charset="0"/>
                        </a:rPr>
                        <a:t>Viso:</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2 060 117</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2 191 764</a:t>
                      </a:r>
                      <a:endParaRPr lang="lt-LT" sz="1600" dirty="0">
                        <a:latin typeface="Times New Roman" pitchFamily="18" charset="0"/>
                        <a:cs typeface="Times New Roman" pitchFamily="18" charset="0"/>
                      </a:endParaRPr>
                    </a:p>
                  </a:txBody>
                  <a:tcPr/>
                </a:tc>
              </a:tr>
              <a:tr h="282889">
                <a:tc gridSpan="3">
                  <a:txBody>
                    <a:bodyPr/>
                    <a:lstStyle/>
                    <a:p>
                      <a:pPr algn="ctr"/>
                      <a:r>
                        <a:rPr lang="lt-LT" sz="1600" b="1" kern="1200" dirty="0" smtClean="0">
                          <a:solidFill>
                            <a:schemeClr val="dk1"/>
                          </a:solidFill>
                          <a:effectLst/>
                          <a:latin typeface="Times New Roman" pitchFamily="18" charset="0"/>
                          <a:ea typeface="+mn-ea"/>
                          <a:cs typeface="Times New Roman" pitchFamily="18" charset="0"/>
                        </a:rPr>
                        <a:t>Alytaus miesto savivaldybės panaudos teise perduotas turtas</a:t>
                      </a:r>
                      <a:endParaRPr lang="lt-LT" sz="1600"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r>
              <a:tr h="282889">
                <a:tc>
                  <a:txBody>
                    <a:bodyPr/>
                    <a:lstStyle/>
                    <a:p>
                      <a:r>
                        <a:rPr lang="lt-LT" sz="1600" kern="1200" dirty="0" smtClean="0">
                          <a:solidFill>
                            <a:schemeClr val="dk1"/>
                          </a:solidFill>
                          <a:effectLst/>
                          <a:latin typeface="Times New Roman" pitchFamily="18" charset="0"/>
                          <a:ea typeface="+mn-ea"/>
                          <a:cs typeface="Times New Roman" pitchFamily="18" charset="0"/>
                        </a:rPr>
                        <a:t>medicininė įranga</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3 041</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3 041</a:t>
                      </a:r>
                      <a:endParaRPr lang="lt-LT" sz="1600" dirty="0">
                        <a:latin typeface="Times New Roman" pitchFamily="18" charset="0"/>
                        <a:cs typeface="Times New Roman" pitchFamily="18" charset="0"/>
                      </a:endParaRPr>
                    </a:p>
                  </a:txBody>
                  <a:tcPr/>
                </a:tc>
              </a:tr>
              <a:tr h="282889">
                <a:tc>
                  <a:txBody>
                    <a:bodyPr/>
                    <a:lstStyle/>
                    <a:p>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tc>
              </a:tr>
            </a:tbl>
          </a:graphicData>
        </a:graphic>
      </p:graphicFrame>
      <p:sp>
        <p:nvSpPr>
          <p:cNvPr id="4" name="TextBox 3"/>
          <p:cNvSpPr txBox="1"/>
          <p:nvPr/>
        </p:nvSpPr>
        <p:spPr>
          <a:xfrm>
            <a:off x="899592" y="1295762"/>
            <a:ext cx="7560000" cy="584775"/>
          </a:xfrm>
          <a:prstGeom prst="rect">
            <a:avLst/>
          </a:prstGeom>
          <a:noFill/>
        </p:spPr>
        <p:txBody>
          <a:bodyPr wrap="square" rtlCol="0">
            <a:spAutoFit/>
          </a:bodyPr>
          <a:lstStyle/>
          <a:p>
            <a:pPr algn="just"/>
            <a:r>
              <a:rPr lang="lt-LT" sz="1600" dirty="0">
                <a:latin typeface="Times New Roman" pitchFamily="18" charset="0"/>
                <a:cs typeface="Times New Roman" pitchFamily="18" charset="0"/>
              </a:rPr>
              <a:t>VŠĮ Alytaus apskrities tuberkuliozinė ligoninė licencijuotai veiklai vykdyti disponuoja ilgalaikiu materialiuoju ir nematerialiuoju, trumpalaikiu turtu ir atsargomis. </a:t>
            </a:r>
          </a:p>
        </p:txBody>
      </p:sp>
      <p:sp>
        <p:nvSpPr>
          <p:cNvPr id="5" name="TextBox 4"/>
          <p:cNvSpPr txBox="1"/>
          <p:nvPr/>
        </p:nvSpPr>
        <p:spPr>
          <a:xfrm>
            <a:off x="1039595" y="2148696"/>
            <a:ext cx="7279994" cy="369332"/>
          </a:xfrm>
          <a:prstGeom prst="rect">
            <a:avLst/>
          </a:prstGeom>
          <a:noFill/>
        </p:spPr>
        <p:txBody>
          <a:bodyPr wrap="square" rtlCol="0">
            <a:spAutoFit/>
          </a:bodyPr>
          <a:lstStyle/>
          <a:p>
            <a:r>
              <a:rPr lang="lt-LT" b="1" dirty="0">
                <a:latin typeface="Times New Roman" pitchFamily="18" charset="0"/>
                <a:cs typeface="Times New Roman" pitchFamily="18" charset="0"/>
              </a:rPr>
              <a:t>Eksploatuojamas panaudos teise gautas ilgalaikis turtas</a:t>
            </a:r>
            <a:r>
              <a:rPr lang="lt-LT" b="1" dirty="0" smtClean="0">
                <a:latin typeface="Times New Roman" pitchFamily="18" charset="0"/>
                <a:cs typeface="Times New Roman" pitchFamily="18" charset="0"/>
              </a:rPr>
              <a:t>:          </a:t>
            </a:r>
            <a:r>
              <a:rPr lang="lt-LT" b="1" dirty="0" err="1" smtClean="0">
                <a:latin typeface="Times New Roman" pitchFamily="18" charset="0"/>
                <a:cs typeface="Times New Roman" pitchFamily="18" charset="0"/>
              </a:rPr>
              <a:t>Eur</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119885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260648"/>
            <a:ext cx="8229600" cy="792088"/>
          </a:xfrm>
        </p:spPr>
        <p:txBody>
          <a:bodyPr>
            <a:normAutofit fontScale="90000"/>
          </a:bodyPr>
          <a:lstStyle/>
          <a:p>
            <a:r>
              <a:rPr lang="lt-LT" sz="3200" b="1" dirty="0">
                <a:latin typeface="Times New Roman" pitchFamily="18" charset="0"/>
                <a:cs typeface="Times New Roman" pitchFamily="18" charset="0"/>
              </a:rPr>
              <a:t>VšĮ Alytaus apskrities tuberkuliozės ligoninės nuosavas </a:t>
            </a:r>
            <a:r>
              <a:rPr lang="lt-LT" sz="3200" b="1" dirty="0" smtClean="0">
                <a:latin typeface="Times New Roman" pitchFamily="18" charset="0"/>
                <a:cs typeface="Times New Roman" pitchFamily="18" charset="0"/>
              </a:rPr>
              <a:t>turtas</a:t>
            </a:r>
            <a:endParaRPr lang="lt-LT" sz="32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756512541"/>
              </p:ext>
            </p:extLst>
          </p:nvPr>
        </p:nvGraphicFramePr>
        <p:xfrm>
          <a:off x="466386" y="1898177"/>
          <a:ext cx="8229600" cy="3907088"/>
        </p:xfrm>
        <a:graphic>
          <a:graphicData uri="http://schemas.openxmlformats.org/drawingml/2006/table">
            <a:tbl>
              <a:tblPr firstRow="1" bandRow="1">
                <a:tableStyleId>{5C22544A-7EE6-4342-B048-85BDC9FD1C3A}</a:tableStyleId>
              </a:tblPr>
              <a:tblGrid>
                <a:gridCol w="2743200"/>
                <a:gridCol w="2743200"/>
                <a:gridCol w="2743200"/>
              </a:tblGrid>
              <a:tr h="867052">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nchor="ctr"/>
                </a:tc>
                <a:tc>
                  <a:txBody>
                    <a:bodyPr/>
                    <a:lstStyle/>
                    <a:p>
                      <a:pPr algn="ctr">
                        <a:spcAft>
                          <a:spcPts val="0"/>
                        </a:spcAft>
                      </a:pPr>
                      <a:r>
                        <a:rPr lang="lt-LT" sz="1600" dirty="0">
                          <a:effectLst/>
                          <a:latin typeface="Times New Roman" pitchFamily="18" charset="0"/>
                          <a:ea typeface="Times New Roman"/>
                          <a:cs typeface="Times New Roman" pitchFamily="18" charset="0"/>
                        </a:rPr>
                        <a:t>Likutinė vertė praėjusių finansinių metų pabaigoje </a:t>
                      </a:r>
                      <a:r>
                        <a:rPr lang="lt-LT" sz="1600" dirty="0" smtClean="0">
                          <a:effectLst/>
                          <a:latin typeface="Times New Roman" pitchFamily="18" charset="0"/>
                          <a:ea typeface="Times New Roman"/>
                          <a:cs typeface="Times New Roman" pitchFamily="18" charset="0"/>
                        </a:rPr>
                        <a:t>2014-12 -31 </a:t>
                      </a:r>
                      <a:r>
                        <a:rPr lang="lt-LT" sz="1600" dirty="0" err="1" smtClean="0">
                          <a:effectLst/>
                          <a:latin typeface="Times New Roman" pitchFamily="18" charset="0"/>
                          <a:ea typeface="Times New Roman"/>
                          <a:cs typeface="Times New Roman" pitchFamily="18" charset="0"/>
                        </a:rPr>
                        <a:t>Eur</a:t>
                      </a:r>
                      <a:endParaRPr lang="lt-LT" sz="1600" dirty="0">
                        <a:effectLst/>
                        <a:latin typeface="Times New Roman" pitchFamily="18" charset="0"/>
                        <a:ea typeface="Times New Roman"/>
                        <a:cs typeface="Times New Roman" pitchFamily="18" charset="0"/>
                      </a:endParaRPr>
                    </a:p>
                  </a:txBody>
                  <a:tcPr marL="114300" marR="114300" marT="0" marB="0" anchor="ctr"/>
                </a:tc>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Likutinė vertė finansinių metų pabaigoje 2015-12 31 </a:t>
                      </a:r>
                      <a:r>
                        <a:rPr lang="lt-LT" sz="1600" b="1" kern="1200" dirty="0" err="1" smtClean="0">
                          <a:solidFill>
                            <a:schemeClr val="lt1"/>
                          </a:solidFill>
                          <a:effectLst/>
                          <a:latin typeface="Times New Roman" pitchFamily="18" charset="0"/>
                          <a:ea typeface="+mn-ea"/>
                          <a:cs typeface="Times New Roman" pitchFamily="18" charset="0"/>
                        </a:rPr>
                        <a:t>Eur</a:t>
                      </a:r>
                      <a:endParaRPr lang="lt-LT" sz="1600" dirty="0">
                        <a:latin typeface="Times New Roman" pitchFamily="18" charset="0"/>
                        <a:cs typeface="Times New Roman" pitchFamily="18" charset="0"/>
                      </a:endParaRPr>
                    </a:p>
                  </a:txBody>
                  <a:tcPr anchor="ctr"/>
                </a:tc>
              </a:tr>
              <a:tr h="610148">
                <a:tc>
                  <a:txBody>
                    <a:bodyPr/>
                    <a:lstStyle/>
                    <a:p>
                      <a:r>
                        <a:rPr lang="lt-LT" sz="1600" kern="1200" dirty="0" smtClean="0">
                          <a:solidFill>
                            <a:schemeClr val="dk1"/>
                          </a:solidFill>
                          <a:effectLst/>
                          <a:latin typeface="Times New Roman" pitchFamily="18" charset="0"/>
                          <a:ea typeface="+mn-ea"/>
                          <a:cs typeface="Times New Roman" pitchFamily="18" charset="0"/>
                        </a:rPr>
                        <a:t>Medicininė įranga, prietaisai, įrankiai ir įrengimai</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10 954</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9 488</a:t>
                      </a:r>
                      <a:endParaRPr lang="lt-LT" sz="1600" dirty="0">
                        <a:latin typeface="Times New Roman" pitchFamily="18" charset="0"/>
                        <a:cs typeface="Times New Roman" pitchFamily="18" charset="0"/>
                      </a:endParaRPr>
                    </a:p>
                  </a:txBody>
                  <a:tcPr anchor="ctr"/>
                </a:tc>
              </a:tr>
              <a:tr h="867052">
                <a:tc>
                  <a:txBody>
                    <a:bodyPr/>
                    <a:lstStyle/>
                    <a:p>
                      <a:r>
                        <a:rPr lang="lt-LT" sz="1600" kern="1200" dirty="0" smtClean="0">
                          <a:solidFill>
                            <a:schemeClr val="dk1"/>
                          </a:solidFill>
                          <a:effectLst/>
                          <a:latin typeface="Times New Roman" pitchFamily="18" charset="0"/>
                          <a:ea typeface="+mn-ea"/>
                          <a:cs typeface="Times New Roman" pitchFamily="18" charset="0"/>
                        </a:rPr>
                        <a:t>Kitas materialus turtas (ūkinis inventorius, baldai biuro įranga)</a:t>
                      </a:r>
                      <a:endParaRPr lang="lt-LT"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10 148</a:t>
                      </a:r>
                      <a:endParaRPr lang="lt-LT" sz="1600" dirty="0" smtClean="0">
                        <a:latin typeface="Times New Roman" pitchFamily="18" charset="0"/>
                        <a:cs typeface="Times New Roman" pitchFamily="18" charset="0"/>
                      </a:endParaRPr>
                    </a:p>
                    <a:p>
                      <a:pPr algn="ctr"/>
                      <a:endParaRPr lang="lt-LT" sz="1600" dirty="0">
                        <a:latin typeface="Times New Roman" pitchFamily="18" charset="0"/>
                        <a:cs typeface="Times New Roman" pitchFamily="18" charset="0"/>
                      </a:endParaRPr>
                    </a:p>
                  </a:txBody>
                  <a:tcPr anchor="b"/>
                </a:tc>
                <a:tc>
                  <a:txBody>
                    <a:bodyPr/>
                    <a:lstStyle/>
                    <a:p>
                      <a:pPr algn="ctr"/>
                      <a:r>
                        <a:rPr lang="lt-LT" sz="1600" dirty="0" smtClean="0">
                          <a:latin typeface="Times New Roman" pitchFamily="18" charset="0"/>
                          <a:cs typeface="Times New Roman" pitchFamily="18" charset="0"/>
                        </a:rPr>
                        <a:t>12 643</a:t>
                      </a:r>
                      <a:endParaRPr lang="lt-LT" sz="1600" dirty="0">
                        <a:latin typeface="Times New Roman" pitchFamily="18" charset="0"/>
                        <a:cs typeface="Times New Roman" pitchFamily="18" charset="0"/>
                      </a:endParaRPr>
                    </a:p>
                  </a:txBody>
                  <a:tcPr anchor="ctr"/>
                </a:tc>
              </a:tr>
              <a:tr h="390709">
                <a:tc>
                  <a:txBody>
                    <a:bodyPr/>
                    <a:lstStyle/>
                    <a:p>
                      <a:r>
                        <a:rPr lang="lt-LT" sz="1600" kern="1200" dirty="0" smtClean="0">
                          <a:solidFill>
                            <a:schemeClr val="dk1"/>
                          </a:solidFill>
                          <a:effectLst/>
                          <a:latin typeface="Times New Roman" pitchFamily="18" charset="0"/>
                          <a:ea typeface="+mn-ea"/>
                          <a:cs typeface="Times New Roman" pitchFamily="18" charset="0"/>
                        </a:rPr>
                        <a:t>Transporto priemonės</a:t>
                      </a:r>
                      <a:endParaRPr lang="lt-LT"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10 086</a:t>
                      </a:r>
                      <a:endParaRPr lang="lt-LT" sz="1600" dirty="0" smtClean="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21 800</a:t>
                      </a:r>
                      <a:endParaRPr lang="lt-LT" sz="1600" dirty="0">
                        <a:latin typeface="Times New Roman" pitchFamily="18" charset="0"/>
                        <a:cs typeface="Times New Roman" pitchFamily="18" charset="0"/>
                      </a:endParaRPr>
                    </a:p>
                  </a:txBody>
                  <a:tcPr anchor="ctr"/>
                </a:tc>
              </a:tr>
              <a:tr h="390709">
                <a:tc>
                  <a:txBody>
                    <a:bodyPr/>
                    <a:lstStyle/>
                    <a:p>
                      <a:pPr algn="l">
                        <a:spcAft>
                          <a:spcPts val="0"/>
                        </a:spcAft>
                      </a:pPr>
                      <a:r>
                        <a:rPr lang="lt-LT" sz="1600" dirty="0">
                          <a:effectLst/>
                          <a:latin typeface="Times New Roman" pitchFamily="18" charset="0"/>
                          <a:ea typeface="Times New Roman"/>
                          <a:cs typeface="Times New Roman" pitchFamily="18" charset="0"/>
                        </a:rPr>
                        <a:t>Kiti statiniai</a:t>
                      </a:r>
                    </a:p>
                  </a:txBody>
                  <a:tcPr marL="114300" marR="1143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30 878</a:t>
                      </a:r>
                      <a:endParaRPr lang="lt-LT" sz="1600" dirty="0" smtClean="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29 876</a:t>
                      </a:r>
                      <a:endParaRPr lang="lt-LT" sz="1600" dirty="0">
                        <a:latin typeface="Times New Roman" pitchFamily="18" charset="0"/>
                        <a:cs typeface="Times New Roman" pitchFamily="18" charset="0"/>
                      </a:endParaRPr>
                    </a:p>
                  </a:txBody>
                  <a:tcPr anchor="ctr"/>
                </a:tc>
              </a:tr>
              <a:tr h="390709">
                <a:tc>
                  <a:txBody>
                    <a:bodyPr/>
                    <a:lstStyle/>
                    <a:p>
                      <a:pPr algn="l">
                        <a:spcAft>
                          <a:spcPts val="0"/>
                        </a:spcAft>
                      </a:pPr>
                      <a:r>
                        <a:rPr lang="lt-LT" sz="1600" dirty="0" smtClean="0">
                          <a:effectLst/>
                          <a:latin typeface="Times New Roman" pitchFamily="18" charset="0"/>
                          <a:ea typeface="Times New Roman"/>
                          <a:cs typeface="Times New Roman" pitchFamily="18" charset="0"/>
                        </a:rPr>
                        <a:t>Nebaigta statyba</a:t>
                      </a:r>
                      <a:endParaRPr lang="lt-LT" sz="1600" dirty="0">
                        <a:effectLst/>
                        <a:latin typeface="Times New Roman" pitchFamily="18" charset="0"/>
                        <a:ea typeface="Times New Roman"/>
                        <a:cs typeface="Times New Roman" pitchFamily="18" charset="0"/>
                      </a:endParaRPr>
                    </a:p>
                  </a:txBody>
                  <a:tcPr marL="114300" marR="1143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dirty="0" smtClean="0">
                          <a:latin typeface="Times New Roman" pitchFamily="18" charset="0"/>
                          <a:cs typeface="Times New Roman" pitchFamily="18" charset="0"/>
                        </a:rPr>
                        <a:t>12 377</a:t>
                      </a:r>
                    </a:p>
                  </a:txBody>
                  <a:tcPr anchor="ctr"/>
                </a:tc>
                <a:tc>
                  <a:txBody>
                    <a:bodyPr/>
                    <a:lstStyle/>
                    <a:p>
                      <a:pPr algn="ctr"/>
                      <a:r>
                        <a:rPr lang="lt-LT" sz="1600" dirty="0" smtClean="0">
                          <a:latin typeface="Times New Roman" pitchFamily="18" charset="0"/>
                          <a:cs typeface="Times New Roman" pitchFamily="18" charset="0"/>
                        </a:rPr>
                        <a:t>79 952</a:t>
                      </a:r>
                      <a:endParaRPr lang="lt-LT" sz="1600" dirty="0">
                        <a:latin typeface="Times New Roman" pitchFamily="18" charset="0"/>
                        <a:cs typeface="Times New Roman" pitchFamily="18" charset="0"/>
                      </a:endParaRPr>
                    </a:p>
                  </a:txBody>
                  <a:tcPr anchor="ctr"/>
                </a:tc>
              </a:tr>
              <a:tr h="390709">
                <a:tc>
                  <a:txBody>
                    <a:bodyPr/>
                    <a:lstStyle/>
                    <a:p>
                      <a:r>
                        <a:rPr lang="lt-LT" sz="1600" dirty="0" smtClean="0">
                          <a:latin typeface="Times New Roman" pitchFamily="18" charset="0"/>
                          <a:cs typeface="Times New Roman" pitchFamily="18" charset="0"/>
                        </a:rPr>
                        <a:t>Iš viso: </a:t>
                      </a:r>
                      <a:endParaRPr lang="lt-LT"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kern="1200" dirty="0" smtClean="0">
                          <a:solidFill>
                            <a:schemeClr val="dk1"/>
                          </a:solidFill>
                          <a:effectLst/>
                          <a:latin typeface="Times New Roman" pitchFamily="18" charset="0"/>
                          <a:ea typeface="+mn-ea"/>
                          <a:cs typeface="Times New Roman" pitchFamily="18" charset="0"/>
                        </a:rPr>
                        <a:t>74 443</a:t>
                      </a:r>
                      <a:endParaRPr lang="lt-LT" sz="1600" dirty="0" smtClean="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153 759</a:t>
                      </a:r>
                      <a:endParaRPr lang="lt-LT" sz="1600" dirty="0">
                        <a:latin typeface="Times New Roman" pitchFamily="18" charset="0"/>
                        <a:cs typeface="Times New Roman" pitchFamily="18" charset="0"/>
                      </a:endParaRPr>
                    </a:p>
                  </a:txBody>
                  <a:tcPr anchor="ctr"/>
                </a:tc>
              </a:tr>
            </a:tbl>
          </a:graphicData>
        </a:graphic>
      </p:graphicFrame>
      <p:sp>
        <p:nvSpPr>
          <p:cNvPr id="7" name="TextBox 6"/>
          <p:cNvSpPr txBox="1"/>
          <p:nvPr/>
        </p:nvSpPr>
        <p:spPr>
          <a:xfrm>
            <a:off x="251520" y="1059957"/>
            <a:ext cx="8208912" cy="830997"/>
          </a:xfrm>
          <a:prstGeom prst="rect">
            <a:avLst/>
          </a:prstGeom>
          <a:noFill/>
        </p:spPr>
        <p:txBody>
          <a:bodyPr wrap="square" rtlCol="0">
            <a:spAutoFit/>
          </a:bodyPr>
          <a:lstStyle/>
          <a:p>
            <a:pPr algn="just"/>
            <a:r>
              <a:rPr lang="lt-LT" sz="1600" dirty="0">
                <a:latin typeface="Times New Roman" pitchFamily="18" charset="0"/>
                <a:cs typeface="Times New Roman" pitchFamily="18" charset="0"/>
              </a:rPr>
              <a:t>VšĮ Alytaus apskrities tuberkuliozės ligoninėje turto, pajamų ir sąnaudų apskaita</a:t>
            </a:r>
            <a:r>
              <a:rPr lang="lt-LT" sz="1600" b="1" dirty="0">
                <a:latin typeface="Times New Roman" pitchFamily="18" charset="0"/>
                <a:cs typeface="Times New Roman" pitchFamily="18" charset="0"/>
              </a:rPr>
              <a:t> </a:t>
            </a:r>
            <a:r>
              <a:rPr lang="lt-LT" sz="1600" dirty="0">
                <a:latin typeface="Times New Roman" pitchFamily="18" charset="0"/>
                <a:cs typeface="Times New Roman" pitchFamily="18" charset="0"/>
              </a:rPr>
              <a:t>tvarkoma, taikant dvejybinį įrašą. Visos ūkinės operacijos ir ūkiniai įvykiai pagrįsti apskaitos dokumentais, kurie surašomi ūkinės operacijos ir ūkinio įvykio metu arba jiems pasibaigus ar įvykus.</a:t>
            </a:r>
            <a:r>
              <a:rPr lang="lt-LT" sz="1600" b="1" dirty="0">
                <a:latin typeface="Times New Roman" pitchFamily="18" charset="0"/>
                <a:cs typeface="Times New Roman" pitchFamily="18" charset="0"/>
              </a:rPr>
              <a:t> </a:t>
            </a:r>
            <a:endParaRPr lang="lt-LT" sz="1600" dirty="0">
              <a:latin typeface="Times New Roman" pitchFamily="18" charset="0"/>
              <a:cs typeface="Times New Roman" pitchFamily="18" charset="0"/>
            </a:endParaRPr>
          </a:p>
        </p:txBody>
      </p:sp>
      <p:sp>
        <p:nvSpPr>
          <p:cNvPr id="8" name="TextBox 7"/>
          <p:cNvSpPr txBox="1"/>
          <p:nvPr/>
        </p:nvSpPr>
        <p:spPr>
          <a:xfrm>
            <a:off x="683568" y="4725144"/>
            <a:ext cx="8334556" cy="2031325"/>
          </a:xfrm>
          <a:prstGeom prst="rect">
            <a:avLst/>
          </a:prstGeom>
          <a:noFill/>
        </p:spPr>
        <p:txBody>
          <a:bodyPr wrap="square" rtlCol="0">
            <a:spAutoFit/>
          </a:bodyPr>
          <a:lstStyle/>
          <a:p>
            <a:endParaRPr lang="lt-LT" sz="1200" b="1" dirty="0" smtClean="0">
              <a:latin typeface="Times New Roman" pitchFamily="18" charset="0"/>
              <a:cs typeface="Times New Roman" pitchFamily="18" charset="0"/>
            </a:endParaRPr>
          </a:p>
          <a:p>
            <a:endParaRPr lang="lt-LT" sz="1200" b="1" dirty="0">
              <a:latin typeface="Times New Roman" pitchFamily="18" charset="0"/>
              <a:cs typeface="Times New Roman" pitchFamily="18" charset="0"/>
            </a:endParaRPr>
          </a:p>
          <a:p>
            <a:endParaRPr lang="lt-LT" sz="1200" b="1" dirty="0" smtClean="0">
              <a:latin typeface="Times New Roman" pitchFamily="18" charset="0"/>
              <a:cs typeface="Times New Roman" pitchFamily="18" charset="0"/>
            </a:endParaRPr>
          </a:p>
          <a:p>
            <a:endParaRPr lang="lt-LT" sz="1200" b="1" dirty="0">
              <a:latin typeface="Times New Roman" pitchFamily="18" charset="0"/>
              <a:cs typeface="Times New Roman" pitchFamily="18" charset="0"/>
            </a:endParaRPr>
          </a:p>
          <a:p>
            <a:endParaRPr lang="lt-LT" sz="1200" b="1" dirty="0" smtClean="0">
              <a:latin typeface="Times New Roman" pitchFamily="18" charset="0"/>
              <a:cs typeface="Times New Roman" pitchFamily="18" charset="0"/>
            </a:endParaRPr>
          </a:p>
          <a:p>
            <a:endParaRPr lang="lt-LT" sz="1200" b="1" dirty="0">
              <a:latin typeface="Times New Roman" pitchFamily="18" charset="0"/>
              <a:cs typeface="Times New Roman" pitchFamily="18" charset="0"/>
            </a:endParaRPr>
          </a:p>
          <a:p>
            <a:r>
              <a:rPr lang="lt-LT" b="1" dirty="0" smtClean="0">
                <a:latin typeface="Times New Roman" pitchFamily="18" charset="0"/>
                <a:cs typeface="Times New Roman" pitchFamily="18" charset="0"/>
              </a:rPr>
              <a:t>Įsigytas </a:t>
            </a:r>
            <a:r>
              <a:rPr lang="lt-LT" b="1" dirty="0">
                <a:latin typeface="Times New Roman" pitchFamily="18" charset="0"/>
                <a:cs typeface="Times New Roman" pitchFamily="18" charset="0"/>
              </a:rPr>
              <a:t>turtas.</a:t>
            </a:r>
            <a:endParaRPr lang="lt-LT" dirty="0">
              <a:latin typeface="Times New Roman" pitchFamily="18" charset="0"/>
              <a:cs typeface="Times New Roman" pitchFamily="18" charset="0"/>
            </a:endParaRPr>
          </a:p>
          <a:p>
            <a:pPr algn="just"/>
            <a:r>
              <a:rPr lang="lt-LT" dirty="0" smtClean="0">
                <a:latin typeface="Times New Roman" pitchFamily="18" charset="0"/>
                <a:cs typeface="Times New Roman" pitchFamily="18" charset="0"/>
              </a:rPr>
              <a:t>2015 metais </a:t>
            </a:r>
            <a:r>
              <a:rPr lang="lt-LT" dirty="0">
                <a:latin typeface="Times New Roman" pitchFamily="18" charset="0"/>
                <a:cs typeface="Times New Roman" pitchFamily="18" charset="0"/>
              </a:rPr>
              <a:t>įstaiga </a:t>
            </a:r>
            <a:r>
              <a:rPr lang="lt-LT" dirty="0" smtClean="0">
                <a:latin typeface="Times New Roman" pitchFamily="18" charset="0"/>
                <a:cs typeface="Times New Roman" pitchFamily="18" charset="0"/>
              </a:rPr>
              <a:t>įsigijo  biuro įrangos -1745 </a:t>
            </a:r>
            <a:r>
              <a:rPr lang="lt-LT" dirty="0" err="1" smtClean="0">
                <a:latin typeface="Times New Roman" pitchFamily="18" charset="0"/>
                <a:cs typeface="Times New Roman" pitchFamily="18" charset="0"/>
              </a:rPr>
              <a:t>Eur</a:t>
            </a:r>
            <a:r>
              <a:rPr lang="lt-LT" dirty="0" smtClean="0">
                <a:latin typeface="Times New Roman" pitchFamily="18" charset="0"/>
                <a:cs typeface="Times New Roman" pitchFamily="18" charset="0"/>
              </a:rPr>
              <a:t>, transporto priemonę 14 999 </a:t>
            </a:r>
            <a:r>
              <a:rPr lang="lt-LT" dirty="0" err="1" smtClean="0">
                <a:latin typeface="Times New Roman" pitchFamily="18" charset="0"/>
                <a:cs typeface="Times New Roman" pitchFamily="18" charset="0"/>
              </a:rPr>
              <a:t>Eur</a:t>
            </a:r>
            <a:r>
              <a:rPr lang="lt-LT" dirty="0" smtClean="0">
                <a:latin typeface="Times New Roman" pitchFamily="18" charset="0"/>
                <a:cs typeface="Times New Roman" pitchFamily="18" charset="0"/>
              </a:rPr>
              <a:t>, kitą ūkinį inventorių – 5114 </a:t>
            </a:r>
            <a:r>
              <a:rPr lang="lt-LT" dirty="0" err="1" smtClean="0">
                <a:latin typeface="Times New Roman" pitchFamily="18" charset="0"/>
                <a:cs typeface="Times New Roman" pitchFamily="18" charset="0"/>
              </a:rPr>
              <a:t>Eur</a:t>
            </a:r>
            <a:r>
              <a:rPr lang="lt-LT"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103376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8137"/>
            <a:ext cx="7128792" cy="984885"/>
          </a:xfrm>
          <a:prstGeom prst="rect">
            <a:avLst/>
          </a:prstGeom>
          <a:noFill/>
        </p:spPr>
        <p:txBody>
          <a:bodyPr wrap="square" rtlCol="0">
            <a:spAutoFit/>
          </a:bodyPr>
          <a:lstStyle/>
          <a:p>
            <a:r>
              <a:rPr lang="lt-LT" b="1" dirty="0" smtClean="0"/>
              <a:t> </a:t>
            </a:r>
          </a:p>
          <a:p>
            <a:endParaRPr lang="lt-LT" sz="2000" b="1" dirty="0">
              <a:latin typeface="Times New Roman" pitchFamily="18" charset="0"/>
              <a:cs typeface="Times New Roman" pitchFamily="18" charset="0"/>
            </a:endParaRPr>
          </a:p>
          <a:p>
            <a:r>
              <a:rPr lang="lt-LT" sz="2000" b="1" dirty="0" smtClean="0">
                <a:latin typeface="Times New Roman" pitchFamily="18" charset="0"/>
                <a:cs typeface="Times New Roman" pitchFamily="18" charset="0"/>
              </a:rPr>
              <a:t>Nematerialus </a:t>
            </a:r>
            <a:r>
              <a:rPr lang="lt-LT" sz="2000" b="1" dirty="0">
                <a:latin typeface="Times New Roman" pitchFamily="18" charset="0"/>
                <a:cs typeface="Times New Roman" pitchFamily="18" charset="0"/>
              </a:rPr>
              <a:t>ilgalaikis </a:t>
            </a:r>
            <a:r>
              <a:rPr lang="lt-LT" sz="2000" b="1" dirty="0" smtClean="0">
                <a:latin typeface="Times New Roman" pitchFamily="18" charset="0"/>
                <a:cs typeface="Times New Roman" pitchFamily="18" charset="0"/>
              </a:rPr>
              <a:t>turtas</a:t>
            </a:r>
            <a:endParaRPr lang="lt-LT" sz="2000" dirty="0">
              <a:latin typeface="Times New Roman" pitchFamily="18" charset="0"/>
              <a:cs typeface="Times New Roman" pitchFamily="18" charset="0"/>
            </a:endParaRPr>
          </a:p>
        </p:txBody>
      </p:sp>
      <p:sp>
        <p:nvSpPr>
          <p:cNvPr id="6" name="TextBox 5"/>
          <p:cNvSpPr txBox="1"/>
          <p:nvPr/>
        </p:nvSpPr>
        <p:spPr>
          <a:xfrm>
            <a:off x="598258" y="2206640"/>
            <a:ext cx="8064896" cy="369332"/>
          </a:xfrm>
          <a:prstGeom prst="rect">
            <a:avLst/>
          </a:prstGeom>
          <a:noFill/>
        </p:spPr>
        <p:txBody>
          <a:bodyPr wrap="square" rtlCol="0">
            <a:spAutoFit/>
          </a:bodyPr>
          <a:lstStyle/>
          <a:p>
            <a:r>
              <a:rPr lang="lt-LT" b="1">
                <a:latin typeface="Times New Roman" pitchFamily="18" charset="0"/>
                <a:cs typeface="Times New Roman" pitchFamily="18" charset="0"/>
              </a:rPr>
              <a:t>Įstaigos trumpalaikis </a:t>
            </a:r>
            <a:r>
              <a:rPr lang="lt-LT" b="1" smtClean="0">
                <a:latin typeface="Times New Roman" pitchFamily="18" charset="0"/>
                <a:cs typeface="Times New Roman" pitchFamily="18" charset="0"/>
              </a:rPr>
              <a:t>turtas (atsargos)</a:t>
            </a:r>
            <a:endParaRPr lang="lt-LT">
              <a:latin typeface="Times New Roman" pitchFamily="18" charset="0"/>
              <a:cs typeface="Times New Roman" pitchFamily="18" charset="0"/>
            </a:endParaRPr>
          </a:p>
        </p:txBody>
      </p:sp>
      <p:graphicFrame>
        <p:nvGraphicFramePr>
          <p:cNvPr id="7" name="Lentelė 6"/>
          <p:cNvGraphicFramePr>
            <a:graphicFrameLocks noGrp="1"/>
          </p:cNvGraphicFramePr>
          <p:nvPr>
            <p:extLst>
              <p:ext uri="{D42A27DB-BD31-4B8C-83A1-F6EECF244321}">
                <p14:modId xmlns:p14="http://schemas.microsoft.com/office/powerpoint/2010/main" val="3019042700"/>
              </p:ext>
            </p:extLst>
          </p:nvPr>
        </p:nvGraphicFramePr>
        <p:xfrm>
          <a:off x="539552" y="2727550"/>
          <a:ext cx="8280921" cy="2431418"/>
        </p:xfrm>
        <a:graphic>
          <a:graphicData uri="http://schemas.openxmlformats.org/drawingml/2006/table">
            <a:tbl>
              <a:tblPr firstRow="1" bandRow="1">
                <a:tableStyleId>{5C22544A-7EE6-4342-B048-85BDC9FD1C3A}</a:tableStyleId>
              </a:tblPr>
              <a:tblGrid>
                <a:gridCol w="2304256"/>
                <a:gridCol w="2952328"/>
                <a:gridCol w="3024337"/>
              </a:tblGrid>
              <a:tr h="691370">
                <a:tc>
                  <a:txBody>
                    <a:bodyPr/>
                    <a:lstStyle/>
                    <a:p>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tc>
                <a:tc>
                  <a:txBody>
                    <a:bodyPr/>
                    <a:lstStyle/>
                    <a:p>
                      <a:pPr algn="l">
                        <a:spcAft>
                          <a:spcPts val="0"/>
                        </a:spcAft>
                      </a:pPr>
                      <a:r>
                        <a:rPr lang="lt-LT" sz="1600" dirty="0" smtClean="0">
                          <a:effectLst/>
                          <a:latin typeface="Times New Roman" pitchFamily="18" charset="0"/>
                          <a:ea typeface="Times New Roman"/>
                          <a:cs typeface="Times New Roman" pitchFamily="18" charset="0"/>
                        </a:rPr>
                        <a:t>Likutinė vertė 2014-12-31  </a:t>
                      </a:r>
                    </a:p>
                    <a:p>
                      <a:pPr algn="l">
                        <a:spcAft>
                          <a:spcPts val="0"/>
                        </a:spcAft>
                      </a:pPr>
                      <a:r>
                        <a:rPr lang="lt-LT" sz="1600" dirty="0" smtClean="0">
                          <a:effectLst/>
                          <a:latin typeface="Times New Roman" pitchFamily="18" charset="0"/>
                          <a:ea typeface="Times New Roman"/>
                          <a:cs typeface="Times New Roman" pitchFamily="18" charset="0"/>
                        </a:rPr>
                        <a:t>                     </a:t>
                      </a:r>
                      <a:r>
                        <a:rPr lang="lt-LT" sz="1600" dirty="0" err="1" smtClean="0">
                          <a:effectLst/>
                          <a:latin typeface="Times New Roman" pitchFamily="18" charset="0"/>
                          <a:ea typeface="Times New Roman"/>
                          <a:cs typeface="Times New Roman" pitchFamily="18" charset="0"/>
                        </a:rPr>
                        <a:t>Eur</a:t>
                      </a:r>
                      <a:endParaRPr lang="lt-LT" sz="1600" dirty="0">
                        <a:effectLst/>
                        <a:latin typeface="Times New Roman" pitchFamily="18" charset="0"/>
                        <a:ea typeface="Times New Roman"/>
                        <a:cs typeface="Times New Roman" pitchFamily="18" charset="0"/>
                      </a:endParaRPr>
                    </a:p>
                  </a:txBody>
                  <a:tcPr marL="114300" marR="114300" marT="0" marB="0"/>
                </a:tc>
                <a:tc>
                  <a:txBody>
                    <a:bodyPr/>
                    <a:lstStyle/>
                    <a:p>
                      <a:pPr algn="l">
                        <a:spcAft>
                          <a:spcPts val="0"/>
                        </a:spcAft>
                      </a:pPr>
                      <a:r>
                        <a:rPr lang="lt-LT" sz="1600" dirty="0" smtClean="0">
                          <a:effectLst/>
                          <a:latin typeface="Times New Roman" pitchFamily="18" charset="0"/>
                          <a:ea typeface="Times New Roman"/>
                          <a:cs typeface="Times New Roman" pitchFamily="18" charset="0"/>
                        </a:rPr>
                        <a:t>Likutinė vertė finansinių metų  pabaigoje  2015-12-31      </a:t>
                      </a:r>
                      <a:r>
                        <a:rPr lang="lt-LT" sz="1600" dirty="0" err="1" smtClean="0">
                          <a:effectLst/>
                          <a:latin typeface="Times New Roman" pitchFamily="18" charset="0"/>
                          <a:ea typeface="Times New Roman"/>
                          <a:cs typeface="Times New Roman" pitchFamily="18" charset="0"/>
                        </a:rPr>
                        <a:t>Eur</a:t>
                      </a:r>
                      <a:endParaRPr lang="lt-LT" sz="1600" dirty="0">
                        <a:effectLst/>
                        <a:latin typeface="Times New Roman" pitchFamily="18" charset="0"/>
                        <a:ea typeface="Times New Roman"/>
                        <a:cs typeface="Times New Roman" pitchFamily="18" charset="0"/>
                      </a:endParaRPr>
                    </a:p>
                  </a:txBody>
                  <a:tcPr marL="114300" marR="114300" marT="0" marB="0"/>
                </a:tc>
              </a:tr>
              <a:tr h="435012">
                <a:tc>
                  <a:txBody>
                    <a:bodyPr/>
                    <a:lstStyle/>
                    <a:p>
                      <a:r>
                        <a:rPr lang="lt-LT" sz="1600" kern="1200" smtClean="0">
                          <a:solidFill>
                            <a:schemeClr val="dk1"/>
                          </a:solidFill>
                          <a:effectLst/>
                          <a:latin typeface="Times New Roman" pitchFamily="18" charset="0"/>
                          <a:ea typeface="+mn-ea"/>
                          <a:cs typeface="Times New Roman" pitchFamily="18" charset="0"/>
                        </a:rPr>
                        <a:t>Medikamentai</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331 638</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330 666</a:t>
                      </a:r>
                      <a:endParaRPr lang="lt-LT" sz="1600" dirty="0">
                        <a:latin typeface="Times New Roman" pitchFamily="18" charset="0"/>
                        <a:cs typeface="Times New Roman" pitchFamily="18" charset="0"/>
                      </a:endParaRPr>
                    </a:p>
                  </a:txBody>
                  <a:tcPr/>
                </a:tc>
              </a:tr>
              <a:tr h="435012">
                <a:tc>
                  <a:txBody>
                    <a:bodyPr/>
                    <a:lstStyle/>
                    <a:p>
                      <a:r>
                        <a:rPr lang="lt-LT" sz="1600" kern="1200" smtClean="0">
                          <a:solidFill>
                            <a:schemeClr val="dk1"/>
                          </a:solidFill>
                          <a:effectLst/>
                          <a:latin typeface="Times New Roman" pitchFamily="18" charset="0"/>
                          <a:ea typeface="+mn-ea"/>
                          <a:cs typeface="Times New Roman" pitchFamily="18" charset="0"/>
                        </a:rPr>
                        <a:t>Medžiagos</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5 153</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1 173</a:t>
                      </a:r>
                      <a:endParaRPr lang="lt-LT" sz="1600" dirty="0">
                        <a:latin typeface="Times New Roman" pitchFamily="18" charset="0"/>
                        <a:cs typeface="Times New Roman" pitchFamily="18" charset="0"/>
                      </a:endParaRPr>
                    </a:p>
                  </a:txBody>
                  <a:tcPr/>
                </a:tc>
              </a:tr>
              <a:tr h="435012">
                <a:tc>
                  <a:txBody>
                    <a:bodyPr/>
                    <a:lstStyle/>
                    <a:p>
                      <a:r>
                        <a:rPr lang="lt-LT" sz="1600" kern="1200" smtClean="0">
                          <a:solidFill>
                            <a:schemeClr val="dk1"/>
                          </a:solidFill>
                          <a:effectLst/>
                          <a:latin typeface="Times New Roman" pitchFamily="18" charset="0"/>
                          <a:ea typeface="+mn-ea"/>
                          <a:cs typeface="Times New Roman" pitchFamily="18" charset="0"/>
                        </a:rPr>
                        <a:t>Kuras</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6 974</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3 565</a:t>
                      </a:r>
                      <a:endParaRPr lang="lt-LT" sz="1600" dirty="0">
                        <a:latin typeface="Times New Roman" pitchFamily="18" charset="0"/>
                        <a:cs typeface="Times New Roman" pitchFamily="18" charset="0"/>
                      </a:endParaRPr>
                    </a:p>
                  </a:txBody>
                  <a:tcPr/>
                </a:tc>
              </a:tr>
              <a:tr h="435012">
                <a:tc>
                  <a:txBody>
                    <a:bodyPr/>
                    <a:lstStyle/>
                    <a:p>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343 765</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335 404</a:t>
                      </a:r>
                      <a:endParaRPr lang="lt-LT" sz="1600" dirty="0">
                        <a:latin typeface="Times New Roman" pitchFamily="18" charset="0"/>
                        <a:cs typeface="Times New Roman" pitchFamily="18" charset="0"/>
                      </a:endParaRPr>
                    </a:p>
                  </a:txBody>
                  <a:tcPr/>
                </a:tc>
              </a:tr>
            </a:tbl>
          </a:graphicData>
        </a:graphic>
      </p:graphicFrame>
      <p:sp>
        <p:nvSpPr>
          <p:cNvPr id="8" name="TextBox 7"/>
          <p:cNvSpPr txBox="1"/>
          <p:nvPr/>
        </p:nvSpPr>
        <p:spPr>
          <a:xfrm>
            <a:off x="539552" y="5301208"/>
            <a:ext cx="8136904" cy="1077218"/>
          </a:xfrm>
          <a:prstGeom prst="rect">
            <a:avLst/>
          </a:prstGeom>
          <a:noFill/>
        </p:spPr>
        <p:txBody>
          <a:bodyPr wrap="square" rtlCol="0">
            <a:spAutoFit/>
          </a:bodyPr>
          <a:lstStyle/>
          <a:p>
            <a:pPr algn="just"/>
            <a:r>
              <a:rPr lang="lt-LT" sz="1600" dirty="0">
                <a:latin typeface="Times New Roman" pitchFamily="18" charset="0"/>
                <a:cs typeface="Times New Roman" pitchFamily="18" charset="0"/>
              </a:rPr>
              <a:t>Atsargomis laikomas įstaigos trumpalaikis turtas, kuris sunaudojamas pajamoms uždirbti per vienerius metus arba per vieną įtaigos veiklos ciklą. </a:t>
            </a:r>
            <a:r>
              <a:rPr lang="lt-LT" sz="1600" dirty="0" smtClean="0">
                <a:latin typeface="Times New Roman" pitchFamily="18" charset="0"/>
                <a:cs typeface="Times New Roman" pitchFamily="18" charset="0"/>
              </a:rPr>
              <a:t>2015 metais </a:t>
            </a:r>
            <a:r>
              <a:rPr lang="lt-LT" sz="1600" dirty="0">
                <a:latin typeface="Times New Roman" pitchFamily="18" charset="0"/>
                <a:cs typeface="Times New Roman" pitchFamily="18" charset="0"/>
              </a:rPr>
              <a:t>nupirkta inventoriaus už </a:t>
            </a:r>
            <a:r>
              <a:rPr lang="lt-LT" sz="1600" dirty="0" smtClean="0">
                <a:latin typeface="Times New Roman" pitchFamily="18" charset="0"/>
                <a:cs typeface="Times New Roman" pitchFamily="18" charset="0"/>
              </a:rPr>
              <a:t> 12 687 eurų  (darbo </a:t>
            </a:r>
            <a:r>
              <a:rPr lang="lt-LT" sz="1600" dirty="0">
                <a:latin typeface="Times New Roman" pitchFamily="18" charset="0"/>
                <a:cs typeface="Times New Roman" pitchFamily="18" charset="0"/>
              </a:rPr>
              <a:t>kostiumai darbininkams, </a:t>
            </a:r>
            <a:r>
              <a:rPr lang="lt-LT" sz="1600" dirty="0" smtClean="0">
                <a:latin typeface="Times New Roman" pitchFamily="18" charset="0"/>
                <a:cs typeface="Times New Roman" pitchFamily="18" charset="0"/>
              </a:rPr>
              <a:t>medicininis inventorius, pižamos ligoniams, kitas </a:t>
            </a:r>
            <a:r>
              <a:rPr lang="lt-LT" sz="1600" dirty="0">
                <a:latin typeface="Times New Roman" pitchFamily="18" charset="0"/>
                <a:cs typeface="Times New Roman" pitchFamily="18" charset="0"/>
              </a:rPr>
              <a:t>ūkinis </a:t>
            </a:r>
            <a:r>
              <a:rPr lang="lt-LT" sz="1600" dirty="0" smtClean="0">
                <a:latin typeface="Times New Roman" pitchFamily="18" charset="0"/>
                <a:cs typeface="Times New Roman" pitchFamily="18" charset="0"/>
              </a:rPr>
              <a:t>inventorius(televizoriai, vaizdo stebėjimo kameros.)</a:t>
            </a:r>
            <a:endParaRPr lang="lt-LT" sz="1600" dirty="0">
              <a:latin typeface="Times New Roman" pitchFamily="18" charset="0"/>
              <a:cs typeface="Times New Roman" pitchFamily="18" charset="0"/>
            </a:endParaRPr>
          </a:p>
        </p:txBody>
      </p:sp>
      <p:sp>
        <p:nvSpPr>
          <p:cNvPr id="9" name="TextBox 8"/>
          <p:cNvSpPr txBox="1"/>
          <p:nvPr/>
        </p:nvSpPr>
        <p:spPr>
          <a:xfrm>
            <a:off x="595861" y="2348880"/>
            <a:ext cx="8080595" cy="338554"/>
          </a:xfrm>
          <a:prstGeom prst="rect">
            <a:avLst/>
          </a:prstGeom>
          <a:noFill/>
        </p:spPr>
        <p:txBody>
          <a:bodyPr wrap="square" rtlCol="0">
            <a:spAutoFit/>
          </a:bodyPr>
          <a:lstStyle/>
          <a:p>
            <a:r>
              <a:rPr lang="lt-LT" sz="1600" dirty="0" smtClean="0">
                <a:latin typeface="Times New Roman" pitchFamily="18" charset="0"/>
                <a:cs typeface="Times New Roman" pitchFamily="18" charset="0"/>
              </a:rPr>
              <a:t> </a:t>
            </a:r>
            <a:endParaRPr lang="lt-LT" dirty="0"/>
          </a:p>
        </p:txBody>
      </p:sp>
      <p:sp>
        <p:nvSpPr>
          <p:cNvPr id="2" name="Turinio vietos rezervavimo ženklas 1"/>
          <p:cNvSpPr>
            <a:spLocks noGrp="1"/>
          </p:cNvSpPr>
          <p:nvPr>
            <p:ph idx="1"/>
          </p:nvPr>
        </p:nvSpPr>
        <p:spPr>
          <a:xfrm>
            <a:off x="539552" y="299714"/>
            <a:ext cx="8109536" cy="6225630"/>
          </a:xfrm>
        </p:spPr>
        <p:txBody>
          <a:bodyPr/>
          <a:lstStyle/>
          <a:p>
            <a:pPr marL="0" indent="0">
              <a:buNone/>
            </a:pPr>
            <a:endParaRPr lang="lt-LT" sz="1800" dirty="0" smtClean="0">
              <a:latin typeface="Times New Roman" panose="02020603050405020304" pitchFamily="18" charset="0"/>
              <a:cs typeface="Times New Roman" panose="02020603050405020304" pitchFamily="18" charset="0"/>
            </a:endParaRPr>
          </a:p>
          <a:p>
            <a:pPr marL="0" indent="0">
              <a:buNone/>
            </a:pPr>
            <a:endParaRPr lang="lt-LT" sz="1800" dirty="0" smtClean="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lgn="just">
              <a:buNone/>
            </a:pPr>
            <a:r>
              <a:rPr lang="lt-LT" sz="1800" dirty="0" smtClean="0">
                <a:latin typeface="Times New Roman" panose="02020603050405020304" pitchFamily="18" charset="0"/>
                <a:cs typeface="Times New Roman" panose="02020603050405020304" pitchFamily="18" charset="0"/>
              </a:rPr>
              <a:t>Nematerialųjį </a:t>
            </a:r>
            <a:r>
              <a:rPr lang="lt-LT" sz="1800" dirty="0">
                <a:latin typeface="Times New Roman" panose="02020603050405020304" pitchFamily="18" charset="0"/>
                <a:cs typeface="Times New Roman" panose="02020603050405020304" pitchFamily="18" charset="0"/>
              </a:rPr>
              <a:t>turtą sudaro buhalterinė programa „</a:t>
            </a:r>
            <a:r>
              <a:rPr lang="lt-LT" sz="1800" dirty="0" err="1">
                <a:latin typeface="Times New Roman" panose="02020603050405020304" pitchFamily="18" charset="0"/>
                <a:cs typeface="Times New Roman" panose="02020603050405020304" pitchFamily="18" charset="0"/>
              </a:rPr>
              <a:t>Agnum</a:t>
            </a:r>
            <a:r>
              <a:rPr lang="lt-LT" sz="1800" dirty="0">
                <a:latin typeface="Times New Roman" panose="02020603050405020304" pitchFamily="18" charset="0"/>
                <a:cs typeface="Times New Roman" panose="02020603050405020304" pitchFamily="18" charset="0"/>
              </a:rPr>
              <a:t>“. Programos įsigijimo savikaina </a:t>
            </a:r>
            <a:r>
              <a:rPr lang="lt-LT" sz="1800" dirty="0" smtClean="0">
                <a:latin typeface="Times New Roman" panose="02020603050405020304" pitchFamily="18" charset="0"/>
                <a:cs typeface="Times New Roman" panose="02020603050405020304" pitchFamily="18" charset="0"/>
              </a:rPr>
              <a:t>2266 </a:t>
            </a:r>
            <a:r>
              <a:rPr lang="lt-LT" sz="1800" dirty="0" err="1">
                <a:latin typeface="Times New Roman" panose="02020603050405020304" pitchFamily="18" charset="0"/>
                <a:cs typeface="Times New Roman" panose="02020603050405020304" pitchFamily="18" charset="0"/>
              </a:rPr>
              <a:t>eur</a:t>
            </a:r>
            <a:r>
              <a:rPr lang="lt-LT" sz="1800" dirty="0">
                <a:latin typeface="Times New Roman" panose="02020603050405020304" pitchFamily="18" charset="0"/>
                <a:cs typeface="Times New Roman" panose="02020603050405020304" pitchFamily="18" charset="0"/>
              </a:rPr>
              <a:t>. </a:t>
            </a:r>
            <a:r>
              <a:rPr lang="lt-LT" sz="1800" dirty="0" smtClean="0">
                <a:latin typeface="Times New Roman" panose="02020603050405020304" pitchFamily="18" charset="0"/>
                <a:cs typeface="Times New Roman" panose="02020603050405020304" pitchFamily="18" charset="0"/>
              </a:rPr>
              <a:t>Programos nusidėvėjimas </a:t>
            </a:r>
            <a:r>
              <a:rPr lang="lt-LT" sz="1800" dirty="0">
                <a:latin typeface="Times New Roman" panose="02020603050405020304" pitchFamily="18" charset="0"/>
                <a:cs typeface="Times New Roman" panose="02020603050405020304" pitchFamily="18" charset="0"/>
              </a:rPr>
              <a:t>100 procentų, tačiau </a:t>
            </a:r>
            <a:r>
              <a:rPr lang="lt-LT" sz="1800" dirty="0" smtClean="0">
                <a:latin typeface="Times New Roman" panose="02020603050405020304" pitchFamily="18" charset="0"/>
                <a:cs typeface="Times New Roman" panose="02020603050405020304" pitchFamily="18" charset="0"/>
              </a:rPr>
              <a:t>naudojama įstaigos </a:t>
            </a:r>
            <a:r>
              <a:rPr lang="lt-LT" sz="1800" dirty="0">
                <a:latin typeface="Times New Roman" panose="02020603050405020304" pitchFamily="18" charset="0"/>
                <a:cs typeface="Times New Roman" panose="02020603050405020304" pitchFamily="18" charset="0"/>
              </a:rPr>
              <a:t>veikloje.</a:t>
            </a:r>
          </a:p>
        </p:txBody>
      </p:sp>
    </p:spTree>
    <p:extLst>
      <p:ext uri="{BB962C8B-B14F-4D97-AF65-F5344CB8AC3E}">
        <p14:creationId xmlns:p14="http://schemas.microsoft.com/office/powerpoint/2010/main" val="2082536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884061586"/>
              </p:ext>
            </p:extLst>
          </p:nvPr>
        </p:nvGraphicFramePr>
        <p:xfrm>
          <a:off x="505366" y="1124744"/>
          <a:ext cx="8229600" cy="2839720"/>
        </p:xfrm>
        <a:graphic>
          <a:graphicData uri="http://schemas.openxmlformats.org/drawingml/2006/table">
            <a:tbl>
              <a:tblPr firstRow="1" bandRow="1">
                <a:tableStyleId>{5C22544A-7EE6-4342-B048-85BDC9FD1C3A}</a:tableStyleId>
              </a:tblPr>
              <a:tblGrid>
                <a:gridCol w="2770490"/>
                <a:gridCol w="2715910"/>
                <a:gridCol w="2743200"/>
              </a:tblGrid>
              <a:tr h="370840">
                <a:tc>
                  <a:txBody>
                    <a:bodyPr/>
                    <a:lstStyle/>
                    <a:p>
                      <a:pPr algn="ctr"/>
                      <a:r>
                        <a:rPr lang="lt-LT" sz="1600" b="1" kern="1200" dirty="0" smtClean="0">
                          <a:solidFill>
                            <a:schemeClr val="lt1"/>
                          </a:solidFill>
                          <a:effectLst/>
                          <a:latin typeface="Times New Roman" pitchFamily="18" charset="0"/>
                          <a:ea typeface="+mn-ea"/>
                          <a:cs typeface="Times New Roman" pitchFamily="18" charset="0"/>
                        </a:rPr>
                        <a:t>Rodikliai</a:t>
                      </a:r>
                      <a:endParaRPr lang="lt-LT" sz="1600" dirty="0">
                        <a:latin typeface="Times New Roman" pitchFamily="18" charset="0"/>
                        <a:cs typeface="Times New Roman" pitchFamily="18" charset="0"/>
                      </a:endParaRPr>
                    </a:p>
                  </a:txBody>
                  <a:tcPr anchor="ctr"/>
                </a:tc>
                <a:tc>
                  <a:txBody>
                    <a:bodyPr/>
                    <a:lstStyle/>
                    <a:p>
                      <a:pPr algn="ctr">
                        <a:spcAft>
                          <a:spcPts val="0"/>
                        </a:spcAft>
                      </a:pPr>
                      <a:r>
                        <a:rPr lang="lt-LT" sz="1600" b="1" dirty="0" smtClean="0">
                          <a:effectLst/>
                          <a:latin typeface="Times New Roman" pitchFamily="18" charset="0"/>
                          <a:ea typeface="Times New Roman"/>
                          <a:cs typeface="Times New Roman" pitchFamily="18" charset="0"/>
                        </a:rPr>
                        <a:t>Likutinė vertė  2014-12-31 </a:t>
                      </a:r>
                      <a:r>
                        <a:rPr lang="lt-LT" sz="1600" b="1" dirty="0" err="1" smtClean="0">
                          <a:effectLst/>
                          <a:latin typeface="Times New Roman" pitchFamily="18" charset="0"/>
                          <a:ea typeface="Times New Roman"/>
                          <a:cs typeface="Times New Roman" pitchFamily="18" charset="0"/>
                        </a:rPr>
                        <a:t>Eur</a:t>
                      </a:r>
                      <a:endParaRPr lang="lt-LT" sz="1600" dirty="0">
                        <a:effectLst/>
                        <a:latin typeface="Times New Roman" pitchFamily="18" charset="0"/>
                        <a:ea typeface="Times New Roman"/>
                        <a:cs typeface="Times New Roman" pitchFamily="18" charset="0"/>
                      </a:endParaRPr>
                    </a:p>
                  </a:txBody>
                  <a:tcPr marL="114300" marR="114300" marT="0" marB="0" anchor="ctr"/>
                </a:tc>
                <a:tc>
                  <a:txBody>
                    <a:bodyPr/>
                    <a:lstStyle/>
                    <a:p>
                      <a:pPr algn="ctr">
                        <a:spcAft>
                          <a:spcPts val="0"/>
                        </a:spcAft>
                      </a:pPr>
                      <a:r>
                        <a:rPr lang="lt-LT" sz="1600" b="1" dirty="0" smtClean="0">
                          <a:effectLst/>
                          <a:latin typeface="Times New Roman" pitchFamily="18" charset="0"/>
                          <a:ea typeface="Times New Roman"/>
                          <a:cs typeface="Times New Roman" pitchFamily="18" charset="0"/>
                        </a:rPr>
                        <a:t>Likutinė vertė finansinių metų  2015-12-31 </a:t>
                      </a:r>
                    </a:p>
                    <a:p>
                      <a:pPr algn="ctr">
                        <a:spcAft>
                          <a:spcPts val="0"/>
                        </a:spcAft>
                      </a:pPr>
                      <a:r>
                        <a:rPr lang="lt-LT" sz="1600" b="1" dirty="0" err="1" smtClean="0">
                          <a:effectLst/>
                          <a:latin typeface="Times New Roman" pitchFamily="18" charset="0"/>
                          <a:ea typeface="Times New Roman"/>
                          <a:cs typeface="Times New Roman" pitchFamily="18" charset="0"/>
                        </a:rPr>
                        <a:t>Eur</a:t>
                      </a:r>
                      <a:endParaRPr lang="lt-LT" sz="1600" dirty="0">
                        <a:effectLst/>
                        <a:latin typeface="Times New Roman" pitchFamily="18" charset="0"/>
                        <a:ea typeface="Times New Roman"/>
                        <a:cs typeface="Times New Roman" pitchFamily="18" charset="0"/>
                      </a:endParaRPr>
                    </a:p>
                  </a:txBody>
                  <a:tcPr marL="114300" marR="114300" marT="0" marB="0"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Išankstiniai mokėjimai ir būsimų laikotarpių sąnaudos</a:t>
                      </a:r>
                      <a:endParaRPr lang="lt-LT" sz="160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1 605</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2 024</a:t>
                      </a:r>
                      <a:endParaRPr lang="lt-LT" sz="1600" dirty="0">
                        <a:latin typeface="Times New Roman" pitchFamily="18" charset="0"/>
                        <a:cs typeface="Times New Roman" pitchFamily="18" charset="0"/>
                      </a:endParaRPr>
                    </a:p>
                  </a:txBody>
                  <a:tcPr anchor="ct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Per vienerius metus gautinos sumos už paslaugas, naudojamą ir parduotą turtą</a:t>
                      </a:r>
                      <a:endParaRPr lang="lt-LT" sz="1600" dirty="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160 571</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97 485</a:t>
                      </a:r>
                      <a:endParaRPr lang="lt-LT" sz="1600" dirty="0">
                        <a:latin typeface="Times New Roman" pitchFamily="18" charset="0"/>
                        <a:cs typeface="Times New Roman" pitchFamily="18" charset="0"/>
                      </a:endParaRPr>
                    </a:p>
                  </a:txBody>
                  <a:tcPr anchor="ctr"/>
                </a:tc>
              </a:tr>
              <a:tr h="0">
                <a:tc>
                  <a:txBody>
                    <a:bodyPr/>
                    <a:lstStyle/>
                    <a:p>
                      <a:r>
                        <a:rPr lang="lt-LT" sz="1600" kern="1200" smtClean="0">
                          <a:solidFill>
                            <a:schemeClr val="dk1"/>
                          </a:solidFill>
                          <a:effectLst/>
                          <a:latin typeface="Times New Roman" pitchFamily="18" charset="0"/>
                          <a:ea typeface="+mn-ea"/>
                          <a:cs typeface="Times New Roman" pitchFamily="18" charset="0"/>
                        </a:rPr>
                        <a:t>Pinigai ir pinigų ekvivalentai</a:t>
                      </a:r>
                      <a:endParaRPr lang="lt-LT" sz="160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327 811</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425 652</a:t>
                      </a:r>
                      <a:endParaRPr lang="lt-LT" sz="1600" dirty="0">
                        <a:latin typeface="Times New Roman" pitchFamily="18" charset="0"/>
                        <a:cs typeface="Times New Roman" pitchFamily="18" charset="0"/>
                      </a:endParaRPr>
                    </a:p>
                  </a:txBody>
                  <a:tcPr anchor="ctr"/>
                </a:tc>
              </a:tr>
              <a:tr h="370840">
                <a:tc>
                  <a:txBody>
                    <a:bodyPr/>
                    <a:lstStyle/>
                    <a:p>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489 987</a:t>
                      </a:r>
                      <a:endParaRPr lang="lt-LT" sz="1600" dirty="0">
                        <a:latin typeface="Times New Roman" pitchFamily="18" charset="0"/>
                        <a:cs typeface="Times New Roman" pitchFamily="18" charset="0"/>
                      </a:endParaRPr>
                    </a:p>
                  </a:txBody>
                  <a:tcPr anchor="ctr"/>
                </a:tc>
                <a:tc>
                  <a:txBody>
                    <a:bodyPr/>
                    <a:lstStyle/>
                    <a:p>
                      <a:pPr algn="ctr"/>
                      <a:r>
                        <a:rPr lang="lt-LT" sz="1600" b="1" dirty="0" smtClean="0">
                          <a:latin typeface="Times New Roman" pitchFamily="18" charset="0"/>
                          <a:cs typeface="Times New Roman" pitchFamily="18" charset="0"/>
                        </a:rPr>
                        <a:t>525 161</a:t>
                      </a:r>
                      <a:endParaRPr lang="lt-LT" sz="1600" b="1" dirty="0">
                        <a:latin typeface="Times New Roman" pitchFamily="18" charset="0"/>
                        <a:cs typeface="Times New Roman" pitchFamily="18" charset="0"/>
                      </a:endParaRPr>
                    </a:p>
                  </a:txBody>
                  <a:tcPr anchor="ctr"/>
                </a:tc>
              </a:tr>
            </a:tbl>
          </a:graphicData>
        </a:graphic>
      </p:graphicFrame>
      <p:sp>
        <p:nvSpPr>
          <p:cNvPr id="4" name="TextBox 3"/>
          <p:cNvSpPr txBox="1"/>
          <p:nvPr/>
        </p:nvSpPr>
        <p:spPr>
          <a:xfrm>
            <a:off x="539552" y="620688"/>
            <a:ext cx="8208912" cy="338554"/>
          </a:xfrm>
          <a:prstGeom prst="rect">
            <a:avLst/>
          </a:prstGeom>
          <a:noFill/>
        </p:spPr>
        <p:txBody>
          <a:bodyPr wrap="square" rtlCol="0">
            <a:spAutoFit/>
          </a:bodyPr>
          <a:lstStyle/>
          <a:p>
            <a:r>
              <a:rPr lang="lt-LT" sz="1600" b="1">
                <a:latin typeface="Times New Roman" pitchFamily="18" charset="0"/>
                <a:cs typeface="Times New Roman" pitchFamily="18" charset="0"/>
              </a:rPr>
              <a:t>Kitas trumpalaikis turtas</a:t>
            </a:r>
          </a:p>
        </p:txBody>
      </p:sp>
      <p:sp>
        <p:nvSpPr>
          <p:cNvPr id="6" name="TextBox 5"/>
          <p:cNvSpPr txBox="1"/>
          <p:nvPr/>
        </p:nvSpPr>
        <p:spPr>
          <a:xfrm>
            <a:off x="539552" y="4221088"/>
            <a:ext cx="8208912" cy="2308324"/>
          </a:xfrm>
          <a:prstGeom prst="rect">
            <a:avLst/>
          </a:prstGeom>
          <a:noFill/>
        </p:spPr>
        <p:txBody>
          <a:bodyPr wrap="square" rtlCol="0">
            <a:spAutoFit/>
          </a:bodyPr>
          <a:lstStyle/>
          <a:p>
            <a:pPr algn="just"/>
            <a:r>
              <a:rPr lang="lt-LT" sz="1600" dirty="0" smtClean="0">
                <a:latin typeface="Times New Roman" panose="02020603050405020304" pitchFamily="18" charset="0"/>
                <a:cs typeface="Times New Roman" panose="02020603050405020304" pitchFamily="18" charset="0"/>
              </a:rPr>
              <a:t>Išankstinių </a:t>
            </a:r>
            <a:r>
              <a:rPr lang="lt-LT" sz="1600" dirty="0">
                <a:latin typeface="Times New Roman" panose="02020603050405020304" pitchFamily="18" charset="0"/>
                <a:cs typeface="Times New Roman" panose="02020603050405020304" pitchFamily="18" charset="0"/>
              </a:rPr>
              <a:t>apmokėjimų sumas sudaro apmokėjimas tiekėjams už prekes, paslaugas, spaudos prenumeratą 2016 </a:t>
            </a:r>
            <a:r>
              <a:rPr lang="lt-LT" sz="1600" dirty="0" smtClean="0">
                <a:latin typeface="Times New Roman" panose="02020603050405020304" pitchFamily="18" charset="0"/>
                <a:cs typeface="Times New Roman" panose="02020603050405020304" pitchFamily="18" charset="0"/>
              </a:rPr>
              <a:t>metams, </a:t>
            </a:r>
            <a:r>
              <a:rPr lang="lt-LT" sz="1600" dirty="0">
                <a:latin typeface="Times New Roman" panose="02020603050405020304" pitchFamily="18" charset="0"/>
                <a:cs typeface="Times New Roman" panose="02020603050405020304" pitchFamily="18" charset="0"/>
              </a:rPr>
              <a:t>būsimų laikotarpių sąnaudų sumas  sudaro 2015 metų pabaigoje į apskaitą įtraukta sąnaudos už transporto, pacientų žalos </a:t>
            </a:r>
            <a:r>
              <a:rPr lang="lt-LT" sz="1600" dirty="0" smtClean="0">
                <a:latin typeface="Times New Roman" panose="02020603050405020304" pitchFamily="18" charset="0"/>
                <a:cs typeface="Times New Roman" panose="02020603050405020304" pitchFamily="18" charset="0"/>
              </a:rPr>
              <a:t>atlyginimo, </a:t>
            </a:r>
            <a:r>
              <a:rPr lang="lt-LT" sz="1600" dirty="0">
                <a:latin typeface="Times New Roman" panose="02020603050405020304" pitchFamily="18" charset="0"/>
                <a:cs typeface="Times New Roman" panose="02020603050405020304" pitchFamily="18" charset="0"/>
              </a:rPr>
              <a:t>civilinės atsakomybės </a:t>
            </a:r>
            <a:r>
              <a:rPr lang="lt-LT" sz="1600" dirty="0" smtClean="0">
                <a:latin typeface="Times New Roman" panose="02020603050405020304" pitchFamily="18" charset="0"/>
                <a:cs typeface="Times New Roman" panose="02020603050405020304" pitchFamily="18" charset="0"/>
              </a:rPr>
              <a:t>draudimai, darbo </a:t>
            </a:r>
            <a:r>
              <a:rPr lang="lt-LT" sz="1600" dirty="0">
                <a:latin typeface="Times New Roman" panose="02020603050405020304" pitchFamily="18" charset="0"/>
                <a:cs typeface="Times New Roman" panose="02020603050405020304" pitchFamily="18" charset="0"/>
              </a:rPr>
              <a:t>užmokesčio ir socialinio </a:t>
            </a:r>
            <a:r>
              <a:rPr lang="lt-LT" sz="1600" dirty="0" smtClean="0">
                <a:latin typeface="Times New Roman" panose="02020603050405020304" pitchFamily="18" charset="0"/>
                <a:cs typeface="Times New Roman" panose="02020603050405020304" pitchFamily="18" charset="0"/>
              </a:rPr>
              <a:t>draudimo sąnaudos,  </a:t>
            </a:r>
            <a:r>
              <a:rPr lang="lt-LT" sz="1600" dirty="0">
                <a:latin typeface="Times New Roman" panose="02020603050405020304" pitchFamily="18" charset="0"/>
                <a:cs typeface="Times New Roman" panose="02020603050405020304" pitchFamily="18" charset="0"/>
              </a:rPr>
              <a:t>tenkančios 2016 </a:t>
            </a:r>
            <a:r>
              <a:rPr lang="lt-LT" sz="1600" dirty="0" smtClean="0">
                <a:latin typeface="Times New Roman" panose="02020603050405020304" pitchFamily="18" charset="0"/>
                <a:cs typeface="Times New Roman" panose="02020603050405020304" pitchFamily="18" charset="0"/>
              </a:rPr>
              <a:t>metams - </a:t>
            </a:r>
            <a:r>
              <a:rPr lang="lt-LT" sz="1600" dirty="0">
                <a:latin typeface="Times New Roman" panose="02020603050405020304" pitchFamily="18" charset="0"/>
                <a:cs typeface="Times New Roman" panose="02020603050405020304" pitchFamily="18" charset="0"/>
              </a:rPr>
              <a:t>1883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 Gautinos sumos už paslaugas, naudojamą turtą, parduotas prekes sudaro TLK įsiskolinimas už paslaugas 97096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  kitų juridinių asmenų skolos už suteiktas medicinines paslaugas 229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 ir atsiskaitytinų asmenų už  ūkio išlaidos 160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 2015 metų gruodžio 31 d. piniginės lėšos bankų sąskaitose ir kasoje sudarė 425652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a:t>
            </a:r>
          </a:p>
          <a:p>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697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Gautos įstaigos lėšos</a:t>
            </a:r>
            <a:endParaRPr lang="lt-LT" sz="3200" b="1" dirty="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1841453178"/>
              </p:ext>
            </p:extLst>
          </p:nvPr>
        </p:nvGraphicFramePr>
        <p:xfrm>
          <a:off x="457200" y="1600200"/>
          <a:ext cx="8229600" cy="3845560"/>
        </p:xfrm>
        <a:graphic>
          <a:graphicData uri="http://schemas.openxmlformats.org/drawingml/2006/table">
            <a:tbl>
              <a:tblPr firstRow="1" bandRow="1">
                <a:tableStyleId>{5C22544A-7EE6-4342-B048-85BDC9FD1C3A}</a:tableStyleId>
              </a:tblPr>
              <a:tblGrid>
                <a:gridCol w="2890664"/>
                <a:gridCol w="1656184"/>
                <a:gridCol w="1625352"/>
                <a:gridCol w="2057400"/>
              </a:tblGrid>
              <a:tr h="370840">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Sveikatos priežiūros paslaugos</a:t>
                      </a:r>
                      <a:endParaRPr lang="lt-LT"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2014 metai (</a:t>
                      </a:r>
                      <a:r>
                        <a:rPr lang="lt-LT" sz="1800" b="1" kern="1200" dirty="0" err="1" smtClean="0">
                          <a:solidFill>
                            <a:schemeClr val="lt1"/>
                          </a:solidFill>
                          <a:effectLst/>
                          <a:latin typeface="Times New Roman" pitchFamily="18" charset="0"/>
                          <a:ea typeface="+mn-ea"/>
                          <a:cs typeface="Times New Roman" pitchFamily="18" charset="0"/>
                        </a:rPr>
                        <a:t>Eur</a:t>
                      </a:r>
                      <a:r>
                        <a:rPr lang="lt-LT" sz="1800" b="1" kern="1200" dirty="0" smtClean="0">
                          <a:solidFill>
                            <a:schemeClr val="lt1"/>
                          </a:solidFill>
                          <a:effectLst/>
                          <a:latin typeface="Times New Roman" pitchFamily="18" charset="0"/>
                          <a:ea typeface="+mn-ea"/>
                          <a:cs typeface="Times New Roman" pitchFamily="18" charset="0"/>
                        </a:rPr>
                        <a:t>)</a:t>
                      </a:r>
                      <a:endParaRPr lang="lt-LT"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2015 metai (</a:t>
                      </a:r>
                      <a:r>
                        <a:rPr lang="lt-LT" sz="1800" b="1" kern="1200" dirty="0" err="1" smtClean="0">
                          <a:solidFill>
                            <a:schemeClr val="lt1"/>
                          </a:solidFill>
                          <a:effectLst/>
                          <a:latin typeface="Times New Roman" pitchFamily="18" charset="0"/>
                          <a:ea typeface="+mn-ea"/>
                          <a:cs typeface="Times New Roman" pitchFamily="18" charset="0"/>
                        </a:rPr>
                        <a:t>Eur</a:t>
                      </a:r>
                      <a:r>
                        <a:rPr lang="lt-LT" sz="1800" b="1" kern="1200" dirty="0" smtClean="0">
                          <a:solidFill>
                            <a:schemeClr val="lt1"/>
                          </a:solidFill>
                          <a:effectLst/>
                          <a:latin typeface="Times New Roman" pitchFamily="18" charset="0"/>
                          <a:ea typeface="+mn-ea"/>
                          <a:cs typeface="Times New Roman" pitchFamily="18" charset="0"/>
                        </a:rPr>
                        <a:t>)</a:t>
                      </a:r>
                      <a:endParaRPr lang="lt-LT"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Palyginimas 2014/2015 m. (+/-)</a:t>
                      </a:r>
                      <a:endParaRPr lang="lt-LT" dirty="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dirty="0" smtClean="0">
                          <a:solidFill>
                            <a:schemeClr val="dk1"/>
                          </a:solidFill>
                          <a:effectLst/>
                          <a:latin typeface="Times New Roman" pitchFamily="18" charset="0"/>
                          <a:ea typeface="+mn-ea"/>
                          <a:cs typeface="Times New Roman" pitchFamily="18" charset="0"/>
                        </a:rPr>
                        <a:t>Pagrindinės veiklos pajamos iš PSDF</a:t>
                      </a:r>
                    </a:p>
                  </a:txBody>
                  <a:tcPr anchor="ctr"/>
                </a:tc>
                <a:tc>
                  <a:txBody>
                    <a:bodyPr/>
                    <a:lstStyle/>
                    <a:p>
                      <a:pPr algn="ctr"/>
                      <a:r>
                        <a:rPr lang="lt-LT" b="0" dirty="0" smtClean="0">
                          <a:latin typeface="Times New Roman" pitchFamily="18" charset="0"/>
                          <a:cs typeface="Times New Roman" pitchFamily="18" charset="0"/>
                        </a:rPr>
                        <a:t>996 780</a:t>
                      </a:r>
                      <a:endParaRPr lang="lt-LT" b="0" dirty="0">
                        <a:latin typeface="Times New Roman" pitchFamily="18" charset="0"/>
                        <a:cs typeface="Times New Roman" pitchFamily="18" charset="0"/>
                      </a:endParaRPr>
                    </a:p>
                  </a:txBody>
                  <a:tcPr anchor="ctr"/>
                </a:tc>
                <a:tc>
                  <a:txBody>
                    <a:bodyPr/>
                    <a:lstStyle/>
                    <a:p>
                      <a:pPr algn="ctr"/>
                      <a:r>
                        <a:rPr lang="lt-LT" b="0" dirty="0" smtClean="0">
                          <a:latin typeface="Times New Roman" pitchFamily="18" charset="0"/>
                          <a:cs typeface="Times New Roman" pitchFamily="18" charset="0"/>
                        </a:rPr>
                        <a:t>1 010 425</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13 645</a:t>
                      </a:r>
                      <a:endParaRPr lang="lt-LT" b="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dirty="0" smtClean="0">
                          <a:solidFill>
                            <a:schemeClr val="dk1"/>
                          </a:solidFill>
                          <a:effectLst/>
                          <a:latin typeface="Times New Roman" pitchFamily="18" charset="0"/>
                          <a:ea typeface="+mn-ea"/>
                          <a:cs typeface="Times New Roman" pitchFamily="18" charset="0"/>
                        </a:rPr>
                        <a:t>Iš kitų juridinių ir fizinių asmenų:</a:t>
                      </a:r>
                    </a:p>
                  </a:txBody>
                  <a:tcPr anchor="ctr"/>
                </a:tc>
                <a:tc>
                  <a:txBody>
                    <a:bodyPr/>
                    <a:lstStyle/>
                    <a:p>
                      <a:pPr algn="ctr"/>
                      <a:r>
                        <a:rPr lang="lt-LT" b="0" dirty="0" smtClean="0">
                          <a:latin typeface="Times New Roman" pitchFamily="18" charset="0"/>
                          <a:cs typeface="Times New Roman" pitchFamily="18" charset="0"/>
                        </a:rPr>
                        <a:t>5 124</a:t>
                      </a:r>
                      <a:endParaRPr lang="lt-LT" b="0" dirty="0">
                        <a:latin typeface="Times New Roman" pitchFamily="18" charset="0"/>
                        <a:cs typeface="Times New Roman" pitchFamily="18" charset="0"/>
                      </a:endParaRPr>
                    </a:p>
                  </a:txBody>
                  <a:tcPr anchor="ctr"/>
                </a:tc>
                <a:tc>
                  <a:txBody>
                    <a:bodyPr/>
                    <a:lstStyle/>
                    <a:p>
                      <a:pPr algn="ctr"/>
                      <a:r>
                        <a:rPr lang="lt-LT" b="0" dirty="0" smtClean="0">
                          <a:latin typeface="Times New Roman" pitchFamily="18" charset="0"/>
                          <a:cs typeface="Times New Roman" pitchFamily="18" charset="0"/>
                        </a:rPr>
                        <a:t>5 593</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469</a:t>
                      </a:r>
                      <a:endParaRPr lang="lt-LT" b="0" dirty="0">
                        <a:latin typeface="Times New Roman" pitchFamily="18" charset="0"/>
                        <a:cs typeface="Times New Roman"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kern="1200" smtClean="0">
                          <a:solidFill>
                            <a:schemeClr val="dk1"/>
                          </a:solidFill>
                          <a:effectLst/>
                          <a:latin typeface="Times New Roman" pitchFamily="18" charset="0"/>
                          <a:ea typeface="+mn-ea"/>
                          <a:cs typeface="Times New Roman" pitchFamily="18" charset="0"/>
                        </a:rPr>
                        <a:t>Finansavimo pajamos iš kitų šaltinių</a:t>
                      </a:r>
                    </a:p>
                  </a:txBody>
                  <a:tcPr anchor="ctr"/>
                </a:tc>
                <a:tc>
                  <a:txBody>
                    <a:bodyPr/>
                    <a:lstStyle/>
                    <a:p>
                      <a:pPr algn="ctr"/>
                      <a:r>
                        <a:rPr lang="lt-LT" b="0" dirty="0" smtClean="0">
                          <a:latin typeface="Times New Roman" pitchFamily="18" charset="0"/>
                          <a:cs typeface="Times New Roman" pitchFamily="18" charset="0"/>
                        </a:rPr>
                        <a:t>80 279</a:t>
                      </a:r>
                      <a:endParaRPr lang="lt-LT" b="0" dirty="0">
                        <a:latin typeface="Times New Roman" pitchFamily="18" charset="0"/>
                        <a:cs typeface="Times New Roman" pitchFamily="18" charset="0"/>
                      </a:endParaRPr>
                    </a:p>
                  </a:txBody>
                  <a:tcPr anchor="ctr"/>
                </a:tc>
                <a:tc>
                  <a:txBody>
                    <a:bodyPr/>
                    <a:lstStyle/>
                    <a:p>
                      <a:pPr algn="ctr"/>
                      <a:r>
                        <a:rPr lang="lt-LT" b="0" dirty="0" smtClean="0">
                          <a:latin typeface="Times New Roman" pitchFamily="18" charset="0"/>
                          <a:cs typeface="Times New Roman" pitchFamily="18" charset="0"/>
                        </a:rPr>
                        <a:t>121 388</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41 109</a:t>
                      </a:r>
                      <a:endParaRPr lang="lt-LT" b="0" dirty="0">
                        <a:latin typeface="Times New Roman" pitchFamily="18" charset="0"/>
                        <a:cs typeface="Times New Roman" pitchFamily="18" charset="0"/>
                      </a:endParaRPr>
                    </a:p>
                  </a:txBody>
                  <a:tcPr anchor="ctr"/>
                </a:tc>
              </a:tr>
              <a:tr h="370840">
                <a:tc>
                  <a:txBody>
                    <a:bodyPr/>
                    <a:lstStyle/>
                    <a:p>
                      <a:pPr algn="l"/>
                      <a:r>
                        <a:rPr lang="lt-LT" sz="1800" b="0" kern="1200" smtClean="0">
                          <a:solidFill>
                            <a:schemeClr val="dk1"/>
                          </a:solidFill>
                          <a:effectLst/>
                          <a:latin typeface="Times New Roman" pitchFamily="18" charset="0"/>
                          <a:ea typeface="+mn-ea"/>
                          <a:cs typeface="Times New Roman" pitchFamily="18" charset="0"/>
                        </a:rPr>
                        <a:t>Finansinės investicinės lėšos (palūkanos už turimas lėšas banke)</a:t>
                      </a:r>
                      <a:endParaRPr lang="lt-LT" b="0">
                        <a:latin typeface="Times New Roman" pitchFamily="18" charset="0"/>
                        <a:cs typeface="Times New Roman" pitchFamily="18" charset="0"/>
                      </a:endParaRPr>
                    </a:p>
                  </a:txBody>
                  <a:tcPr anchor="ctr"/>
                </a:tc>
                <a:tc>
                  <a:txBody>
                    <a:bodyPr/>
                    <a:lstStyle/>
                    <a:p>
                      <a:pPr algn="ctr"/>
                      <a:r>
                        <a:rPr lang="lt-LT" b="0" dirty="0" smtClean="0">
                          <a:latin typeface="Times New Roman" pitchFamily="18" charset="0"/>
                          <a:cs typeface="Times New Roman" pitchFamily="18" charset="0"/>
                        </a:rPr>
                        <a:t>219</a:t>
                      </a:r>
                      <a:endParaRPr lang="lt-LT" b="0" dirty="0">
                        <a:latin typeface="Times New Roman" pitchFamily="18" charset="0"/>
                        <a:cs typeface="Times New Roman" pitchFamily="18" charset="0"/>
                      </a:endParaRPr>
                    </a:p>
                  </a:txBody>
                  <a:tcPr anchor="ctr"/>
                </a:tc>
                <a:tc>
                  <a:txBody>
                    <a:bodyPr/>
                    <a:lstStyle/>
                    <a:p>
                      <a:pPr algn="ctr"/>
                      <a:r>
                        <a:rPr lang="lt-LT" b="0" dirty="0" smtClean="0">
                          <a:latin typeface="Times New Roman" pitchFamily="18" charset="0"/>
                          <a:cs typeface="Times New Roman" pitchFamily="18" charset="0"/>
                        </a:rPr>
                        <a:t>2</a:t>
                      </a:r>
                      <a:endParaRPr lang="lt-LT" b="0" dirty="0">
                        <a:latin typeface="Times New Roman" pitchFamily="18" charset="0"/>
                        <a:cs typeface="Times New Roman" pitchFamily="18" charset="0"/>
                      </a:endParaRPr>
                    </a:p>
                  </a:txBody>
                  <a:tcPr anchor="ctr"/>
                </a:tc>
                <a:tc>
                  <a:txBody>
                    <a:bodyPr/>
                    <a:lstStyle/>
                    <a:p>
                      <a:pPr algn="ctr"/>
                      <a:r>
                        <a:rPr lang="lt-LT" sz="1800" b="0" kern="1200" dirty="0" smtClean="0">
                          <a:solidFill>
                            <a:schemeClr val="dk1"/>
                          </a:solidFill>
                          <a:effectLst/>
                          <a:latin typeface="Times New Roman" pitchFamily="18" charset="0"/>
                          <a:ea typeface="+mn-ea"/>
                          <a:cs typeface="Times New Roman" pitchFamily="18" charset="0"/>
                        </a:rPr>
                        <a:t>-217</a:t>
                      </a:r>
                      <a:endParaRPr lang="lt-LT" b="0" dirty="0">
                        <a:latin typeface="Times New Roman" pitchFamily="18" charset="0"/>
                        <a:cs typeface="Times New Roman" pitchFamily="18" charset="0"/>
                      </a:endParaRPr>
                    </a:p>
                  </a:txBody>
                  <a:tcPr anchor="ctr"/>
                </a:tc>
              </a:tr>
              <a:tr h="370840">
                <a:tc>
                  <a:txBody>
                    <a:bodyPr/>
                    <a:lstStyle/>
                    <a:p>
                      <a:pPr algn="l"/>
                      <a:r>
                        <a:rPr lang="lt-LT" sz="1800" b="0" kern="1200" smtClean="0">
                          <a:solidFill>
                            <a:schemeClr val="dk1"/>
                          </a:solidFill>
                          <a:effectLst/>
                          <a:latin typeface="Times New Roman" pitchFamily="18" charset="0"/>
                          <a:ea typeface="+mn-ea"/>
                          <a:cs typeface="Times New Roman" pitchFamily="18" charset="0"/>
                        </a:rPr>
                        <a:t>Iš viso pajamų:</a:t>
                      </a:r>
                      <a:endParaRPr lang="lt-LT" b="0">
                        <a:latin typeface="Times New Roman" pitchFamily="18" charset="0"/>
                        <a:cs typeface="Times New Roman" pitchFamily="18" charset="0"/>
                      </a:endParaRPr>
                    </a:p>
                  </a:txBody>
                  <a:tcPr anchor="ctr"/>
                </a:tc>
                <a:tc>
                  <a:txBody>
                    <a:bodyPr/>
                    <a:lstStyle/>
                    <a:p>
                      <a:pPr algn="ctr"/>
                      <a:r>
                        <a:rPr lang="lt-LT" b="1" dirty="0" smtClean="0">
                          <a:latin typeface="Times New Roman" pitchFamily="18" charset="0"/>
                          <a:cs typeface="Times New Roman" pitchFamily="18" charset="0"/>
                        </a:rPr>
                        <a:t>1 082 402</a:t>
                      </a:r>
                      <a:endParaRPr lang="lt-LT" b="1" dirty="0">
                        <a:latin typeface="Times New Roman" pitchFamily="18" charset="0"/>
                        <a:cs typeface="Times New Roman" pitchFamily="18" charset="0"/>
                      </a:endParaRPr>
                    </a:p>
                  </a:txBody>
                  <a:tcPr anchor="ctr"/>
                </a:tc>
                <a:tc>
                  <a:txBody>
                    <a:bodyPr/>
                    <a:lstStyle/>
                    <a:p>
                      <a:pPr algn="ctr"/>
                      <a:r>
                        <a:rPr lang="lt-LT" b="1" dirty="0" smtClean="0">
                          <a:latin typeface="Times New Roman" pitchFamily="18" charset="0"/>
                          <a:cs typeface="Times New Roman" pitchFamily="18" charset="0"/>
                        </a:rPr>
                        <a:t>1137408</a:t>
                      </a:r>
                      <a:endParaRPr lang="lt-LT" b="1" dirty="0">
                        <a:latin typeface="Times New Roman" pitchFamily="18" charset="0"/>
                        <a:cs typeface="Times New Roman" pitchFamily="18" charset="0"/>
                      </a:endParaRPr>
                    </a:p>
                  </a:txBody>
                  <a:tcPr anchor="ctr"/>
                </a:tc>
                <a:tc>
                  <a:txBody>
                    <a:bodyPr/>
                    <a:lstStyle/>
                    <a:p>
                      <a:pPr algn="ctr"/>
                      <a:r>
                        <a:rPr lang="lt-LT" sz="1800" b="1" kern="1200" dirty="0" smtClean="0">
                          <a:solidFill>
                            <a:schemeClr val="dk1"/>
                          </a:solidFill>
                          <a:effectLst/>
                          <a:latin typeface="Times New Roman" pitchFamily="18" charset="0"/>
                          <a:ea typeface="+mn-ea"/>
                          <a:cs typeface="Times New Roman" pitchFamily="18" charset="0"/>
                        </a:rPr>
                        <a:t>55 006</a:t>
                      </a:r>
                      <a:endParaRPr lang="lt-LT" b="1"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3325575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78098"/>
          </a:xfrm>
        </p:spPr>
        <p:txBody>
          <a:bodyPr>
            <a:normAutofit/>
          </a:bodyPr>
          <a:lstStyle/>
          <a:p>
            <a:r>
              <a:rPr lang="lt-LT" sz="3200" b="1" dirty="0" smtClean="0">
                <a:latin typeface="Times New Roman" pitchFamily="18" charset="0"/>
                <a:cs typeface="Times New Roman" pitchFamily="18" charset="0"/>
              </a:rPr>
              <a:t>Ataskaitos turinys</a:t>
            </a:r>
            <a:endParaRPr lang="lt-LT" sz="3200" b="1"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323528" y="1052736"/>
            <a:ext cx="8373616" cy="5577483"/>
          </a:xfrm>
        </p:spPr>
        <p:txBody>
          <a:bodyPr>
            <a:normAutofit/>
          </a:bodyPr>
          <a:lstStyle/>
          <a:p>
            <a:r>
              <a:rPr lang="lt-LT" sz="2400" dirty="0" smtClean="0">
                <a:latin typeface="Times New Roman" pitchFamily="18" charset="0"/>
                <a:cs typeface="Times New Roman" pitchFamily="18" charset="0"/>
              </a:rPr>
              <a:t>Strategija</a:t>
            </a:r>
          </a:p>
          <a:p>
            <a:r>
              <a:rPr lang="lt-LT" sz="2400" dirty="0" smtClean="0">
                <a:latin typeface="Times New Roman" pitchFamily="18" charset="0"/>
                <a:cs typeface="Times New Roman" pitchFamily="18" charset="0"/>
              </a:rPr>
              <a:t>Teikiamos paslaugos</a:t>
            </a:r>
          </a:p>
          <a:p>
            <a:r>
              <a:rPr lang="lt-LT" sz="2400" dirty="0" smtClean="0">
                <a:latin typeface="Times New Roman" pitchFamily="18" charset="0"/>
                <a:cs typeface="Times New Roman" pitchFamily="18" charset="0"/>
              </a:rPr>
              <a:t>Įstaigos struktūra</a:t>
            </a:r>
          </a:p>
          <a:p>
            <a:r>
              <a:rPr lang="lt-LT" sz="2400" dirty="0" smtClean="0">
                <a:latin typeface="Times New Roman" pitchFamily="18" charset="0"/>
                <a:cs typeface="Times New Roman" pitchFamily="18" charset="0"/>
              </a:rPr>
              <a:t>Darbuotojai</a:t>
            </a:r>
          </a:p>
          <a:p>
            <a:r>
              <a:rPr lang="lt-LT" sz="2400" dirty="0" smtClean="0">
                <a:latin typeface="Times New Roman" pitchFamily="18" charset="0"/>
                <a:cs typeface="Times New Roman" pitchFamily="18" charset="0"/>
              </a:rPr>
              <a:t>Medicininės veiklos rodikliai</a:t>
            </a:r>
          </a:p>
          <a:p>
            <a:r>
              <a:rPr lang="lt-LT" sz="2400" dirty="0" smtClean="0">
                <a:latin typeface="Times New Roman" pitchFamily="18" charset="0"/>
                <a:cs typeface="Times New Roman" pitchFamily="18" charset="0"/>
              </a:rPr>
              <a:t>Ekonominės – finansinės veiklos rodikliai</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Projektai</a:t>
            </a:r>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Baigiamosios nuostatos</a:t>
            </a:r>
          </a:p>
          <a:p>
            <a:pPr marL="0" indent="0">
              <a:buNone/>
            </a:pPr>
            <a:endParaRPr lang="lt-LT" dirty="0"/>
          </a:p>
        </p:txBody>
      </p:sp>
    </p:spTree>
    <p:extLst>
      <p:ext uri="{BB962C8B-B14F-4D97-AF65-F5344CB8AC3E}">
        <p14:creationId xmlns:p14="http://schemas.microsoft.com/office/powerpoint/2010/main" val="219187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a:latin typeface="Times New Roman" pitchFamily="18" charset="0"/>
                <a:cs typeface="Times New Roman" pitchFamily="18" charset="0"/>
              </a:rPr>
              <a:t>Įstaigos </a:t>
            </a:r>
            <a:r>
              <a:rPr lang="lt-LT" sz="3200" b="1" dirty="0" smtClean="0">
                <a:latin typeface="Times New Roman" pitchFamily="18" charset="0"/>
                <a:cs typeface="Times New Roman" pitchFamily="18" charset="0"/>
              </a:rPr>
              <a:t>pajamų </a:t>
            </a:r>
            <a:r>
              <a:rPr lang="lt-LT" sz="3200" b="1" dirty="0">
                <a:latin typeface="Times New Roman" pitchFamily="18" charset="0"/>
                <a:cs typeface="Times New Roman" pitchFamily="18" charset="0"/>
              </a:rPr>
              <a:t>pagal finansavimo </a:t>
            </a:r>
            <a:r>
              <a:rPr lang="lt-LT" sz="3200" b="1" dirty="0" smtClean="0">
                <a:latin typeface="Times New Roman" pitchFamily="18" charset="0"/>
                <a:cs typeface="Times New Roman" pitchFamily="18" charset="0"/>
              </a:rPr>
              <a:t>šaltinius struktūra</a:t>
            </a:r>
            <a:endParaRPr lang="lt-LT" sz="3200"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768552718"/>
              </p:ext>
            </p:extLst>
          </p:nvPr>
        </p:nvGraphicFramePr>
        <p:xfrm>
          <a:off x="611560" y="177281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5803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a:bodyPr>
          <a:lstStyle/>
          <a:p>
            <a:r>
              <a:rPr lang="lt-LT" sz="2400" b="1" dirty="0" smtClean="0">
                <a:latin typeface="Times New Roman" pitchFamily="18" charset="0"/>
                <a:cs typeface="Times New Roman" pitchFamily="18" charset="0"/>
              </a:rPr>
              <a:t>Įstaigos sąnaudos pajamos uždirbti 2015 metais</a:t>
            </a:r>
            <a:endParaRPr lang="lt-LT" sz="24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728044275"/>
              </p:ext>
            </p:extLst>
          </p:nvPr>
        </p:nvGraphicFramePr>
        <p:xfrm>
          <a:off x="611560" y="836712"/>
          <a:ext cx="8229600" cy="5812656"/>
        </p:xfrm>
        <a:graphic>
          <a:graphicData uri="http://schemas.openxmlformats.org/drawingml/2006/table">
            <a:tbl>
              <a:tblPr firstRow="1" bandRow="1">
                <a:tableStyleId>{5C22544A-7EE6-4342-B048-85BDC9FD1C3A}</a:tableStyleId>
              </a:tblPr>
              <a:tblGrid>
                <a:gridCol w="4474840"/>
                <a:gridCol w="864096"/>
                <a:gridCol w="1008112"/>
                <a:gridCol w="864096"/>
                <a:gridCol w="1018456"/>
              </a:tblGrid>
              <a:tr h="504056">
                <a:tc>
                  <a:txBody>
                    <a:bodyPr/>
                    <a:lstStyle/>
                    <a:p>
                      <a:pPr algn="ctr"/>
                      <a:r>
                        <a:rPr lang="lt-LT" sz="1200" dirty="0" smtClean="0">
                          <a:effectLst/>
                          <a:latin typeface="Times New Roman" pitchFamily="18" charset="0"/>
                          <a:ea typeface="Times New Roman"/>
                          <a:cs typeface="Times New Roman" pitchFamily="18" charset="0"/>
                        </a:rPr>
                        <a:t>Darbo užmokestis</a:t>
                      </a:r>
                      <a:endParaRPr lang="lt-LT" sz="1200" dirty="0">
                        <a:latin typeface="Times New Roman" pitchFamily="18" charset="0"/>
                        <a:cs typeface="Times New Roman" pitchFamily="18" charset="0"/>
                      </a:endParaRPr>
                    </a:p>
                  </a:txBody>
                  <a:tcPr anchor="ctr"/>
                </a:tc>
                <a:tc>
                  <a:txBody>
                    <a:bodyPr/>
                    <a:lstStyle/>
                    <a:p>
                      <a:pPr algn="ctr"/>
                      <a:r>
                        <a:rPr lang="lt-LT" sz="1200" b="1" kern="1200" dirty="0" smtClean="0">
                          <a:solidFill>
                            <a:schemeClr val="lt1"/>
                          </a:solidFill>
                          <a:effectLst/>
                          <a:latin typeface="Times New Roman" pitchFamily="18" charset="0"/>
                          <a:ea typeface="+mn-ea"/>
                          <a:cs typeface="Times New Roman" pitchFamily="18" charset="0"/>
                        </a:rPr>
                        <a:t>2014 m (</a:t>
                      </a:r>
                      <a:r>
                        <a:rPr lang="lt-LT" sz="1200" b="1" kern="1200" dirty="0" err="1" smtClean="0">
                          <a:solidFill>
                            <a:schemeClr val="lt1"/>
                          </a:solidFill>
                          <a:effectLst/>
                          <a:latin typeface="Times New Roman" pitchFamily="18" charset="0"/>
                          <a:ea typeface="+mn-ea"/>
                          <a:cs typeface="Times New Roman" pitchFamily="18" charset="0"/>
                        </a:rPr>
                        <a:t>Eur</a:t>
                      </a:r>
                      <a:r>
                        <a:rPr lang="lt-LT" sz="1200" b="1" kern="1200" dirty="0" smtClean="0">
                          <a:solidFill>
                            <a:schemeClr val="lt1"/>
                          </a:solidFill>
                          <a:effectLst/>
                          <a:latin typeface="Times New Roman" pitchFamily="18" charset="0"/>
                          <a:ea typeface="+mn-ea"/>
                          <a:cs typeface="Times New Roman" pitchFamily="18" charset="0"/>
                        </a:rPr>
                        <a:t>)</a:t>
                      </a:r>
                      <a:endParaRPr lang="lt-LT" sz="1200" dirty="0">
                        <a:latin typeface="Times New Roman" pitchFamily="18" charset="0"/>
                        <a:cs typeface="Times New Roman" pitchFamily="18" charset="0"/>
                      </a:endParaRPr>
                    </a:p>
                  </a:txBody>
                  <a:tcPr/>
                </a:tc>
                <a:tc>
                  <a:txBody>
                    <a:bodyPr/>
                    <a:lstStyle/>
                    <a:p>
                      <a:pPr algn="ctr"/>
                      <a:r>
                        <a:rPr lang="lt-LT" sz="1200" b="1" kern="1200" err="1" smtClean="0">
                          <a:solidFill>
                            <a:schemeClr val="lt1"/>
                          </a:solidFill>
                          <a:effectLst/>
                          <a:latin typeface="Times New Roman" pitchFamily="18" charset="0"/>
                          <a:ea typeface="+mn-ea"/>
                          <a:cs typeface="Times New Roman" pitchFamily="18" charset="0"/>
                        </a:rPr>
                        <a:t>Panaud</a:t>
                      </a:r>
                      <a:r>
                        <a:rPr lang="lt-LT" sz="1200" b="1" kern="1200" smtClean="0">
                          <a:solidFill>
                            <a:schemeClr val="lt1"/>
                          </a:solidFill>
                          <a:effectLst/>
                          <a:latin typeface="Times New Roman" pitchFamily="18" charset="0"/>
                          <a:ea typeface="+mn-ea"/>
                          <a:cs typeface="Times New Roman" pitchFamily="18" charset="0"/>
                        </a:rPr>
                        <a:t>.</a:t>
                      </a:r>
                      <a:r>
                        <a:rPr lang="en-US" sz="1200" b="1" kern="1200" smtClean="0">
                          <a:solidFill>
                            <a:schemeClr val="lt1"/>
                          </a:solidFill>
                          <a:effectLst/>
                          <a:latin typeface="Times New Roman" pitchFamily="18" charset="0"/>
                          <a:ea typeface="+mn-ea"/>
                          <a:cs typeface="Times New Roman" pitchFamily="18" charset="0"/>
                        </a:rPr>
                        <a:t>% </a:t>
                      </a:r>
                      <a:r>
                        <a:rPr lang="lt-LT" sz="1200" b="1" kern="1200" smtClean="0">
                          <a:solidFill>
                            <a:schemeClr val="lt1"/>
                          </a:solidFill>
                          <a:effectLst/>
                          <a:latin typeface="Times New Roman" pitchFamily="18" charset="0"/>
                          <a:ea typeface="+mn-ea"/>
                          <a:cs typeface="Times New Roman" pitchFamily="18" charset="0"/>
                        </a:rPr>
                        <a:t>nuo pajamų</a:t>
                      </a:r>
                      <a:endParaRPr lang="lt-LT" sz="1200">
                        <a:latin typeface="Times New Roman" pitchFamily="18" charset="0"/>
                        <a:cs typeface="Times New Roman" pitchFamily="18" charset="0"/>
                      </a:endParaRPr>
                    </a:p>
                  </a:txBody>
                  <a:tcPr/>
                </a:tc>
                <a:tc>
                  <a:txBody>
                    <a:bodyPr/>
                    <a:lstStyle/>
                    <a:p>
                      <a:pPr algn="ctr"/>
                      <a:r>
                        <a:rPr lang="lt-LT" sz="1200" b="1" kern="1200" dirty="0" smtClean="0">
                          <a:solidFill>
                            <a:schemeClr val="lt1"/>
                          </a:solidFill>
                          <a:effectLst/>
                          <a:latin typeface="Times New Roman" pitchFamily="18" charset="0"/>
                          <a:ea typeface="+mn-ea"/>
                          <a:cs typeface="Times New Roman" pitchFamily="18" charset="0"/>
                        </a:rPr>
                        <a:t>2015</a:t>
                      </a:r>
                      <a:r>
                        <a:rPr lang="lt-LT" sz="1200" b="1" kern="1200" baseline="0" dirty="0" smtClean="0">
                          <a:solidFill>
                            <a:schemeClr val="lt1"/>
                          </a:solidFill>
                          <a:effectLst/>
                          <a:latin typeface="Times New Roman" pitchFamily="18" charset="0"/>
                          <a:ea typeface="+mn-ea"/>
                          <a:cs typeface="Times New Roman" pitchFamily="18" charset="0"/>
                        </a:rPr>
                        <a:t> </a:t>
                      </a:r>
                      <a:r>
                        <a:rPr lang="lt-LT" sz="1200" b="1" kern="1200" dirty="0" smtClean="0">
                          <a:solidFill>
                            <a:schemeClr val="lt1"/>
                          </a:solidFill>
                          <a:effectLst/>
                          <a:latin typeface="Times New Roman" pitchFamily="18" charset="0"/>
                          <a:ea typeface="+mn-ea"/>
                          <a:cs typeface="Times New Roman" pitchFamily="18" charset="0"/>
                        </a:rPr>
                        <a:t>m (</a:t>
                      </a:r>
                      <a:r>
                        <a:rPr lang="lt-LT" sz="1200" b="1" kern="1200" dirty="0" err="1" smtClean="0">
                          <a:solidFill>
                            <a:schemeClr val="lt1"/>
                          </a:solidFill>
                          <a:effectLst/>
                          <a:latin typeface="Times New Roman" pitchFamily="18" charset="0"/>
                          <a:ea typeface="+mn-ea"/>
                          <a:cs typeface="Times New Roman" pitchFamily="18" charset="0"/>
                        </a:rPr>
                        <a:t>Eur</a:t>
                      </a:r>
                      <a:r>
                        <a:rPr lang="lt-LT" sz="1200" b="1" kern="1200" dirty="0" smtClean="0">
                          <a:solidFill>
                            <a:schemeClr val="lt1"/>
                          </a:solidFill>
                          <a:effectLst/>
                          <a:latin typeface="Times New Roman" pitchFamily="18" charset="0"/>
                          <a:ea typeface="+mn-ea"/>
                          <a:cs typeface="Times New Roman" pitchFamily="18" charset="0"/>
                        </a:rPr>
                        <a:t>)</a:t>
                      </a:r>
                      <a:endParaRPr lang="lt-LT" sz="1200" dirty="0">
                        <a:latin typeface="Times New Roman" pitchFamily="18" charset="0"/>
                        <a:cs typeface="Times New Roman" pitchFamily="18" charset="0"/>
                      </a:endParaRPr>
                    </a:p>
                  </a:txBody>
                  <a:tcPr/>
                </a:tc>
                <a:tc>
                  <a:txBody>
                    <a:bodyPr/>
                    <a:lstStyle/>
                    <a:p>
                      <a:pPr algn="ctr"/>
                      <a:r>
                        <a:rPr lang="lt-LT" sz="1200" b="1" kern="1200" err="1" smtClean="0">
                          <a:solidFill>
                            <a:schemeClr val="lt1"/>
                          </a:solidFill>
                          <a:effectLst/>
                          <a:latin typeface="Times New Roman" pitchFamily="18" charset="0"/>
                          <a:ea typeface="+mn-ea"/>
                          <a:cs typeface="Times New Roman" pitchFamily="18" charset="0"/>
                        </a:rPr>
                        <a:t>Panaud</a:t>
                      </a:r>
                      <a:r>
                        <a:rPr lang="lt-LT" sz="1200" b="1" kern="1200" smtClean="0">
                          <a:solidFill>
                            <a:schemeClr val="lt1"/>
                          </a:solidFill>
                          <a:effectLst/>
                          <a:latin typeface="Times New Roman" pitchFamily="18" charset="0"/>
                          <a:ea typeface="+mn-ea"/>
                          <a:cs typeface="Times New Roman" pitchFamily="18" charset="0"/>
                        </a:rPr>
                        <a:t>.</a:t>
                      </a:r>
                      <a:r>
                        <a:rPr lang="lt-LT" sz="1200" b="1" kern="1200" baseline="0" smtClean="0">
                          <a:solidFill>
                            <a:schemeClr val="lt1"/>
                          </a:solidFill>
                          <a:effectLst/>
                          <a:latin typeface="Times New Roman" pitchFamily="18" charset="0"/>
                          <a:ea typeface="+mn-ea"/>
                          <a:cs typeface="Times New Roman" pitchFamily="18" charset="0"/>
                        </a:rPr>
                        <a:t> </a:t>
                      </a:r>
                      <a:r>
                        <a:rPr lang="en-US" sz="1200" b="1" kern="1200" smtClean="0">
                          <a:solidFill>
                            <a:schemeClr val="lt1"/>
                          </a:solidFill>
                          <a:effectLst/>
                          <a:latin typeface="Times New Roman" pitchFamily="18" charset="0"/>
                          <a:ea typeface="+mn-ea"/>
                          <a:cs typeface="Times New Roman" pitchFamily="18" charset="0"/>
                        </a:rPr>
                        <a:t>% </a:t>
                      </a:r>
                      <a:r>
                        <a:rPr lang="lt-LT" sz="1200" b="1" kern="1200" smtClean="0">
                          <a:solidFill>
                            <a:schemeClr val="lt1"/>
                          </a:solidFill>
                          <a:effectLst/>
                          <a:latin typeface="Times New Roman" pitchFamily="18" charset="0"/>
                          <a:ea typeface="+mn-ea"/>
                          <a:cs typeface="Times New Roman" pitchFamily="18" charset="0"/>
                        </a:rPr>
                        <a:t>nuo pajamų</a:t>
                      </a:r>
                      <a:endParaRPr lang="lt-LT" sz="1200">
                        <a:latin typeface="Times New Roman" pitchFamily="18" charset="0"/>
                        <a:cs typeface="Times New Roman" pitchFamily="18" charset="0"/>
                      </a:endParaRPr>
                    </a:p>
                  </a:txBody>
                  <a:tcPr/>
                </a:tc>
              </a:tr>
              <a:tr h="262880">
                <a:tc>
                  <a:txBody>
                    <a:bodyPr/>
                    <a:lstStyle/>
                    <a:p>
                      <a:r>
                        <a:rPr lang="lt-LT" sz="1200" dirty="0" smtClean="0">
                          <a:effectLst/>
                          <a:latin typeface="Times New Roman" pitchFamily="18" charset="0"/>
                          <a:ea typeface="Times New Roman"/>
                          <a:cs typeface="Times New Roman" pitchFamily="18" charset="0"/>
                        </a:rPr>
                        <a:t>Darbo užmokestis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486 298</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44,9</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483379</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42,5</a:t>
                      </a:r>
                      <a:endParaRPr lang="lt-LT" sz="1200" dirty="0">
                        <a:latin typeface="Times New Roman" pitchFamily="18" charset="0"/>
                        <a:cs typeface="Times New Roman" pitchFamily="18" charset="0"/>
                      </a:endParaRPr>
                    </a:p>
                  </a:txBody>
                  <a:tcPr/>
                </a:tc>
              </a:tr>
              <a:tr h="204584">
                <a:tc>
                  <a:txBody>
                    <a:bodyPr/>
                    <a:lstStyle/>
                    <a:p>
                      <a:r>
                        <a:rPr lang="lt-LT" sz="1200" kern="1200" dirty="0" smtClean="0">
                          <a:solidFill>
                            <a:schemeClr val="dk1"/>
                          </a:solidFill>
                          <a:effectLst/>
                          <a:latin typeface="Times New Roman" pitchFamily="18" charset="0"/>
                          <a:ea typeface="+mn-ea"/>
                          <a:cs typeface="Times New Roman" pitchFamily="18" charset="0"/>
                        </a:rPr>
                        <a:t>Socialinio draudimo įmokos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150 400</a:t>
                      </a:r>
                      <a:endParaRPr lang="lt-LT" sz="1200" dirty="0">
                        <a:latin typeface="Times New Roman" pitchFamily="18" charset="0"/>
                        <a:cs typeface="Times New Roman" pitchFamily="18" charset="0"/>
                      </a:endParaRPr>
                    </a:p>
                  </a:txBody>
                  <a:tcPr/>
                </a:tc>
                <a:tc>
                  <a:txBody>
                    <a:bodyPr/>
                    <a:lstStyle/>
                    <a:p>
                      <a:pPr algn="ctr"/>
                      <a:r>
                        <a:rPr lang="lt-LT" sz="1200" kern="1200" dirty="0" smtClean="0">
                          <a:solidFill>
                            <a:schemeClr val="dk1"/>
                          </a:solidFill>
                          <a:effectLst/>
                          <a:latin typeface="Times New Roman" pitchFamily="18" charset="0"/>
                          <a:ea typeface="+mn-ea"/>
                          <a:cs typeface="Times New Roman" pitchFamily="18" charset="0"/>
                        </a:rPr>
                        <a:t>13,9</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149526</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13,1</a:t>
                      </a:r>
                      <a:endParaRPr lang="lt-LT" sz="1200" dirty="0">
                        <a:latin typeface="Times New Roman" pitchFamily="18" charset="0"/>
                        <a:cs typeface="Times New Roman" pitchFamily="18" charset="0"/>
                      </a:endParaRPr>
                    </a:p>
                  </a:txBody>
                  <a:tcPr/>
                </a:tc>
              </a:tr>
              <a:tr h="146288">
                <a:tc>
                  <a:txBody>
                    <a:bodyPr/>
                    <a:lstStyle/>
                    <a:p>
                      <a:r>
                        <a:rPr lang="lt-LT" sz="1200" kern="1200" dirty="0" smtClean="0">
                          <a:solidFill>
                            <a:schemeClr val="dk1"/>
                          </a:solidFill>
                          <a:effectLst/>
                          <a:latin typeface="Times New Roman" pitchFamily="18" charset="0"/>
                          <a:ea typeface="+mn-ea"/>
                          <a:cs typeface="Times New Roman" pitchFamily="18" charset="0"/>
                        </a:rPr>
                        <a:t>Amortizacinės ilgalaikio turto sąnaudos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10 533</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1,0</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10118</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0,9</a:t>
                      </a:r>
                      <a:endParaRPr lang="lt-LT" sz="1200" dirty="0">
                        <a:latin typeface="Times New Roman" pitchFamily="18" charset="0"/>
                        <a:cs typeface="Times New Roman" pitchFamily="18" charset="0"/>
                      </a:endParaRPr>
                    </a:p>
                  </a:txBody>
                  <a:tcPr/>
                </a:tc>
              </a:tr>
              <a:tr h="0">
                <a:tc>
                  <a:txBody>
                    <a:bodyPr/>
                    <a:lstStyle/>
                    <a:p>
                      <a:r>
                        <a:rPr lang="lt-LT" sz="1200" kern="1200" dirty="0" smtClean="0">
                          <a:solidFill>
                            <a:schemeClr val="dk1"/>
                          </a:solidFill>
                          <a:effectLst/>
                          <a:latin typeface="Times New Roman" pitchFamily="18" charset="0"/>
                          <a:ea typeface="+mn-ea"/>
                          <a:cs typeface="Times New Roman" pitchFamily="18" charset="0"/>
                        </a:rPr>
                        <a:t>Darbuotojų kvalifikacijos kėlimas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123</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0,01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48</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0,01</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Komunalinių paslaugų: šildymo, elektros energijos, ryšių, šalto vandens, šiukšlių išvežimo</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30 611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2,81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28900</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2,5</a:t>
                      </a:r>
                      <a:endParaRPr lang="lt-LT" sz="1200" dirty="0">
                        <a:latin typeface="Times New Roman" pitchFamily="18" charset="0"/>
                        <a:cs typeface="Times New Roman" pitchFamily="18" charset="0"/>
                      </a:endParaRPr>
                    </a:p>
                  </a:txBody>
                  <a:tcPr/>
                </a:tc>
              </a:tr>
              <a:tr h="148560">
                <a:tc>
                  <a:txBody>
                    <a:bodyPr/>
                    <a:lstStyle/>
                    <a:p>
                      <a:r>
                        <a:rPr lang="lt-LT" sz="1200" kern="1200" dirty="0" smtClean="0">
                          <a:solidFill>
                            <a:schemeClr val="dk1"/>
                          </a:solidFill>
                          <a:effectLst/>
                          <a:latin typeface="Times New Roman" pitchFamily="18" charset="0"/>
                          <a:ea typeface="+mn-ea"/>
                          <a:cs typeface="Times New Roman" pitchFamily="18" charset="0"/>
                        </a:rPr>
                        <a:t>Transporto išlaikymo sąnaudos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8 083</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0,71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6513</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0,6</a:t>
                      </a:r>
                      <a:endParaRPr lang="lt-LT" sz="1200" dirty="0">
                        <a:latin typeface="Times New Roman" pitchFamily="18" charset="0"/>
                        <a:cs typeface="Times New Roman" pitchFamily="18" charset="0"/>
                      </a:endParaRPr>
                    </a:p>
                  </a:txBody>
                  <a:tcPr/>
                </a:tc>
              </a:tr>
              <a:tr h="0">
                <a:tc>
                  <a:txBody>
                    <a:bodyPr/>
                    <a:lstStyle/>
                    <a:p>
                      <a:r>
                        <a:rPr lang="lt-LT" sz="1200" kern="1200" dirty="0" smtClean="0">
                          <a:solidFill>
                            <a:schemeClr val="dk1"/>
                          </a:solidFill>
                          <a:effectLst/>
                          <a:latin typeface="Times New Roman" pitchFamily="18" charset="0"/>
                          <a:ea typeface="+mn-ea"/>
                          <a:cs typeface="Times New Roman" pitchFamily="18" charset="0"/>
                        </a:rPr>
                        <a:t>Paprasto remonto, patalpų eksploatacinės išlaidos, medicininės aparatūros remontas priežiūra, lifto priežiūra remontas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13 246</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1,3</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16537</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1,5</a:t>
                      </a:r>
                      <a:endParaRPr lang="lt-LT" sz="1200" dirty="0">
                        <a:latin typeface="Times New Roman" pitchFamily="18" charset="0"/>
                        <a:cs typeface="Times New Roman" pitchFamily="18" charset="0"/>
                      </a:endParaRPr>
                    </a:p>
                  </a:txBody>
                  <a:tcPr/>
                </a:tc>
              </a:tr>
              <a:tr h="137120">
                <a:tc>
                  <a:txBody>
                    <a:bodyPr/>
                    <a:lstStyle/>
                    <a:p>
                      <a:r>
                        <a:rPr lang="lt-LT" sz="1200" kern="1200" dirty="0" smtClean="0">
                          <a:solidFill>
                            <a:schemeClr val="dk1"/>
                          </a:solidFill>
                          <a:effectLst/>
                          <a:latin typeface="Times New Roman" pitchFamily="18" charset="0"/>
                          <a:ea typeface="+mn-ea"/>
                          <a:cs typeface="Times New Roman" pitchFamily="18" charset="0"/>
                        </a:rPr>
                        <a:t>Nuomos sąnaudos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385</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0,04</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317</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0,03</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Medžiagos ligonių gydymui, patalpų eksploatacijai</a:t>
                      </a:r>
                    </a:p>
                    <a:p>
                      <a:r>
                        <a:rPr lang="lt-LT" sz="1200" kern="1200" dirty="0" smtClean="0">
                          <a:solidFill>
                            <a:schemeClr val="dk1"/>
                          </a:solidFill>
                          <a:effectLst/>
                          <a:latin typeface="Times New Roman" pitchFamily="18" charset="0"/>
                          <a:ea typeface="+mn-ea"/>
                          <a:cs typeface="Times New Roman" pitchFamily="18" charset="0"/>
                        </a:rPr>
                        <a:t>(medikamentai, ūkinės, dezinfekcinės)</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123 146</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11,41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178588</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15,7</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Kitų paslaugų sąnaudos: laboratoriniai tyrimai, gydytojų konsultacijos, ligonių maitinimo , patalynės skalbimo, patalpų apsaugos, pacientų transportavimo, civilinės atsakomybės draudimas už padarytą žalą pacientams, patalpų dezinfekcijos  ir  kt.</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134 414</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12,4</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131510</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11,6</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Pagrindinės veiklos kitos sąnaudos: įmokos į garantinį fondą, spaudiniai, blankai, kanceliarinės prekės, pašalpos darbuotojams, banko aptarnavimo paslaugos ir kt.</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5 711</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0,52</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16538</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1,5</a:t>
                      </a:r>
                      <a:endParaRPr lang="lt-LT" sz="1200" dirty="0">
                        <a:latin typeface="Times New Roman" pitchFamily="18" charset="0"/>
                        <a:cs typeface="Times New Roman" pitchFamily="18" charset="0"/>
                      </a:endParaRPr>
                    </a:p>
                  </a:txBody>
                  <a:tcPr/>
                </a:tc>
              </a:tr>
              <a:tr h="370840">
                <a:tc>
                  <a:txBody>
                    <a:bodyPr/>
                    <a:lstStyle/>
                    <a:p>
                      <a:r>
                        <a:rPr lang="lt-LT" sz="1200" kern="1200" dirty="0" smtClean="0">
                          <a:solidFill>
                            <a:schemeClr val="dk1"/>
                          </a:solidFill>
                          <a:effectLst/>
                          <a:latin typeface="Times New Roman" pitchFamily="18" charset="0"/>
                          <a:ea typeface="+mn-ea"/>
                          <a:cs typeface="Times New Roman" pitchFamily="18" charset="0"/>
                        </a:rPr>
                        <a:t>Finansinės investicinės sąnaudos:</a:t>
                      </a:r>
                    </a:p>
                    <a:p>
                      <a:r>
                        <a:rPr lang="lt-LT" sz="1200" kern="1200" dirty="0" smtClean="0">
                          <a:solidFill>
                            <a:schemeClr val="dk1"/>
                          </a:solidFill>
                          <a:effectLst/>
                          <a:latin typeface="Times New Roman" pitchFamily="18" charset="0"/>
                          <a:ea typeface="+mn-ea"/>
                          <a:cs typeface="Times New Roman" pitchFamily="18" charset="0"/>
                        </a:rPr>
                        <a:t>Neigiamas valiutos</a:t>
                      </a:r>
                      <a:r>
                        <a:rPr lang="lt-LT" sz="1200" kern="1200" baseline="0" dirty="0" smtClean="0">
                          <a:solidFill>
                            <a:schemeClr val="dk1"/>
                          </a:solidFill>
                          <a:effectLst/>
                          <a:latin typeface="Times New Roman" pitchFamily="18" charset="0"/>
                          <a:ea typeface="+mn-ea"/>
                          <a:cs typeface="Times New Roman" pitchFamily="18" charset="0"/>
                        </a:rPr>
                        <a:t> kurso </a:t>
                      </a:r>
                      <a:r>
                        <a:rPr lang="lt-LT" sz="1200" kern="1200" baseline="0" dirty="0" err="1" smtClean="0">
                          <a:solidFill>
                            <a:schemeClr val="dk1"/>
                          </a:solidFill>
                          <a:effectLst/>
                          <a:latin typeface="Times New Roman" pitchFamily="18" charset="0"/>
                          <a:ea typeface="+mn-ea"/>
                          <a:cs typeface="Times New Roman" pitchFamily="18" charset="0"/>
                        </a:rPr>
                        <a:t>paasikeitimas</a:t>
                      </a:r>
                      <a:r>
                        <a:rPr lang="lt-LT" sz="1200" kern="1200" baseline="0" dirty="0" smtClean="0">
                          <a:solidFill>
                            <a:schemeClr val="dk1"/>
                          </a:solidFill>
                          <a:effectLst/>
                          <a:latin typeface="Times New Roman" pitchFamily="18" charset="0"/>
                          <a:ea typeface="+mn-ea"/>
                          <a:cs typeface="Times New Roman" pitchFamily="18" charset="0"/>
                        </a:rPr>
                        <a:t>, delspinigiai</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a:t>
                      </a:r>
                      <a:endParaRPr lang="lt-LT" sz="1200" dirty="0">
                        <a:latin typeface="Times New Roman" pitchFamily="18" charset="0"/>
                        <a:cs typeface="Times New Roman" pitchFamily="18" charset="0"/>
                      </a:endParaRPr>
                    </a:p>
                  </a:txBody>
                  <a:tcPr/>
                </a:tc>
                <a:tc>
                  <a:txBody>
                    <a:bodyPr/>
                    <a:lstStyle/>
                    <a:p>
                      <a:pPr algn="ctr"/>
                      <a:r>
                        <a:rPr lang="lt-LT" sz="1200" dirty="0" smtClean="0">
                          <a:latin typeface="Times New Roman" pitchFamily="18" charset="0"/>
                          <a:cs typeface="Times New Roman" pitchFamily="18" charset="0"/>
                        </a:rPr>
                        <a:t>3</a:t>
                      </a:r>
                      <a:endParaRPr lang="lt-LT" sz="1200" dirty="0">
                        <a:latin typeface="Times New Roman" pitchFamily="18" charset="0"/>
                        <a:cs typeface="Times New Roman" pitchFamily="18" charset="0"/>
                      </a:endParaRPr>
                    </a:p>
                  </a:txBody>
                  <a:tcPr/>
                </a:tc>
                <a:tc>
                  <a:txBody>
                    <a:bodyPr/>
                    <a:lstStyle/>
                    <a:p>
                      <a:pPr algn="ctr"/>
                      <a:endParaRPr lang="lt-LT" sz="1200" dirty="0">
                        <a:latin typeface="Times New Roman" pitchFamily="18" charset="0"/>
                        <a:cs typeface="Times New Roman" pitchFamily="18" charset="0"/>
                      </a:endParaRPr>
                    </a:p>
                  </a:txBody>
                  <a:tcPr/>
                </a:tc>
              </a:tr>
              <a:tr h="370840">
                <a:tc>
                  <a:txBody>
                    <a:bodyPr/>
                    <a:lstStyle/>
                    <a:p>
                      <a:pPr algn="r"/>
                      <a:r>
                        <a:rPr lang="lt-LT" sz="1200" b="1" kern="1200" dirty="0" smtClean="0">
                          <a:solidFill>
                            <a:schemeClr val="dk1"/>
                          </a:solidFill>
                          <a:effectLst/>
                          <a:latin typeface="Times New Roman" pitchFamily="18" charset="0"/>
                          <a:ea typeface="+mn-ea"/>
                          <a:cs typeface="Times New Roman" pitchFamily="18" charset="0"/>
                        </a:rPr>
                        <a:t>Iš viso:</a:t>
                      </a:r>
                      <a:endParaRPr lang="lt-LT" sz="1200" dirty="0">
                        <a:latin typeface="Times New Roman" pitchFamily="18" charset="0"/>
                        <a:cs typeface="Times New Roman" pitchFamily="18" charset="0"/>
                      </a:endParaRPr>
                    </a:p>
                  </a:txBody>
                  <a:tcPr/>
                </a:tc>
                <a:tc>
                  <a:txBody>
                    <a:bodyPr/>
                    <a:lstStyle/>
                    <a:p>
                      <a:pPr algn="ctr"/>
                      <a:r>
                        <a:rPr lang="lt-LT" sz="1200" b="1" dirty="0" smtClean="0">
                          <a:latin typeface="Times New Roman" pitchFamily="18" charset="0"/>
                          <a:cs typeface="Times New Roman" pitchFamily="18" charset="0"/>
                        </a:rPr>
                        <a:t>962 950</a:t>
                      </a:r>
                      <a:endParaRPr lang="lt-LT" sz="1200" b="1" dirty="0">
                        <a:latin typeface="Times New Roman" pitchFamily="18" charset="0"/>
                        <a:cs typeface="Times New Roman" pitchFamily="18" charset="0"/>
                      </a:endParaRPr>
                    </a:p>
                  </a:txBody>
                  <a:tcPr/>
                </a:tc>
                <a:tc>
                  <a:txBody>
                    <a:bodyPr/>
                    <a:lstStyle/>
                    <a:p>
                      <a:pPr algn="ctr"/>
                      <a:r>
                        <a:rPr lang="lt-LT" sz="1200" b="1" kern="1200" dirty="0" smtClean="0">
                          <a:solidFill>
                            <a:schemeClr val="dk1"/>
                          </a:solidFill>
                          <a:effectLst/>
                          <a:latin typeface="Times New Roman" pitchFamily="18" charset="0"/>
                          <a:ea typeface="+mn-ea"/>
                          <a:cs typeface="Times New Roman" pitchFamily="18" charset="0"/>
                        </a:rPr>
                        <a:t>89,0</a:t>
                      </a:r>
                      <a:endParaRPr lang="lt-LT" sz="1200" b="1" dirty="0">
                        <a:latin typeface="Times New Roman" pitchFamily="18" charset="0"/>
                        <a:cs typeface="Times New Roman" pitchFamily="18" charset="0"/>
                      </a:endParaRPr>
                    </a:p>
                  </a:txBody>
                  <a:tcPr/>
                </a:tc>
                <a:tc>
                  <a:txBody>
                    <a:bodyPr/>
                    <a:lstStyle/>
                    <a:p>
                      <a:pPr algn="ctr"/>
                      <a:r>
                        <a:rPr lang="lt-LT" sz="1200" b="1" dirty="0" smtClean="0">
                          <a:latin typeface="Times New Roman" pitchFamily="18" charset="0"/>
                          <a:cs typeface="Times New Roman" pitchFamily="18" charset="0"/>
                        </a:rPr>
                        <a:t>1 021 977</a:t>
                      </a:r>
                      <a:endParaRPr lang="lt-LT" sz="1200" b="1" dirty="0">
                        <a:latin typeface="Times New Roman" pitchFamily="18" charset="0"/>
                        <a:cs typeface="Times New Roman" pitchFamily="18" charset="0"/>
                      </a:endParaRPr>
                    </a:p>
                  </a:txBody>
                  <a:tcPr/>
                </a:tc>
                <a:tc>
                  <a:txBody>
                    <a:bodyPr/>
                    <a:lstStyle/>
                    <a:p>
                      <a:pPr algn="ctr"/>
                      <a:r>
                        <a:rPr lang="lt-LT" sz="1200" b="1" dirty="0" smtClean="0">
                          <a:latin typeface="Times New Roman" pitchFamily="18" charset="0"/>
                          <a:cs typeface="Times New Roman" pitchFamily="18" charset="0"/>
                        </a:rPr>
                        <a:t>89,9</a:t>
                      </a:r>
                      <a:endParaRPr lang="lt-LT" sz="12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0077330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Pagrindinės veiklos sąnaudų struktūra</a:t>
            </a:r>
            <a:endParaRPr lang="lt-LT" sz="32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1456523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267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Pagrindinės veiklos sąnaudos</a:t>
            </a:r>
            <a:endParaRPr lang="lt-LT" sz="3200" b="1"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611560" y="1556792"/>
            <a:ext cx="8229600" cy="4886003"/>
          </a:xfrm>
        </p:spPr>
        <p:txBody>
          <a:bodyPr>
            <a:noAutofit/>
          </a:bodyPr>
          <a:lstStyle/>
          <a:p>
            <a:pPr algn="just"/>
            <a:r>
              <a:rPr lang="lt-LT" sz="2000" dirty="0" smtClean="0">
                <a:latin typeface="Times New Roman" pitchFamily="18" charset="0"/>
                <a:cs typeface="Times New Roman" pitchFamily="18" charset="0"/>
              </a:rPr>
              <a:t>Lyginant su 2014 metų ataskaitiniu laikotarpiu </a:t>
            </a:r>
            <a:r>
              <a:rPr lang="en-US" sz="2000" dirty="0" err="1" smtClean="0">
                <a:latin typeface="Times New Roman" pitchFamily="18" charset="0"/>
                <a:cs typeface="Times New Roman" pitchFamily="18" charset="0"/>
              </a:rPr>
              <a:t>įstaigos</a:t>
            </a:r>
            <a:r>
              <a:rPr lang="lt-LT" sz="2000" dirty="0" smtClean="0">
                <a:latin typeface="Times New Roman" pitchFamily="18" charset="0"/>
                <a:cs typeface="Times New Roman" pitchFamily="18" charset="0"/>
              </a:rPr>
              <a:t> veiklos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sąnaudos</a:t>
            </a:r>
            <a:r>
              <a:rPr lang="lt-LT" sz="2000" dirty="0">
                <a:latin typeface="Times New Roman" pitchFamily="18" charset="0"/>
                <a:cs typeface="Times New Roman" pitchFamily="18" charset="0"/>
              </a:rPr>
              <a:t> </a:t>
            </a:r>
            <a:r>
              <a:rPr lang="lt-LT" sz="2000" dirty="0" smtClean="0">
                <a:latin typeface="Times New Roman" pitchFamily="18" charset="0"/>
                <a:cs typeface="Times New Roman" pitchFamily="18" charset="0"/>
              </a:rPr>
              <a:t>padidėjo beveik 1 %.</a:t>
            </a:r>
            <a:endParaRPr lang="lt-LT" sz="2000" b="1" dirty="0" smtClean="0">
              <a:latin typeface="Times New Roman" pitchFamily="18" charset="0"/>
              <a:cs typeface="Times New Roman" pitchFamily="18" charset="0"/>
            </a:endParaRPr>
          </a:p>
          <a:p>
            <a:pPr algn="just"/>
            <a:r>
              <a:rPr lang="lt-LT" sz="2000" dirty="0" smtClean="0">
                <a:latin typeface="Times New Roman" pitchFamily="18" charset="0"/>
                <a:cs typeface="Times New Roman" pitchFamily="18" charset="0"/>
              </a:rPr>
              <a:t>Išlaidų didėjimą  įtakojo medžiagų ligonių gydymui, maitinimo, patalynės skalbimo paslaugų brangimas.</a:t>
            </a:r>
          </a:p>
          <a:p>
            <a:pPr algn="just"/>
            <a:r>
              <a:rPr lang="lt-LT" sz="2000" dirty="0" smtClean="0">
                <a:latin typeface="Times New Roman" pitchFamily="18" charset="0"/>
                <a:cs typeface="Times New Roman" pitchFamily="18" charset="0"/>
              </a:rPr>
              <a:t>Pagrindinės veiklos kitos sąnaudos padidėjo dėl įstaigos nuosavų lėšų panaudojimo investicijų projekto įgyvendinimui.</a:t>
            </a:r>
          </a:p>
          <a:p>
            <a:pPr algn="just"/>
            <a:r>
              <a:rPr lang="lt-LT" sz="2000" dirty="0" smtClean="0">
                <a:latin typeface="Times New Roman" pitchFamily="18" charset="0"/>
                <a:cs typeface="Times New Roman" pitchFamily="18" charset="0"/>
              </a:rPr>
              <a:t>Autotransporto degalų sunaudojimo normų nustatymą ir nurašymą reglamentuoja direktoriaus įsakymu patvirtinta automobilių naudojimo tvarka, parengta vadovaujantis pavyzdinėmis taisyklėmis.</a:t>
            </a:r>
          </a:p>
          <a:p>
            <a:pPr algn="just"/>
            <a:r>
              <a:rPr lang="lt-LT" sz="2000" dirty="0" smtClean="0">
                <a:latin typeface="Times New Roman" pitchFamily="18" charset="0"/>
                <a:cs typeface="Times New Roman" pitchFamily="18" charset="0"/>
              </a:rPr>
              <a:t>Visi </a:t>
            </a:r>
            <a:r>
              <a:rPr lang="lt-LT" sz="2000" dirty="0">
                <a:latin typeface="Times New Roman" pitchFamily="18" charset="0"/>
                <a:cs typeface="Times New Roman" pitchFamily="18" charset="0"/>
              </a:rPr>
              <a:t>pirkimai (prekės, darbai ir paslaugos) vykdomi CVP IS priemonėmis ir per CPO. Su paslaugų ir prekių tiekėjais sudaromos sutartys, numatant įstaigai palankius 45–60 dienų apmokėjimo terminus</a:t>
            </a:r>
            <a:r>
              <a:rPr lang="lt-LT" sz="2000" dirty="0" smtClean="0">
                <a:latin typeface="Times New Roman" pitchFamily="18" charset="0"/>
                <a:cs typeface="Times New Roman" pitchFamily="18" charset="0"/>
              </a:rPr>
              <a:t>.</a:t>
            </a:r>
            <a:endParaRPr lang="lt-LT" sz="2000" dirty="0">
              <a:latin typeface="Times New Roman" pitchFamily="18" charset="0"/>
              <a:cs typeface="Times New Roman" pitchFamily="18" charset="0"/>
            </a:endParaRPr>
          </a:p>
        </p:txBody>
      </p:sp>
    </p:spTree>
    <p:extLst>
      <p:ext uri="{BB962C8B-B14F-4D97-AF65-F5344CB8AC3E}">
        <p14:creationId xmlns:p14="http://schemas.microsoft.com/office/powerpoint/2010/main" val="1628949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Sąnaudos valdymo išlaidoms</a:t>
            </a:r>
            <a:endParaRPr lang="lt-LT" sz="3200" b="1" dirty="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3610618269"/>
              </p:ext>
            </p:extLst>
          </p:nvPr>
        </p:nvGraphicFramePr>
        <p:xfrm>
          <a:off x="395536" y="1484784"/>
          <a:ext cx="8229600" cy="4771256"/>
        </p:xfrm>
        <a:graphic>
          <a:graphicData uri="http://schemas.openxmlformats.org/drawingml/2006/table">
            <a:tbl>
              <a:tblPr firstRow="1" bandRow="1">
                <a:tableStyleId>{5C22544A-7EE6-4342-B048-85BDC9FD1C3A}</a:tableStyleId>
              </a:tblPr>
              <a:tblGrid>
                <a:gridCol w="6563072"/>
                <a:gridCol w="1666528"/>
              </a:tblGrid>
              <a:tr h="504056">
                <a:tc>
                  <a:txBody>
                    <a:bodyPr/>
                    <a:lstStyle/>
                    <a:p>
                      <a:pPr algn="ctr"/>
                      <a:r>
                        <a:rPr lang="lt-LT" sz="2000" dirty="0" smtClean="0">
                          <a:latin typeface="Times New Roman" pitchFamily="18" charset="0"/>
                          <a:cs typeface="Times New Roman" pitchFamily="18" charset="0"/>
                        </a:rPr>
                        <a:t>Sąnaudų pavadinimas</a:t>
                      </a:r>
                      <a:endParaRPr lang="lt-LT" sz="2000" dirty="0">
                        <a:latin typeface="Times New Roman" pitchFamily="18" charset="0"/>
                        <a:cs typeface="Times New Roman" pitchFamily="18" charset="0"/>
                      </a:endParaRPr>
                    </a:p>
                  </a:txBody>
                  <a:tcPr/>
                </a:tc>
                <a:tc>
                  <a:txBody>
                    <a:bodyPr/>
                    <a:lstStyle/>
                    <a:p>
                      <a:pPr algn="ctr"/>
                      <a:r>
                        <a:rPr lang="lt-LT" sz="2000" dirty="0" err="1" smtClean="0">
                          <a:latin typeface="Times New Roman" pitchFamily="18" charset="0"/>
                          <a:cs typeface="Times New Roman" pitchFamily="18" charset="0"/>
                        </a:rPr>
                        <a:t>Eur</a:t>
                      </a:r>
                      <a:endParaRPr lang="lt-LT" sz="2000" dirty="0">
                        <a:latin typeface="Times New Roman" pitchFamily="18" charset="0"/>
                        <a:cs typeface="Times New Roman" pitchFamily="18" charset="0"/>
                      </a:endParaRPr>
                    </a:p>
                  </a:txBody>
                  <a:tcPr/>
                </a:tc>
              </a:tr>
              <a:tr h="370840">
                <a:tc>
                  <a:txBody>
                    <a:bodyPr/>
                    <a:lstStyle/>
                    <a:p>
                      <a:r>
                        <a:rPr lang="lt-LT" sz="2000" smtClean="0">
                          <a:latin typeface="Times New Roman" pitchFamily="18" charset="0"/>
                          <a:cs typeface="Times New Roman" pitchFamily="18" charset="0"/>
                        </a:rPr>
                        <a:t>Pagrindinės veiklos sąnaudos</a:t>
                      </a:r>
                      <a:endParaRPr lang="lt-LT" sz="200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1 021 977</a:t>
                      </a:r>
                      <a:endParaRPr lang="lt-LT" sz="2000" dirty="0">
                        <a:latin typeface="Times New Roman" pitchFamily="18" charset="0"/>
                        <a:cs typeface="Times New Roman" pitchFamily="18" charset="0"/>
                      </a:endParaRPr>
                    </a:p>
                  </a:txBody>
                  <a:tcPr/>
                </a:tc>
              </a:tr>
              <a:tr h="370840">
                <a:tc>
                  <a:txBody>
                    <a:bodyPr/>
                    <a:lstStyle/>
                    <a:p>
                      <a:r>
                        <a:rPr lang="lt-LT" sz="2000" dirty="0" smtClean="0">
                          <a:latin typeface="Times New Roman" pitchFamily="18" charset="0"/>
                          <a:cs typeface="Times New Roman" pitchFamily="18" charset="0"/>
                        </a:rPr>
                        <a:t>Valdymo išlaidos                                                         8,5 %</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87 483</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baseline="0" dirty="0" smtClean="0">
                          <a:latin typeface="Times New Roman" pitchFamily="18" charset="0"/>
                          <a:cs typeface="Times New Roman" pitchFamily="18" charset="0"/>
                        </a:rPr>
                        <a:t>darbo užmokestis                                                   5,9 </a:t>
                      </a:r>
                      <a:r>
                        <a:rPr lang="lt-LT" sz="2000" dirty="0" smtClean="0">
                          <a:latin typeface="Times New Roman" pitchFamily="18" charset="0"/>
                          <a:cs typeface="Times New Roman" pitchFamily="18" charset="0"/>
                        </a:rPr>
                        <a:t>%</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60713</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socialinio draudimo įmokos                                  1,8 %</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18809</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amortizacinės ilgalaikio turto                                0,1 % </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797</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Komunalinių paslaugų                                          </a:t>
                      </a:r>
                      <a:r>
                        <a:rPr lang="lt-LT" sz="2000" baseline="0" dirty="0" smtClean="0">
                          <a:latin typeface="Times New Roman" pitchFamily="18" charset="0"/>
                          <a:cs typeface="Times New Roman" pitchFamily="18" charset="0"/>
                        </a:rPr>
                        <a:t> </a:t>
                      </a:r>
                      <a:r>
                        <a:rPr lang="lt-LT" sz="2000" dirty="0" smtClean="0">
                          <a:latin typeface="Times New Roman" pitchFamily="18" charset="0"/>
                          <a:cs typeface="Times New Roman" pitchFamily="18" charset="0"/>
                        </a:rPr>
                        <a:t>0,2 %</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1705</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Transporto</a:t>
                      </a:r>
                      <a:r>
                        <a:rPr lang="lt-LT" sz="2000" baseline="0" dirty="0" smtClean="0">
                          <a:latin typeface="Times New Roman" pitchFamily="18" charset="0"/>
                          <a:cs typeface="Times New Roman" pitchFamily="18" charset="0"/>
                        </a:rPr>
                        <a:t> išlaikymo                                             0,04 </a:t>
                      </a:r>
                      <a:r>
                        <a:rPr lang="lt-LT" sz="2000" dirty="0" smtClean="0">
                          <a:latin typeface="Times New Roman" pitchFamily="18" charset="0"/>
                          <a:cs typeface="Times New Roman" pitchFamily="18" charset="0"/>
                        </a:rPr>
                        <a:t>%</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384</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Pagrindinės veiklos, patalpų </a:t>
                      </a:r>
                      <a:r>
                        <a:rPr lang="lt-LT" sz="2000" dirty="0" err="1" smtClean="0">
                          <a:latin typeface="Times New Roman" pitchFamily="18" charset="0"/>
                          <a:cs typeface="Times New Roman" pitchFamily="18" charset="0"/>
                        </a:rPr>
                        <a:t>ekspl</a:t>
                      </a:r>
                      <a:r>
                        <a:rPr lang="lt-LT" sz="2000" dirty="0" smtClean="0">
                          <a:latin typeface="Times New Roman" pitchFamily="18" charset="0"/>
                          <a:cs typeface="Times New Roman" pitchFamily="18" charset="0"/>
                        </a:rPr>
                        <a:t>., nuomos,        0,16 % </a:t>
                      </a:r>
                    </a:p>
                    <a:p>
                      <a:pPr marL="0" indent="0">
                        <a:buFont typeface="Arial" panose="020B0604020202020204" pitchFamily="34" charset="0"/>
                        <a:buNone/>
                      </a:pPr>
                      <a:r>
                        <a:rPr lang="lt-LT" sz="2000" dirty="0" smtClean="0">
                          <a:latin typeface="Times New Roman" pitchFamily="18" charset="0"/>
                          <a:cs typeface="Times New Roman" pitchFamily="18" charset="0"/>
                        </a:rPr>
                        <a:t>     </a:t>
                      </a:r>
                      <a:r>
                        <a:rPr lang="lt-LT" sz="2000" dirty="0" err="1" smtClean="0">
                          <a:latin typeface="Times New Roman" pitchFamily="18" charset="0"/>
                          <a:cs typeface="Times New Roman" pitchFamily="18" charset="0"/>
                        </a:rPr>
                        <a:t>kancialiarinės</a:t>
                      </a:r>
                      <a:r>
                        <a:rPr lang="lt-LT" sz="2000" baseline="0" dirty="0" smtClean="0">
                          <a:latin typeface="Times New Roman" pitchFamily="18" charset="0"/>
                          <a:cs typeface="Times New Roman" pitchFamily="18" charset="0"/>
                        </a:rPr>
                        <a:t> prekės, kvalifikacijos kėlimas</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1318</a:t>
                      </a:r>
                      <a:endParaRPr lang="lt-LT" sz="2000" dirty="0">
                        <a:latin typeface="Times New Roman" pitchFamily="18" charset="0"/>
                        <a:cs typeface="Times New Roman" pitchFamily="18" charset="0"/>
                      </a:endParaRPr>
                    </a:p>
                  </a:txBody>
                  <a:tcPr/>
                </a:tc>
              </a:tr>
              <a:tr h="370840">
                <a:tc>
                  <a:txBody>
                    <a:bodyPr/>
                    <a:lstStyle/>
                    <a:p>
                      <a:pPr marL="342900" indent="-342900">
                        <a:buFont typeface="Arial" panose="020B0604020202020204" pitchFamily="34" charset="0"/>
                        <a:buChar char="•"/>
                      </a:pPr>
                      <a:r>
                        <a:rPr lang="lt-LT" sz="2000" dirty="0" smtClean="0">
                          <a:latin typeface="Times New Roman" pitchFamily="18" charset="0"/>
                          <a:cs typeface="Times New Roman" pitchFamily="18" charset="0"/>
                        </a:rPr>
                        <a:t>Kompiuterinės įrangos palaikymo                         0,3 %</a:t>
                      </a:r>
                      <a:endParaRPr lang="lt-LT" sz="2000" dirty="0">
                        <a:latin typeface="Times New Roman" pitchFamily="18" charset="0"/>
                        <a:cs typeface="Times New Roman" pitchFamily="18" charset="0"/>
                      </a:endParaRPr>
                    </a:p>
                  </a:txBody>
                  <a:tcPr/>
                </a:tc>
                <a:tc>
                  <a:txBody>
                    <a:bodyPr/>
                    <a:lstStyle/>
                    <a:p>
                      <a:pPr algn="ctr"/>
                      <a:r>
                        <a:rPr lang="lt-LT" sz="2000" dirty="0" smtClean="0">
                          <a:latin typeface="Times New Roman" pitchFamily="18" charset="0"/>
                          <a:cs typeface="Times New Roman" pitchFamily="18" charset="0"/>
                        </a:rPr>
                        <a:t>3757</a:t>
                      </a:r>
                      <a:endParaRPr lang="lt-LT" sz="2000" dirty="0">
                        <a:latin typeface="Times New Roman" pitchFamily="18" charset="0"/>
                        <a:cs typeface="Times New Roman" pitchFamily="18" charset="0"/>
                      </a:endParaRPr>
                    </a:p>
                  </a:txBody>
                  <a:tcPr/>
                </a:tc>
              </a:tr>
              <a:tr h="370840">
                <a:tc>
                  <a:txBody>
                    <a:bodyPr/>
                    <a:lstStyle/>
                    <a:p>
                      <a:pPr marL="0" indent="0">
                        <a:buFont typeface="Arial" panose="020B0604020202020204" pitchFamily="34" charset="0"/>
                        <a:buNone/>
                      </a:pPr>
                      <a:endParaRPr lang="lt-LT" sz="2000" dirty="0">
                        <a:latin typeface="Times New Roman" pitchFamily="18" charset="0"/>
                        <a:cs typeface="Times New Roman" pitchFamily="18" charset="0"/>
                      </a:endParaRPr>
                    </a:p>
                  </a:txBody>
                  <a:tcPr/>
                </a:tc>
                <a:tc>
                  <a:txBody>
                    <a:bodyPr/>
                    <a:lstStyle/>
                    <a:p>
                      <a:pPr algn="ctr"/>
                      <a:endParaRPr lang="lt-LT"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276512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850106"/>
          </a:xfrm>
        </p:spPr>
        <p:txBody>
          <a:bodyPr>
            <a:normAutofit fontScale="90000"/>
          </a:bodyPr>
          <a:lstStyle/>
          <a:p>
            <a:r>
              <a:rPr lang="lt-LT" sz="3200" b="1" dirty="0" smtClean="0">
                <a:latin typeface="Times New Roman" pitchFamily="18" charset="0"/>
                <a:cs typeface="Times New Roman" pitchFamily="18" charset="0"/>
              </a:rPr>
              <a:t>2015 metų įstaigos ekonominės - finansinės veiklos rezultatas</a:t>
            </a:r>
            <a:br>
              <a:rPr lang="lt-LT" sz="3200" b="1" dirty="0" smtClean="0">
                <a:latin typeface="Times New Roman" pitchFamily="18" charset="0"/>
                <a:cs typeface="Times New Roman" pitchFamily="18" charset="0"/>
              </a:rPr>
            </a:br>
            <a:endParaRPr lang="lt-LT" sz="3200" b="1" dirty="0">
              <a:latin typeface="Times New Roman" pitchFamily="18" charset="0"/>
              <a:cs typeface="Times New Roman" pitchFamily="18" charset="0"/>
            </a:endParaRP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1107449793"/>
              </p:ext>
            </p:extLst>
          </p:nvPr>
        </p:nvGraphicFramePr>
        <p:xfrm>
          <a:off x="539552" y="2204864"/>
          <a:ext cx="8229600" cy="3035672"/>
        </p:xfrm>
        <a:graphic>
          <a:graphicData uri="http://schemas.openxmlformats.org/drawingml/2006/table">
            <a:tbl>
              <a:tblPr firstRow="1" bandRow="1">
                <a:tableStyleId>{5C22544A-7EE6-4342-B048-85BDC9FD1C3A}</a:tableStyleId>
              </a:tblPr>
              <a:tblGrid>
                <a:gridCol w="2743200"/>
                <a:gridCol w="2657400"/>
                <a:gridCol w="2829000"/>
              </a:tblGrid>
              <a:tr h="648072">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Nuosavo kapitalo rodikliai balanse</a:t>
                      </a:r>
                      <a:endParaRPr lang="lt-LT" sz="1800"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Praėjusio laikotarpio suma (2014 m)</a:t>
                      </a:r>
                      <a:endParaRPr lang="lt-LT" sz="1800" dirty="0">
                        <a:latin typeface="Times New Roman" pitchFamily="18" charset="0"/>
                        <a:cs typeface="Times New Roman" pitchFamily="18" charset="0"/>
                      </a:endParaRPr>
                    </a:p>
                  </a:txBody>
                  <a:tcPr/>
                </a:tc>
                <a:tc>
                  <a:txBody>
                    <a:bodyPr/>
                    <a:lstStyle/>
                    <a:p>
                      <a:pPr algn="ctr"/>
                      <a:r>
                        <a:rPr lang="lt-LT" sz="1800" b="1" kern="1200" dirty="0" smtClean="0">
                          <a:solidFill>
                            <a:schemeClr val="lt1"/>
                          </a:solidFill>
                          <a:effectLst/>
                          <a:latin typeface="Times New Roman" pitchFamily="18" charset="0"/>
                          <a:ea typeface="+mn-ea"/>
                          <a:cs typeface="Times New Roman" pitchFamily="18" charset="0"/>
                        </a:rPr>
                        <a:t>Ataskaitinio laikotarpio suma (2015 m)</a:t>
                      </a:r>
                      <a:endParaRPr lang="lt-LT" sz="1800" dirty="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Dalininkų kapitalas</a:t>
                      </a:r>
                      <a:endParaRPr lang="lt-LT" sz="180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11 522</a:t>
                      </a:r>
                      <a:endParaRPr lang="lt-LT" sz="1800" dirty="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11 522</a:t>
                      </a:r>
                      <a:endParaRPr lang="lt-LT" sz="1800" dirty="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Rezervas</a:t>
                      </a:r>
                      <a:endParaRPr lang="lt-LT" sz="1800">
                        <a:latin typeface="Times New Roman" pitchFamily="18" charset="0"/>
                        <a:cs typeface="Times New Roman" pitchFamily="18" charset="0"/>
                      </a:endParaRPr>
                    </a:p>
                  </a:txBody>
                  <a:tcPr/>
                </a:tc>
                <a:tc>
                  <a:txBody>
                    <a:bodyPr/>
                    <a:lstStyle/>
                    <a:p>
                      <a:pPr algn="ctr"/>
                      <a:endParaRPr lang="lt-LT" sz="1800">
                        <a:latin typeface="Times New Roman" pitchFamily="18" charset="0"/>
                        <a:cs typeface="Times New Roman" pitchFamily="18" charset="0"/>
                      </a:endParaRPr>
                    </a:p>
                  </a:txBody>
                  <a:tcPr/>
                </a:tc>
                <a:tc>
                  <a:txBody>
                    <a:bodyPr/>
                    <a:lstStyle/>
                    <a:p>
                      <a:pPr algn="ctr"/>
                      <a:endParaRPr lang="lt-LT" sz="1800">
                        <a:latin typeface="Times New Roman" pitchFamily="18" charset="0"/>
                        <a:cs typeface="Times New Roman" pitchFamily="18" charset="0"/>
                      </a:endParaRPr>
                    </a:p>
                  </a:txBody>
                  <a:tcPr/>
                </a:tc>
              </a:tr>
              <a:tr h="370840">
                <a:tc>
                  <a:txBody>
                    <a:bodyPr/>
                    <a:lstStyle/>
                    <a:p>
                      <a:r>
                        <a:rPr lang="lt-LT" sz="1800" kern="1200" smtClean="0">
                          <a:solidFill>
                            <a:schemeClr val="dk1"/>
                          </a:solidFill>
                          <a:effectLst/>
                          <a:latin typeface="Times New Roman" pitchFamily="18" charset="0"/>
                          <a:ea typeface="+mn-ea"/>
                          <a:cs typeface="Times New Roman" pitchFamily="18" charset="0"/>
                        </a:rPr>
                        <a:t>Ankstesnių metų veiklos rezultatas</a:t>
                      </a:r>
                      <a:endParaRPr lang="lt-LT" sz="1800">
                        <a:latin typeface="Times New Roman" pitchFamily="18" charset="0"/>
                        <a:cs typeface="Times New Roman" pitchFamily="18" charset="0"/>
                      </a:endParaRPr>
                    </a:p>
                  </a:txBody>
                  <a:tcPr/>
                </a:tc>
                <a:tc>
                  <a:txBody>
                    <a:bodyPr/>
                    <a:lstStyle/>
                    <a:p>
                      <a:pPr algn="ctr"/>
                      <a:r>
                        <a:rPr lang="lt-LT" dirty="0" smtClean="0">
                          <a:latin typeface="Times New Roman" pitchFamily="18" charset="0"/>
                          <a:cs typeface="Times New Roman" pitchFamily="18" charset="0"/>
                        </a:rPr>
                        <a:t>334 198</a:t>
                      </a:r>
                      <a:endParaRPr lang="lt-LT" dirty="0">
                        <a:latin typeface="Times New Roman" pitchFamily="18" charset="0"/>
                        <a:cs typeface="Times New Roman" pitchFamily="18" charset="0"/>
                      </a:endParaRPr>
                    </a:p>
                  </a:txBody>
                  <a:tcPr anchor="ctr"/>
                </a:tc>
                <a:tc>
                  <a:txBody>
                    <a:bodyPr/>
                    <a:lstStyle/>
                    <a:p>
                      <a:pPr algn="ctr"/>
                      <a:r>
                        <a:rPr lang="lt-LT" dirty="0" smtClean="0">
                          <a:latin typeface="Times New Roman" pitchFamily="18" charset="0"/>
                          <a:cs typeface="Times New Roman" pitchFamily="18" charset="0"/>
                        </a:rPr>
                        <a:t>453 650</a:t>
                      </a:r>
                      <a:endParaRPr lang="lt-LT" dirty="0">
                        <a:latin typeface="Times New Roman" pitchFamily="18" charset="0"/>
                        <a:cs typeface="Times New Roman" pitchFamily="18" charset="0"/>
                      </a:endParaRPr>
                    </a:p>
                  </a:txBody>
                  <a:tcPr anchor="ctr"/>
                </a:tc>
              </a:tr>
              <a:tr h="370840">
                <a:tc>
                  <a:txBody>
                    <a:bodyPr/>
                    <a:lstStyle/>
                    <a:p>
                      <a:r>
                        <a:rPr lang="lt-LT" sz="1800" kern="1200" smtClean="0">
                          <a:solidFill>
                            <a:schemeClr val="dk1"/>
                          </a:solidFill>
                          <a:effectLst/>
                          <a:latin typeface="Times New Roman" pitchFamily="18" charset="0"/>
                          <a:ea typeface="+mn-ea"/>
                          <a:cs typeface="Times New Roman" pitchFamily="18" charset="0"/>
                        </a:rPr>
                        <a:t>Ataskaitinių metų veiklos rezultatas</a:t>
                      </a:r>
                      <a:endParaRPr lang="lt-LT" sz="1800">
                        <a:latin typeface="Times New Roman" pitchFamily="18" charset="0"/>
                        <a:cs typeface="Times New Roman" pitchFamily="18" charset="0"/>
                      </a:endParaRPr>
                    </a:p>
                  </a:txBody>
                  <a:tcPr/>
                </a:tc>
                <a:tc>
                  <a:txBody>
                    <a:bodyPr/>
                    <a:lstStyle/>
                    <a:p>
                      <a:pPr algn="ctr"/>
                      <a:r>
                        <a:rPr lang="lt-LT" sz="1800" kern="1200" dirty="0" smtClean="0">
                          <a:solidFill>
                            <a:schemeClr val="dk1"/>
                          </a:solidFill>
                          <a:effectLst/>
                          <a:latin typeface="Times New Roman" pitchFamily="18" charset="0"/>
                          <a:ea typeface="+mn-ea"/>
                          <a:cs typeface="Times New Roman" pitchFamily="18" charset="0"/>
                        </a:rPr>
                        <a:t>119 452</a:t>
                      </a:r>
                      <a:endParaRPr lang="lt-LT" sz="1800" dirty="0">
                        <a:latin typeface="Times New Roman" pitchFamily="18" charset="0"/>
                        <a:cs typeface="Times New Roman" pitchFamily="18" charset="0"/>
                      </a:endParaRPr>
                    </a:p>
                  </a:txBody>
                  <a:tcPr anchor="ctr"/>
                </a:tc>
                <a:tc>
                  <a:txBody>
                    <a:bodyPr/>
                    <a:lstStyle/>
                    <a:p>
                      <a:pPr algn="ctr"/>
                      <a:r>
                        <a:rPr lang="lt-LT" dirty="0" smtClean="0">
                          <a:latin typeface="Times New Roman" pitchFamily="18" charset="0"/>
                          <a:cs typeface="Times New Roman" pitchFamily="18" charset="0"/>
                        </a:rPr>
                        <a:t>115 432</a:t>
                      </a:r>
                      <a:endParaRPr lang="lt-LT" dirty="0">
                        <a:latin typeface="Times New Roman" pitchFamily="18" charset="0"/>
                        <a:cs typeface="Times New Roman" pitchFamily="18" charset="0"/>
                      </a:endParaRPr>
                    </a:p>
                  </a:txBody>
                  <a:tcPr anchor="ctr"/>
                </a:tc>
              </a:tr>
              <a:tr h="0">
                <a:tc>
                  <a:txBody>
                    <a:bodyPr/>
                    <a:lstStyle/>
                    <a:p>
                      <a:r>
                        <a:rPr lang="lt-LT" sz="1800" b="1" dirty="0" smtClean="0">
                          <a:latin typeface="Times New Roman" pitchFamily="18" charset="0"/>
                          <a:cs typeface="Times New Roman" pitchFamily="18" charset="0"/>
                        </a:rPr>
                        <a:t>Iš viso:</a:t>
                      </a:r>
                      <a:endParaRPr lang="lt-LT" sz="1800" b="1" dirty="0">
                        <a:latin typeface="Times New Roman" pitchFamily="18" charset="0"/>
                        <a:cs typeface="Times New Roman" pitchFamily="18" charset="0"/>
                      </a:endParaRPr>
                    </a:p>
                  </a:txBody>
                  <a:tcPr/>
                </a:tc>
                <a:tc>
                  <a:txBody>
                    <a:bodyPr/>
                    <a:lstStyle/>
                    <a:p>
                      <a:pPr algn="ctr"/>
                      <a:r>
                        <a:rPr lang="lt-LT" sz="1800" b="1" kern="1200" dirty="0" smtClean="0">
                          <a:solidFill>
                            <a:schemeClr val="dk1"/>
                          </a:solidFill>
                          <a:effectLst/>
                          <a:latin typeface="Times New Roman" pitchFamily="18" charset="0"/>
                          <a:ea typeface="+mn-ea"/>
                          <a:cs typeface="Times New Roman" pitchFamily="18" charset="0"/>
                        </a:rPr>
                        <a:t>465 172</a:t>
                      </a:r>
                      <a:endParaRPr lang="lt-LT" sz="1800" dirty="0">
                        <a:latin typeface="Times New Roman" pitchFamily="18" charset="0"/>
                        <a:cs typeface="Times New Roman" pitchFamily="18" charset="0"/>
                      </a:endParaRPr>
                    </a:p>
                  </a:txBody>
                  <a:tcPr anchor="ctr"/>
                </a:tc>
                <a:tc>
                  <a:txBody>
                    <a:bodyPr/>
                    <a:lstStyle/>
                    <a:p>
                      <a:pPr algn="ctr"/>
                      <a:r>
                        <a:rPr lang="lt-LT" b="1" dirty="0" smtClean="0">
                          <a:latin typeface="Times New Roman" pitchFamily="18" charset="0"/>
                          <a:cs typeface="Times New Roman" pitchFamily="18" charset="0"/>
                        </a:rPr>
                        <a:t>580 604</a:t>
                      </a:r>
                      <a:endParaRPr lang="lt-LT" b="1" dirty="0">
                        <a:latin typeface="Times New Roman" pitchFamily="18" charset="0"/>
                        <a:cs typeface="Times New Roman" pitchFamily="18" charset="0"/>
                      </a:endParaRPr>
                    </a:p>
                  </a:txBody>
                  <a:tcPr anchor="ctr"/>
                </a:tc>
              </a:tr>
            </a:tbl>
          </a:graphicData>
        </a:graphic>
      </p:graphicFrame>
      <p:sp>
        <p:nvSpPr>
          <p:cNvPr id="6" name="TextBox 5"/>
          <p:cNvSpPr txBox="1"/>
          <p:nvPr/>
        </p:nvSpPr>
        <p:spPr>
          <a:xfrm>
            <a:off x="539552" y="1001191"/>
            <a:ext cx="8064896" cy="1200329"/>
          </a:xfrm>
          <a:prstGeom prst="rect">
            <a:avLst/>
          </a:prstGeom>
          <a:noFill/>
        </p:spPr>
        <p:txBody>
          <a:bodyPr wrap="square" rtlCol="0">
            <a:spAutoFit/>
          </a:bodyPr>
          <a:lstStyle/>
          <a:p>
            <a:pPr algn="just"/>
            <a:r>
              <a:rPr lang="lt-LT" dirty="0">
                <a:latin typeface="Times New Roman" pitchFamily="18" charset="0"/>
                <a:cs typeface="Times New Roman" pitchFamily="18" charset="0"/>
              </a:rPr>
              <a:t>Viešosios įstaigos Alytaus apskrities tuberkuliozės ligoninės dalininkas (steigėjas) yra Lietuvos Respublikos Sveikatos apsaugos ministerija. Dalininko kapitalas  įstaigos finansinėje apskaitoje sudarė </a:t>
            </a:r>
            <a:r>
              <a:rPr lang="lt-LT" dirty="0" smtClean="0">
                <a:latin typeface="Times New Roman" pitchFamily="18" charset="0"/>
                <a:cs typeface="Times New Roman" pitchFamily="18" charset="0"/>
              </a:rPr>
              <a:t>11522 </a:t>
            </a:r>
            <a:r>
              <a:rPr lang="lt-LT" dirty="0">
                <a:latin typeface="Times New Roman" pitchFamily="18" charset="0"/>
                <a:cs typeface="Times New Roman" pitchFamily="18" charset="0"/>
              </a:rPr>
              <a:t>litus. Dalininko kapitalas  nepakito ir ataskaitiniais </a:t>
            </a:r>
            <a:r>
              <a:rPr lang="lt-LT" dirty="0" smtClean="0">
                <a:latin typeface="Times New Roman" pitchFamily="18" charset="0"/>
                <a:cs typeface="Times New Roman" pitchFamily="18" charset="0"/>
              </a:rPr>
              <a:t>2015 metais</a:t>
            </a:r>
            <a:r>
              <a:rPr lang="lt-LT" dirty="0">
                <a:latin typeface="Times New Roman" pitchFamily="18" charset="0"/>
                <a:cs typeface="Times New Roman" pitchFamily="18" charset="0"/>
              </a:rPr>
              <a:t>.</a:t>
            </a:r>
          </a:p>
        </p:txBody>
      </p:sp>
      <p:sp>
        <p:nvSpPr>
          <p:cNvPr id="9" name="Stačiakampis 8"/>
          <p:cNvSpPr/>
          <p:nvPr/>
        </p:nvSpPr>
        <p:spPr>
          <a:xfrm>
            <a:off x="383504" y="5376560"/>
            <a:ext cx="8373616" cy="1323439"/>
          </a:xfrm>
          <a:prstGeom prst="rect">
            <a:avLst/>
          </a:prstGeom>
        </p:spPr>
        <p:txBody>
          <a:bodyPr wrap="square">
            <a:spAutoFit/>
          </a:bodyPr>
          <a:lstStyle/>
          <a:p>
            <a:r>
              <a:rPr lang="lt-LT" sz="1600" dirty="0" smtClean="0">
                <a:latin typeface="Times New Roman" panose="02020603050405020304" pitchFamily="18" charset="0"/>
                <a:cs typeface="Times New Roman" panose="02020603050405020304" pitchFamily="18" charset="0"/>
              </a:rPr>
              <a:t>Grynasis finansinių metų pelnas 10,1 % visų pajamų. VšĮ Alytaus apskrities tuberkuliozės ligoninė už suteiktas sveikatos priežiūros paslaugas 2015 m. iš Privalomojo sveikatos draudimo fondo gavo 88,8 % visų pajamų. 10,7 % sudarė finansavimo pajamos ir 0,5 % sudarė lėšos už paslaugas kitoms gydymo įstaigoms ir gyventojams nedraustiems privalomuoju sveikatos draudimu. Finansiniam rezultatui įtakos  turėjo balo vertės atstatymas nuo metų pradžios.</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03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60648"/>
            <a:ext cx="8229600" cy="1584176"/>
          </a:xfrm>
        </p:spPr>
        <p:txBody>
          <a:bodyPr>
            <a:normAutofit/>
          </a:bodyPr>
          <a:lstStyle/>
          <a:p>
            <a:r>
              <a:rPr lang="lt-LT" sz="3200" b="1" dirty="0" smtClean="0">
                <a:latin typeface="Times New Roman" pitchFamily="18" charset="0"/>
                <a:cs typeface="Times New Roman" pitchFamily="18" charset="0"/>
              </a:rPr>
              <a:t>Finansinių įsipareigojimų būklė</a:t>
            </a:r>
            <a:br>
              <a:rPr lang="lt-LT" sz="3200" b="1" dirty="0" smtClean="0">
                <a:latin typeface="Times New Roman" pitchFamily="18" charset="0"/>
                <a:cs typeface="Times New Roman" pitchFamily="18" charset="0"/>
              </a:rPr>
            </a:br>
            <a:r>
              <a:rPr lang="lt-LT" sz="3200" b="1" dirty="0" smtClean="0">
                <a:latin typeface="Times New Roman" pitchFamily="18" charset="0"/>
                <a:cs typeface="Times New Roman" pitchFamily="18" charset="0"/>
              </a:rPr>
              <a:t>2014-12-31               </a:t>
            </a:r>
            <a:br>
              <a:rPr lang="lt-LT" sz="3200" b="1" dirty="0" smtClean="0">
                <a:latin typeface="Times New Roman" pitchFamily="18" charset="0"/>
                <a:cs typeface="Times New Roman" pitchFamily="18" charset="0"/>
              </a:rPr>
            </a:br>
            <a:r>
              <a:rPr lang="lt-LT" sz="3200" b="1" dirty="0">
                <a:latin typeface="Times New Roman" pitchFamily="18" charset="0"/>
                <a:cs typeface="Times New Roman" pitchFamily="18" charset="0"/>
              </a:rPr>
              <a:t> </a:t>
            </a:r>
            <a:r>
              <a:rPr lang="lt-LT" sz="3200" b="1" dirty="0" smtClean="0">
                <a:latin typeface="Times New Roman" pitchFamily="18" charset="0"/>
                <a:cs typeface="Times New Roman" pitchFamily="18" charset="0"/>
              </a:rPr>
              <a:t>                                                              (</a:t>
            </a:r>
            <a:r>
              <a:rPr lang="lt-LT" sz="2400" b="1" dirty="0" err="1" smtClean="0">
                <a:latin typeface="Times New Roman" pitchFamily="18" charset="0"/>
                <a:cs typeface="Times New Roman" pitchFamily="18" charset="0"/>
              </a:rPr>
              <a:t>Eur</a:t>
            </a:r>
            <a:r>
              <a:rPr lang="lt-LT" sz="2400" b="1" dirty="0" smtClean="0">
                <a:latin typeface="Times New Roman" pitchFamily="18" charset="0"/>
                <a:cs typeface="Times New Roman" pitchFamily="18" charset="0"/>
              </a:rPr>
              <a:t>)</a:t>
            </a:r>
            <a:endParaRPr lang="lt-LT" sz="24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152030202"/>
              </p:ext>
            </p:extLst>
          </p:nvPr>
        </p:nvGraphicFramePr>
        <p:xfrm>
          <a:off x="457200" y="1844824"/>
          <a:ext cx="8229600" cy="4368800"/>
        </p:xfrm>
        <a:graphic>
          <a:graphicData uri="http://schemas.openxmlformats.org/drawingml/2006/table">
            <a:tbl>
              <a:tblPr firstRow="1" bandRow="1">
                <a:tableStyleId>{5C22544A-7EE6-4342-B048-85BDC9FD1C3A}</a:tableStyleId>
              </a:tblPr>
              <a:tblGrid>
                <a:gridCol w="2743200"/>
                <a:gridCol w="2743200"/>
                <a:gridCol w="2743200"/>
              </a:tblGrid>
              <a:tr h="126216">
                <a:tc>
                  <a:txBody>
                    <a:bodyPr/>
                    <a:lstStyle/>
                    <a:p>
                      <a:pPr algn="ctr"/>
                      <a:r>
                        <a:rPr lang="lt-LT" sz="1600" dirty="0" smtClean="0">
                          <a:latin typeface="Times New Roman" pitchFamily="18" charset="0"/>
                          <a:cs typeface="Times New Roman" pitchFamily="18" charset="0"/>
                        </a:rPr>
                        <a:t>Rodikliai</a:t>
                      </a:r>
                      <a:endParaRPr lang="lt-LT" sz="1600" dirty="0">
                        <a:latin typeface="Times New Roman" pitchFamily="18" charset="0"/>
                        <a:cs typeface="Times New Roman" pitchFamily="18" charset="0"/>
                      </a:endParaRPr>
                    </a:p>
                  </a:txBody>
                  <a:tcPr/>
                </a:tc>
                <a:tc gridSpan="2">
                  <a:txBody>
                    <a:bodyPr/>
                    <a:lstStyle/>
                    <a:p>
                      <a:pPr algn="ctr"/>
                      <a:r>
                        <a:rPr lang="lt-LT" sz="1600" smtClean="0">
                          <a:latin typeface="Times New Roman" pitchFamily="18" charset="0"/>
                          <a:cs typeface="Times New Roman" pitchFamily="18" charset="0"/>
                        </a:rPr>
                        <a:t>Skolos ar jų dalys,</a:t>
                      </a:r>
                      <a:r>
                        <a:rPr lang="lt-LT" sz="1600" baseline="0" smtClean="0">
                          <a:latin typeface="Times New Roman" pitchFamily="18" charset="0"/>
                          <a:cs typeface="Times New Roman" pitchFamily="18" charset="0"/>
                        </a:rPr>
                        <a:t> apmokėtinos:</a:t>
                      </a:r>
                      <a:endParaRPr lang="lt-LT" sz="1600">
                        <a:latin typeface="Times New Roman" pitchFamily="18" charset="0"/>
                        <a:cs typeface="Times New Roman" pitchFamily="18" charset="0"/>
                      </a:endParaRPr>
                    </a:p>
                  </a:txBody>
                  <a:tcPr/>
                </a:tc>
                <a:tc hMerge="1">
                  <a:txBody>
                    <a:bodyPr/>
                    <a:lstStyle/>
                    <a:p>
                      <a:endParaRPr lang="lt-LT"/>
                    </a:p>
                  </a:txBody>
                  <a:tcPr/>
                </a:tc>
              </a:tr>
              <a:tr h="370840">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Mokėtinų sumų skaidymas pagal rūšis</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Per vienerius finansinius metus</a:t>
                      </a:r>
                      <a:endParaRPr lang="lt-LT" sz="1600" dirty="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Po vienerių metų, bet ne vėliau kaip per penkerius metus</a:t>
                      </a:r>
                      <a:endParaRPr lang="lt-LT" sz="1600" dirty="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Finansinės skolos:</a:t>
                      </a:r>
                    </a:p>
                    <a:p>
                      <a:r>
                        <a:rPr lang="lt-LT" sz="1600" kern="1200" smtClean="0">
                          <a:solidFill>
                            <a:schemeClr val="dk1"/>
                          </a:solidFill>
                          <a:effectLst/>
                          <a:latin typeface="Times New Roman" pitchFamily="18" charset="0"/>
                          <a:ea typeface="+mn-ea"/>
                          <a:cs typeface="Times New Roman" pitchFamily="18" charset="0"/>
                        </a:rPr>
                        <a:t>- kredito įstaigoms</a:t>
                      </a:r>
                      <a:endParaRPr lang="lt-LT" sz="160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nchor="ctr"/>
                </a:tc>
                <a:tc>
                  <a:txBody>
                    <a:bodyPr/>
                    <a:lstStyle/>
                    <a:p>
                      <a:endParaRPr lang="lt-LT" sz="1600" dirty="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Skolos tiekėjams</a:t>
                      </a:r>
                      <a:endParaRPr lang="lt-LT" sz="160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14 930</a:t>
                      </a:r>
                      <a:endParaRPr lang="lt-LT" sz="1600" dirty="0">
                        <a:latin typeface="Times New Roman" pitchFamily="18" charset="0"/>
                        <a:cs typeface="Times New Roman" pitchFamily="18" charset="0"/>
                      </a:endParaRPr>
                    </a:p>
                  </a:txBody>
                  <a:tcPr anchor="ct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Su darbo santykiais susiję įsipareigojimai (įmokos </a:t>
                      </a:r>
                      <a:r>
                        <a:rPr lang="lt-LT" sz="1600" kern="1200" err="1" smtClean="0">
                          <a:solidFill>
                            <a:schemeClr val="dk1"/>
                          </a:solidFill>
                          <a:effectLst/>
                          <a:latin typeface="Times New Roman" pitchFamily="18" charset="0"/>
                          <a:ea typeface="+mn-ea"/>
                          <a:cs typeface="Times New Roman" pitchFamily="18" charset="0"/>
                        </a:rPr>
                        <a:t>sodrai</a:t>
                      </a:r>
                      <a:r>
                        <a:rPr lang="lt-LT" sz="1600" kern="1200" smtClean="0">
                          <a:solidFill>
                            <a:schemeClr val="dk1"/>
                          </a:solidFill>
                          <a:effectLst/>
                          <a:latin typeface="Times New Roman" pitchFamily="18" charset="0"/>
                          <a:ea typeface="+mn-ea"/>
                          <a:cs typeface="Times New Roman" pitchFamily="18" charset="0"/>
                        </a:rPr>
                        <a:t>)</a:t>
                      </a:r>
                      <a:endParaRPr lang="lt-LT" sz="160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26 899</a:t>
                      </a:r>
                      <a:endParaRPr lang="lt-LT" sz="1600" dirty="0">
                        <a:latin typeface="Times New Roman" pitchFamily="18" charset="0"/>
                        <a:cs typeface="Times New Roman" pitchFamily="18" charset="0"/>
                      </a:endParaRPr>
                    </a:p>
                  </a:txBody>
                  <a:tcPr anchor="ctr"/>
                </a:tc>
                <a:tc>
                  <a:txBody>
                    <a:bodyPr/>
                    <a:lstStyle/>
                    <a:p>
                      <a:endParaRPr lang="lt-LT" sz="160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Kitos mokėtinos sumos ir trumpalaikiai įsipareigojimai (nepanaudotų atostogų rezervas)</a:t>
                      </a:r>
                      <a:endParaRPr lang="lt-LT" sz="1600">
                        <a:latin typeface="Times New Roman" pitchFamily="18" charset="0"/>
                        <a:cs typeface="Times New Roman" pitchFamily="18" charset="0"/>
                      </a:endParaRPr>
                    </a:p>
                  </a:txBody>
                  <a:tcP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50 819</a:t>
                      </a:r>
                      <a:endParaRPr lang="lt-LT" sz="1600" dirty="0">
                        <a:latin typeface="Times New Roman" pitchFamily="18" charset="0"/>
                        <a:cs typeface="Times New Roman" pitchFamily="18" charset="0"/>
                      </a:endParaRPr>
                    </a:p>
                  </a:txBody>
                  <a:tcPr anchor="ctr"/>
                </a:tc>
                <a:tc>
                  <a:txBody>
                    <a:bodyPr/>
                    <a:lstStyle/>
                    <a:p>
                      <a:endParaRPr lang="lt-LT" sz="1600">
                        <a:latin typeface="Times New Roman" pitchFamily="18" charset="0"/>
                        <a:cs typeface="Times New Roman" pitchFamily="18" charset="0"/>
                      </a:endParaRPr>
                    </a:p>
                  </a:txBody>
                  <a:tcPr/>
                </a:tc>
              </a:tr>
              <a:tr h="370840">
                <a:tc>
                  <a:txBody>
                    <a:bodyPr/>
                    <a:lstStyle/>
                    <a:p>
                      <a:pPr algn="r"/>
                      <a:r>
                        <a:rPr lang="lt-LT" sz="1600" b="1"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b="1" kern="1200" dirty="0" smtClean="0">
                          <a:solidFill>
                            <a:schemeClr val="dk1"/>
                          </a:solidFill>
                          <a:effectLst/>
                          <a:latin typeface="Times New Roman" pitchFamily="18" charset="0"/>
                          <a:ea typeface="+mn-ea"/>
                          <a:cs typeface="Times New Roman" pitchFamily="18" charset="0"/>
                        </a:rPr>
                        <a:t>92 648</a:t>
                      </a:r>
                      <a:endParaRPr lang="lt-LT" sz="1600" dirty="0">
                        <a:latin typeface="Times New Roman" pitchFamily="18" charset="0"/>
                        <a:cs typeface="Times New Roman" pitchFamily="18" charset="0"/>
                      </a:endParaRPr>
                    </a:p>
                  </a:txBody>
                  <a:tcPr anchor="ctr"/>
                </a:tc>
                <a:tc>
                  <a:txBody>
                    <a:bodyPr/>
                    <a:lstStyle/>
                    <a:p>
                      <a:endParaRPr lang="lt-LT"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117327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4680520"/>
          </a:xfrm>
        </p:spPr>
        <p:txBody>
          <a:bodyPr>
            <a:noAutofit/>
          </a:bodyPr>
          <a:lstStyle/>
          <a:p>
            <a:pPr algn="just"/>
            <a:r>
              <a:rPr lang="lt-LT" sz="1800" dirty="0" smtClean="0">
                <a:latin typeface="Times New Roman" pitchFamily="18" charset="0"/>
                <a:cs typeface="Times New Roman" pitchFamily="18" charset="0"/>
              </a:rPr>
              <a:t>2015 metais baigta įgyvendinti 2006 metais pradėta vykdyti </a:t>
            </a:r>
            <a:r>
              <a:rPr lang="lt-LT" sz="1800" dirty="0">
                <a:latin typeface="Times New Roman" pitchFamily="18" charset="0"/>
                <a:cs typeface="Times New Roman" pitchFamily="18" charset="0"/>
              </a:rPr>
              <a:t>I</a:t>
            </a:r>
            <a:r>
              <a:rPr lang="lt-LT" sz="1800" dirty="0" smtClean="0">
                <a:latin typeface="Times New Roman" pitchFamily="18" charset="0"/>
                <a:cs typeface="Times New Roman" pitchFamily="18" charset="0"/>
              </a:rPr>
              <a:t>nvesticijų programa „VšĮ </a:t>
            </a:r>
            <a:r>
              <a:rPr lang="lt-LT" sz="1800" dirty="0">
                <a:latin typeface="Times New Roman" pitchFamily="18" charset="0"/>
                <a:cs typeface="Times New Roman" pitchFamily="18" charset="0"/>
              </a:rPr>
              <a:t>Alytaus apskrities tuberkuliozės </a:t>
            </a:r>
            <a:r>
              <a:rPr lang="lt-LT" sz="1800" dirty="0" smtClean="0">
                <a:latin typeface="Times New Roman" pitchFamily="18" charset="0"/>
                <a:cs typeface="Times New Roman" pitchFamily="18" charset="0"/>
              </a:rPr>
              <a:t>ligoninės teikiamų paslaugų restruktūrizavimas“  trečiojo etapo </a:t>
            </a:r>
            <a:r>
              <a:rPr lang="lt-LT" sz="1800" dirty="0">
                <a:latin typeface="Times New Roman" pitchFamily="18" charset="0"/>
                <a:cs typeface="Times New Roman" pitchFamily="18" charset="0"/>
              </a:rPr>
              <a:t>investicijų projektas </a:t>
            </a:r>
            <a:r>
              <a:rPr lang="lt-LT" sz="1800" b="1" dirty="0">
                <a:latin typeface="Times New Roman" pitchFamily="18" charset="0"/>
                <a:cs typeface="Times New Roman" pitchFamily="18" charset="0"/>
              </a:rPr>
              <a:t>„VšĮ Alytaus apskrities tuberkuliozės ligonines avarinių pastatų nugriovimas, avarinio administracijos-ūkio pastato rekonstravimas, teritorijos sutvarkymas ir </a:t>
            </a:r>
            <a:r>
              <a:rPr lang="lt-LT" sz="1800" b="1" dirty="0" smtClean="0">
                <a:latin typeface="Times New Roman" pitchFamily="18" charset="0"/>
                <a:cs typeface="Times New Roman" pitchFamily="18" charset="0"/>
              </a:rPr>
              <a:t>aptvėrimas“.</a:t>
            </a:r>
            <a:r>
              <a:rPr lang="lt-LT" sz="1800" dirty="0">
                <a:latin typeface="Times New Roman" pitchFamily="18" charset="0"/>
                <a:cs typeface="Times New Roman" pitchFamily="18" charset="0"/>
              </a:rPr>
              <a:t> Investicijų projekto sąmatinė vertė </a:t>
            </a:r>
            <a:r>
              <a:rPr lang="lt-LT" sz="1800" dirty="0" smtClean="0">
                <a:latin typeface="Times New Roman" pitchFamily="18" charset="0"/>
                <a:cs typeface="Times New Roman" pitchFamily="18" charset="0"/>
              </a:rPr>
              <a:t>208,6 tūkst. eurų. </a:t>
            </a:r>
            <a:r>
              <a:rPr lang="lt-LT" sz="1800" dirty="0">
                <a:latin typeface="Times New Roman" pitchFamily="18" charset="0"/>
                <a:cs typeface="Times New Roman" pitchFamily="18" charset="0"/>
              </a:rPr>
              <a:t>Iš Valstybės </a:t>
            </a:r>
            <a:r>
              <a:rPr lang="lt-LT" sz="1800" dirty="0" smtClean="0">
                <a:latin typeface="Times New Roman" pitchFamily="18" charset="0"/>
                <a:cs typeface="Times New Roman" pitchFamily="18" charset="0"/>
              </a:rPr>
              <a:t>investicijų </a:t>
            </a:r>
            <a:r>
              <a:rPr lang="lt-LT" sz="1800" dirty="0">
                <a:latin typeface="Times New Roman" pitchFamily="18" charset="0"/>
                <a:cs typeface="Times New Roman" pitchFamily="18" charset="0"/>
              </a:rPr>
              <a:t>2014–2016 metų</a:t>
            </a:r>
            <a:r>
              <a:rPr lang="lt-LT" sz="1800" dirty="0" smtClean="0">
                <a:latin typeface="Times New Roman" pitchFamily="18" charset="0"/>
                <a:cs typeface="Times New Roman" pitchFamily="18" charset="0"/>
              </a:rPr>
              <a:t> programos biudžeto </a:t>
            </a:r>
            <a:r>
              <a:rPr lang="lt-LT" sz="1800" dirty="0">
                <a:latin typeface="Times New Roman" pitchFamily="18" charset="0"/>
                <a:cs typeface="Times New Roman" pitchFamily="18" charset="0"/>
              </a:rPr>
              <a:t>buvo prašoma </a:t>
            </a:r>
            <a:r>
              <a:rPr lang="lt-LT" sz="1800" dirty="0" smtClean="0">
                <a:latin typeface="Times New Roman" pitchFamily="18" charset="0"/>
                <a:cs typeface="Times New Roman" pitchFamily="18" charset="0"/>
              </a:rPr>
              <a:t>155 </a:t>
            </a:r>
            <a:r>
              <a:rPr lang="lt-LT" sz="1800" dirty="0">
                <a:latin typeface="Times New Roman" pitchFamily="18" charset="0"/>
                <a:cs typeface="Times New Roman" pitchFamily="18" charset="0"/>
              </a:rPr>
              <a:t>tūkst. </a:t>
            </a:r>
            <a:r>
              <a:rPr lang="lt-LT" sz="1800" dirty="0" smtClean="0">
                <a:latin typeface="Times New Roman" pitchFamily="18" charset="0"/>
                <a:cs typeface="Times New Roman" pitchFamily="18" charset="0"/>
              </a:rPr>
              <a:t>eurų, </a:t>
            </a:r>
            <a:r>
              <a:rPr lang="lt-LT" sz="1800" dirty="0">
                <a:latin typeface="Times New Roman" pitchFamily="18" charset="0"/>
                <a:cs typeface="Times New Roman" pitchFamily="18" charset="0"/>
              </a:rPr>
              <a:t>likusi suma </a:t>
            </a:r>
            <a:r>
              <a:rPr lang="lt-LT" sz="1800" dirty="0" smtClean="0">
                <a:latin typeface="Times New Roman" pitchFamily="18" charset="0"/>
                <a:cs typeface="Times New Roman" pitchFamily="18" charset="0"/>
              </a:rPr>
              <a:t>- 53,6 </a:t>
            </a:r>
            <a:r>
              <a:rPr lang="lt-LT" sz="1800" dirty="0">
                <a:latin typeface="Times New Roman" pitchFamily="18" charset="0"/>
                <a:cs typeface="Times New Roman" pitchFamily="18" charset="0"/>
              </a:rPr>
              <a:t>tūkst. </a:t>
            </a:r>
            <a:r>
              <a:rPr lang="lt-LT" sz="1800" dirty="0" smtClean="0">
                <a:latin typeface="Times New Roman" pitchFamily="18" charset="0"/>
                <a:cs typeface="Times New Roman" pitchFamily="18" charset="0"/>
              </a:rPr>
              <a:t>eurų - </a:t>
            </a:r>
            <a:r>
              <a:rPr lang="lt-LT" sz="1800" dirty="0">
                <a:latin typeface="Times New Roman" pitchFamily="18" charset="0"/>
                <a:cs typeface="Times New Roman" pitchFamily="18" charset="0"/>
              </a:rPr>
              <a:t>įstaigos nuosavos </a:t>
            </a:r>
            <a:r>
              <a:rPr lang="lt-LT" sz="1800" dirty="0" smtClean="0">
                <a:latin typeface="Times New Roman" pitchFamily="18" charset="0"/>
                <a:cs typeface="Times New Roman" pitchFamily="18" charset="0"/>
              </a:rPr>
              <a:t>lėšos. 2014 metais projektui skirta 101,5 tūkst. eurų,</a:t>
            </a:r>
            <a:r>
              <a:rPr lang="en-US" sz="1800" dirty="0" smtClean="0">
                <a:latin typeface="Times New Roman" pitchFamily="18" charset="0"/>
                <a:cs typeface="Times New Roman" pitchFamily="18" charset="0"/>
              </a:rPr>
              <a:t> </a:t>
            </a:r>
            <a:r>
              <a:rPr lang="lt-LT" sz="1800" dirty="0" smtClean="0">
                <a:latin typeface="Times New Roman" pitchFamily="18" charset="0"/>
                <a:cs typeface="Times New Roman" pitchFamily="18" charset="0"/>
              </a:rPr>
              <a:t>nugriauti 3 nenaudojami avariniai pastatai ir pradėtas rekonstruoti administracinis-ūkinis pastatas. 2015 m.  Iš VIP gauta 53,6 tūkst. Eurų, o pridėjus 64 tūkst. eurų </a:t>
            </a:r>
            <a:r>
              <a:rPr lang="lt-LT" sz="1800" dirty="0">
                <a:latin typeface="Times New Roman" pitchFamily="18" charset="0"/>
                <a:cs typeface="Times New Roman" pitchFamily="18" charset="0"/>
              </a:rPr>
              <a:t>į</a:t>
            </a:r>
            <a:r>
              <a:rPr lang="lt-LT" sz="1800" dirty="0" smtClean="0">
                <a:latin typeface="Times New Roman" pitchFamily="18" charset="0"/>
                <a:cs typeface="Times New Roman" pitchFamily="18" charset="0"/>
              </a:rPr>
              <a:t>staigos nuosavų lėšų </a:t>
            </a:r>
            <a:r>
              <a:rPr lang="lt-LT" sz="1800" dirty="0">
                <a:latin typeface="Times New Roman" pitchFamily="18" charset="0"/>
                <a:cs typeface="Times New Roman" pitchFamily="18" charset="0"/>
              </a:rPr>
              <a:t>baigtas remontuoti </a:t>
            </a:r>
            <a:r>
              <a:rPr lang="lt-LT" sz="1800" dirty="0" smtClean="0">
                <a:latin typeface="Times New Roman" pitchFamily="18" charset="0"/>
                <a:cs typeface="Times New Roman" pitchFamily="18" charset="0"/>
              </a:rPr>
              <a:t>administracinis-ūkinis pastatas, nugriauti likusieji avariniai pastatai, </a:t>
            </a:r>
            <a:r>
              <a:rPr lang="lt-LT" sz="1800" dirty="0">
                <a:latin typeface="Times New Roman" panose="02020603050405020304" pitchFamily="18" charset="0"/>
                <a:cs typeface="Times New Roman" panose="02020603050405020304" pitchFamily="18" charset="0"/>
              </a:rPr>
              <a:t>teritorija aptverta 565 m. ilgio tvora, </a:t>
            </a:r>
            <a:r>
              <a:rPr lang="lt-LT" sz="1800" dirty="0" smtClean="0">
                <a:latin typeface="Times New Roman" panose="02020603050405020304" pitchFamily="18" charset="0"/>
                <a:cs typeface="Times New Roman" panose="02020603050405020304" pitchFamily="18" charset="0"/>
              </a:rPr>
              <a:t>įrengti šaligatviai</a:t>
            </a:r>
            <a:r>
              <a:rPr lang="lt-LT" sz="1800" dirty="0">
                <a:latin typeface="Times New Roman" panose="02020603050405020304" pitchFamily="18" charset="0"/>
                <a:cs typeface="Times New Roman" panose="02020603050405020304" pitchFamily="18" charset="0"/>
              </a:rPr>
              <a:t>, privažiavimo keliai </a:t>
            </a:r>
            <a:r>
              <a:rPr lang="lt-LT" sz="1800" dirty="0" smtClean="0">
                <a:latin typeface="Times New Roman" panose="02020603050405020304" pitchFamily="18" charset="0"/>
                <a:cs typeface="Times New Roman" panose="02020603050405020304" pitchFamily="18" charset="0"/>
              </a:rPr>
              <a:t>ir</a:t>
            </a:r>
            <a:r>
              <a:rPr lang="lt-LT" sz="1800" dirty="0">
                <a:latin typeface="Times New Roman" panose="02020603050405020304" pitchFamily="18" charset="0"/>
                <a:cs typeface="Times New Roman" panose="02020603050405020304" pitchFamily="18" charset="0"/>
              </a:rPr>
              <a:t> </a:t>
            </a:r>
            <a:r>
              <a:rPr lang="lt-LT" sz="1800" dirty="0" smtClean="0">
                <a:latin typeface="Times New Roman" panose="02020603050405020304" pitchFamily="18" charset="0"/>
                <a:cs typeface="Times New Roman" panose="02020603050405020304" pitchFamily="18" charset="0"/>
              </a:rPr>
              <a:t>sutvarkyta</a:t>
            </a:r>
            <a:r>
              <a:rPr lang="lt-LT" sz="1800" dirty="0" smtClean="0">
                <a:solidFill>
                  <a:srgbClr val="FF0000"/>
                </a:solidFill>
                <a:latin typeface="Times New Roman" panose="02020603050405020304" pitchFamily="18" charset="0"/>
                <a:cs typeface="Times New Roman" panose="02020603050405020304" pitchFamily="18" charset="0"/>
              </a:rPr>
              <a:t> </a:t>
            </a:r>
            <a:r>
              <a:rPr lang="lt-LT" sz="1800" dirty="0" smtClean="0">
                <a:latin typeface="Times New Roman" panose="02020603050405020304" pitchFamily="18" charset="0"/>
                <a:cs typeface="Times New Roman" panose="02020603050405020304" pitchFamily="18" charset="0"/>
              </a:rPr>
              <a:t>teritorija.</a:t>
            </a:r>
            <a:endParaRPr lang="lt-LT" sz="1600" dirty="0">
              <a:latin typeface="Times New Roman" pitchFamily="18" charset="0"/>
              <a:cs typeface="Times New Roman" pitchFamily="18" charset="0"/>
            </a:endParaRPr>
          </a:p>
        </p:txBody>
      </p:sp>
      <p:sp>
        <p:nvSpPr>
          <p:cNvPr id="16" name="TextBox 15"/>
          <p:cNvSpPr txBox="1"/>
          <p:nvPr/>
        </p:nvSpPr>
        <p:spPr>
          <a:xfrm>
            <a:off x="1619672" y="620688"/>
            <a:ext cx="5832648" cy="646331"/>
          </a:xfrm>
          <a:prstGeom prst="rect">
            <a:avLst/>
          </a:prstGeom>
          <a:noFill/>
        </p:spPr>
        <p:txBody>
          <a:bodyPr wrap="square" rtlCol="0">
            <a:spAutoFit/>
          </a:bodyPr>
          <a:lstStyle/>
          <a:p>
            <a:pPr algn="ctr"/>
            <a:r>
              <a:rPr lang="lt-LT" sz="3600" b="1" smtClean="0">
                <a:latin typeface="Times New Roman" pitchFamily="18" charset="0"/>
                <a:cs typeface="Times New Roman" pitchFamily="18" charset="0"/>
              </a:rPr>
              <a:t>Projektai</a:t>
            </a:r>
            <a:endParaRPr lang="lt-LT" sz="36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955" y="548680"/>
            <a:ext cx="8229600" cy="346050"/>
          </a:xfrm>
        </p:spPr>
        <p:txBody>
          <a:bodyPr>
            <a:normAutofit fontScale="90000"/>
          </a:bodyPr>
          <a:lstStyle/>
          <a:p>
            <a:r>
              <a:rPr lang="lt-LT" sz="3600" b="1" dirty="0"/>
              <a:t>Baigiamosios nuostatos</a:t>
            </a:r>
            <a:r>
              <a:rPr lang="lt-LT" sz="4000" dirty="0"/>
              <a:t/>
            </a:r>
            <a:br>
              <a:rPr lang="lt-LT" sz="4000" dirty="0"/>
            </a:br>
            <a:endParaRPr lang="lt-LT" sz="4000" dirty="0">
              <a:latin typeface="Times New Roman" pitchFamily="18" charset="0"/>
              <a:cs typeface="Times New Roman" pitchFamily="18" charset="0"/>
            </a:endParaRPr>
          </a:p>
        </p:txBody>
      </p:sp>
      <p:sp>
        <p:nvSpPr>
          <p:cNvPr id="3" name="TextBox 2"/>
          <p:cNvSpPr txBox="1"/>
          <p:nvPr/>
        </p:nvSpPr>
        <p:spPr>
          <a:xfrm>
            <a:off x="813683" y="431585"/>
            <a:ext cx="7848872" cy="6647974"/>
          </a:xfrm>
          <a:prstGeom prst="rect">
            <a:avLst/>
          </a:prstGeom>
          <a:noFill/>
        </p:spPr>
        <p:txBody>
          <a:bodyPr wrap="square" rtlCol="0">
            <a:spAutoFit/>
          </a:bodyPr>
          <a:lstStyle/>
          <a:p>
            <a:pPr algn="just"/>
            <a:r>
              <a:rPr lang="lt-LT" dirty="0" smtClean="0"/>
              <a:t> </a:t>
            </a:r>
          </a:p>
          <a:p>
            <a:pPr algn="just"/>
            <a:r>
              <a:rPr lang="lt-LT" b="1" dirty="0" smtClean="0">
                <a:latin typeface="Times New Roman" panose="02020603050405020304" pitchFamily="18" charset="0"/>
                <a:cs typeface="Times New Roman" panose="02020603050405020304" pitchFamily="18" charset="0"/>
              </a:rPr>
              <a:t>Kiekybiniai </a:t>
            </a:r>
            <a:r>
              <a:rPr lang="lt-LT" b="1" dirty="0">
                <a:latin typeface="Times New Roman" panose="02020603050405020304" pitchFamily="18" charset="0"/>
                <a:cs typeface="Times New Roman" panose="02020603050405020304" pitchFamily="18" charset="0"/>
              </a:rPr>
              <a:t>VšĮ Alytaus apskrities tuberkuliozės ligoninės veiklos vertinimo rodikliai:</a:t>
            </a:r>
            <a:endParaRPr lang="lt-LT" dirty="0">
              <a:latin typeface="Times New Roman" panose="02020603050405020304" pitchFamily="18" charset="0"/>
              <a:cs typeface="Times New Roman" panose="02020603050405020304" pitchFamily="18" charset="0"/>
            </a:endParaRPr>
          </a:p>
          <a:p>
            <a:pPr algn="just"/>
            <a:r>
              <a:rPr lang="lt-LT" sz="1600" b="1"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1</a:t>
            </a:r>
            <a:r>
              <a:rPr lang="lt-LT" sz="1600" dirty="0">
                <a:latin typeface="Times New Roman" panose="02020603050405020304" pitchFamily="18" charset="0"/>
                <a:cs typeface="Times New Roman" panose="02020603050405020304" pitchFamily="18" charset="0"/>
              </a:rPr>
              <a:t>. VšĮ Alytaus apskrities tuberkuliozės ligoninė </a:t>
            </a:r>
            <a:r>
              <a:rPr lang="lt-LT" sz="1600" b="1" dirty="0">
                <a:latin typeface="Times New Roman" panose="02020603050405020304" pitchFamily="18" charset="0"/>
                <a:cs typeface="Times New Roman" panose="02020603050405020304" pitchFamily="18" charset="0"/>
              </a:rPr>
              <a:t>2015</a:t>
            </a:r>
            <a:r>
              <a:rPr lang="lt-LT" sz="1600" dirty="0">
                <a:latin typeface="Times New Roman" panose="02020603050405020304" pitchFamily="18" charset="0"/>
                <a:cs typeface="Times New Roman" panose="02020603050405020304" pitchFamily="18" charset="0"/>
              </a:rPr>
              <a:t> metais dirbo pelningai, finansinių metų veiklos rezultatas – </a:t>
            </a:r>
            <a:r>
              <a:rPr lang="lt-LT" sz="1600" b="1" dirty="0">
                <a:latin typeface="Times New Roman" panose="02020603050405020304" pitchFamily="18" charset="0"/>
                <a:cs typeface="Times New Roman" panose="02020603050405020304" pitchFamily="18" charset="0"/>
              </a:rPr>
              <a:t>115 432 </a:t>
            </a:r>
            <a:r>
              <a:rPr lang="lt-LT" sz="1600" b="1" dirty="0" err="1">
                <a:latin typeface="Times New Roman" panose="02020603050405020304" pitchFamily="18" charset="0"/>
                <a:cs typeface="Times New Roman" panose="02020603050405020304" pitchFamily="18" charset="0"/>
              </a:rPr>
              <a:t>Eur</a:t>
            </a:r>
            <a:r>
              <a:rPr lang="lt-LT" sz="1600" b="1" dirty="0">
                <a:latin typeface="Times New Roman" panose="02020603050405020304" pitchFamily="18" charset="0"/>
                <a:cs typeface="Times New Roman" panose="02020603050405020304" pitchFamily="18" charset="0"/>
              </a:rPr>
              <a:t> </a:t>
            </a:r>
            <a:r>
              <a:rPr lang="lt-LT" sz="1600" dirty="0">
                <a:latin typeface="Times New Roman" panose="02020603050405020304" pitchFamily="18" charset="0"/>
                <a:cs typeface="Times New Roman" panose="02020603050405020304" pitchFamily="18" charset="0"/>
              </a:rPr>
              <a:t>perviršis (pelnas</a:t>
            </a:r>
            <a:r>
              <a:rPr lang="lt-LT" sz="1600" dirty="0" smtClean="0">
                <a:latin typeface="Times New Roman" panose="02020603050405020304" pitchFamily="18" charset="0"/>
                <a:cs typeface="Times New Roman" panose="02020603050405020304" pitchFamily="18" charset="0"/>
              </a:rPr>
              <a:t>), </a:t>
            </a:r>
            <a:r>
              <a:rPr lang="lt-LT" sz="1600" dirty="0">
                <a:latin typeface="Times New Roman" panose="02020603050405020304" pitchFamily="18" charset="0"/>
                <a:cs typeface="Times New Roman" panose="02020603050405020304" pitchFamily="18" charset="0"/>
              </a:rPr>
              <a:t>tai sudaro </a:t>
            </a:r>
            <a:r>
              <a:rPr lang="lt-LT" sz="1600" b="1" dirty="0">
                <a:latin typeface="Times New Roman" panose="02020603050405020304" pitchFamily="18" charset="0"/>
                <a:cs typeface="Times New Roman" panose="02020603050405020304" pitchFamily="18" charset="0"/>
              </a:rPr>
              <a:t>10,1 % </a:t>
            </a:r>
            <a:r>
              <a:rPr lang="lt-LT" sz="1600" dirty="0">
                <a:latin typeface="Times New Roman" panose="02020603050405020304" pitchFamily="18" charset="0"/>
                <a:cs typeface="Times New Roman" panose="02020603050405020304" pitchFamily="18" charset="0"/>
              </a:rPr>
              <a:t>visų pajamų;</a:t>
            </a:r>
          </a:p>
          <a:p>
            <a:pPr algn="just"/>
            <a:r>
              <a:rPr lang="lt-LT" sz="1600" dirty="0">
                <a:latin typeface="Times New Roman" panose="02020603050405020304" pitchFamily="18" charset="0"/>
                <a:cs typeface="Times New Roman" panose="02020603050405020304" pitchFamily="18" charset="0"/>
              </a:rPr>
              <a:t>2. Sąnaudos darbo užmokesčiui ir socialiniam draudimui sudaro </a:t>
            </a:r>
            <a:r>
              <a:rPr lang="lt-LT" sz="1600" b="1" dirty="0">
                <a:latin typeface="Times New Roman" panose="02020603050405020304" pitchFamily="18" charset="0"/>
                <a:cs typeface="Times New Roman" panose="02020603050405020304" pitchFamily="18" charset="0"/>
              </a:rPr>
              <a:t>55,6  % </a:t>
            </a:r>
            <a:r>
              <a:rPr lang="lt-LT" sz="1600" dirty="0">
                <a:latin typeface="Times New Roman" panose="02020603050405020304" pitchFamily="18" charset="0"/>
                <a:cs typeface="Times New Roman" panose="02020603050405020304" pitchFamily="18" charset="0"/>
              </a:rPr>
              <a:t>visų </a:t>
            </a:r>
            <a:r>
              <a:rPr lang="lt-LT" sz="1600" dirty="0" smtClean="0">
                <a:latin typeface="Times New Roman" panose="02020603050405020304" pitchFamily="18" charset="0"/>
                <a:cs typeface="Times New Roman" panose="02020603050405020304" pitchFamily="18" charset="0"/>
              </a:rPr>
              <a:t>pajamų, </a:t>
            </a:r>
            <a:r>
              <a:rPr lang="lt-LT" sz="1600" dirty="0">
                <a:latin typeface="Times New Roman" panose="02020603050405020304" pitchFamily="18" charset="0"/>
                <a:cs typeface="Times New Roman" panose="02020603050405020304" pitchFamily="18" charset="0"/>
              </a:rPr>
              <a:t>iš jų darbo užmokesčiui - 42,5 %, socialiniam draudimui - 13,1 %;</a:t>
            </a:r>
          </a:p>
          <a:p>
            <a:pPr algn="just"/>
            <a:r>
              <a:rPr lang="lt-LT" sz="1600" dirty="0">
                <a:latin typeface="Times New Roman" panose="02020603050405020304" pitchFamily="18" charset="0"/>
                <a:cs typeface="Times New Roman" panose="02020603050405020304" pitchFamily="18" charset="0"/>
              </a:rPr>
              <a:t>3. Įstaigos bendrosios sąnaudos sudaro </a:t>
            </a:r>
            <a:r>
              <a:rPr lang="lt-LT" sz="1600" b="1" dirty="0">
                <a:latin typeface="Times New Roman" panose="02020603050405020304" pitchFamily="18" charset="0"/>
                <a:cs typeface="Times New Roman" panose="02020603050405020304" pitchFamily="18" charset="0"/>
              </a:rPr>
              <a:t>89,9 %, </a:t>
            </a:r>
            <a:r>
              <a:rPr lang="lt-LT" sz="1600" dirty="0">
                <a:latin typeface="Times New Roman" panose="02020603050405020304" pitchFamily="18" charset="0"/>
                <a:cs typeface="Times New Roman" panose="02020603050405020304" pitchFamily="18" charset="0"/>
              </a:rPr>
              <a:t>iš jų valdymo išlaidoms sudaro  </a:t>
            </a:r>
            <a:r>
              <a:rPr lang="lt-LT" sz="1600" b="1" dirty="0">
                <a:latin typeface="Times New Roman" panose="02020603050405020304" pitchFamily="18" charset="0"/>
                <a:cs typeface="Times New Roman" panose="02020603050405020304" pitchFamily="18" charset="0"/>
              </a:rPr>
              <a:t>8,5 %, </a:t>
            </a:r>
            <a:r>
              <a:rPr lang="lt-LT" sz="1600" dirty="0">
                <a:latin typeface="Times New Roman" panose="02020603050405020304" pitchFamily="18" charset="0"/>
                <a:cs typeface="Times New Roman" panose="02020603050405020304" pitchFamily="18" charset="0"/>
              </a:rPr>
              <a:t>tame skaičiuje darbo užmokesčiui 5,9 %;</a:t>
            </a:r>
          </a:p>
          <a:p>
            <a:pPr algn="just"/>
            <a:r>
              <a:rPr lang="pt-PT" sz="1600" dirty="0">
                <a:latin typeface="Times New Roman" panose="02020603050405020304" pitchFamily="18" charset="0"/>
                <a:cs typeface="Times New Roman" panose="02020603050405020304" pitchFamily="18" charset="0"/>
              </a:rPr>
              <a:t>4. Gautas papildomas finansavimas pagal finansavimo šaltinius</a:t>
            </a:r>
            <a:r>
              <a:rPr lang="pt-PT" sz="1600" b="1" dirty="0">
                <a:latin typeface="Times New Roman" panose="02020603050405020304" pitchFamily="18" charset="0"/>
                <a:cs typeface="Times New Roman" panose="02020603050405020304" pitchFamily="18" charset="0"/>
              </a:rPr>
              <a:t> </a:t>
            </a:r>
            <a:r>
              <a:rPr lang="pt-PT" sz="1600" b="1" dirty="0" smtClean="0">
                <a:latin typeface="Times New Roman" panose="02020603050405020304" pitchFamily="18" charset="0"/>
                <a:cs typeface="Times New Roman" panose="02020603050405020304" pitchFamily="18" charset="0"/>
              </a:rPr>
              <a:t>8,7</a:t>
            </a:r>
            <a:r>
              <a:rPr lang="lt-LT" sz="1600" b="1" dirty="0" smtClean="0">
                <a:latin typeface="Times New Roman" panose="02020603050405020304" pitchFamily="18" charset="0"/>
                <a:cs typeface="Times New Roman" panose="02020603050405020304" pitchFamily="18" charset="0"/>
              </a:rPr>
              <a:t> </a:t>
            </a:r>
            <a:r>
              <a:rPr lang="pt-PT" sz="1600" b="1" dirty="0" smtClean="0">
                <a:latin typeface="Times New Roman" panose="02020603050405020304" pitchFamily="18" charset="0"/>
                <a:cs typeface="Times New Roman" panose="02020603050405020304" pitchFamily="18" charset="0"/>
              </a:rPr>
              <a:t>%:</a:t>
            </a:r>
            <a:endParaRPr lang="lt-LT" sz="1600" b="1"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 finansavimo sumos iš kitų šaltinių atsargoms įsigyti (medikamentai ligonių gydymui apmokami centralizuotai    Valstybinės ligonių kasos) </a:t>
            </a:r>
            <a:r>
              <a:rPr lang="lt-LT" sz="1600" b="1" dirty="0">
                <a:latin typeface="Times New Roman" panose="02020603050405020304" pitchFamily="18" charset="0"/>
                <a:cs typeface="Times New Roman" panose="02020603050405020304" pitchFamily="18" charset="0"/>
              </a:rPr>
              <a:t>92 835,04 </a:t>
            </a:r>
            <a:r>
              <a:rPr lang="lt-LT" sz="1600" b="1"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a:t>
            </a:r>
          </a:p>
          <a:p>
            <a:pPr algn="just"/>
            <a:r>
              <a:rPr lang="lt-LT" sz="1600" dirty="0">
                <a:latin typeface="Times New Roman" panose="02020603050405020304" pitchFamily="18" charset="0"/>
                <a:cs typeface="Times New Roman" panose="02020603050405020304" pitchFamily="18" charset="0"/>
              </a:rPr>
              <a:t>- piniginės lėšos 2 % GPM 85,50 </a:t>
            </a:r>
            <a:r>
              <a:rPr lang="lt-LT" sz="1600"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a:t>
            </a:r>
          </a:p>
          <a:p>
            <a:pPr algn="just"/>
            <a:r>
              <a:rPr lang="lt-LT" sz="1600" dirty="0">
                <a:latin typeface="Times New Roman" panose="02020603050405020304" pitchFamily="18" charset="0"/>
                <a:cs typeface="Times New Roman" panose="02020603050405020304" pitchFamily="18" charset="0"/>
              </a:rPr>
              <a:t>- draudimo išmokos transporto remontui iš kitų šaltinių </a:t>
            </a:r>
            <a:r>
              <a:rPr lang="lt-LT" sz="1600" b="1" dirty="0">
                <a:latin typeface="Times New Roman" panose="02020603050405020304" pitchFamily="18" charset="0"/>
                <a:cs typeface="Times New Roman" panose="02020603050405020304" pitchFamily="18" charset="0"/>
              </a:rPr>
              <a:t>102,54 </a:t>
            </a:r>
            <a:r>
              <a:rPr lang="lt-LT" sz="1600" b="1"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a:t>
            </a:r>
          </a:p>
          <a:p>
            <a:pPr algn="just"/>
            <a:r>
              <a:rPr lang="lt-LT" sz="1600" dirty="0">
                <a:latin typeface="Times New Roman" panose="02020603050405020304" pitchFamily="18" charset="0"/>
                <a:cs typeface="Times New Roman" panose="02020603050405020304" pitchFamily="18" charset="0"/>
              </a:rPr>
              <a:t>- gauta lėšų teikiant mokamas medicinines paslaugas </a:t>
            </a:r>
            <a:r>
              <a:rPr lang="lt-LT" sz="1600" b="1" dirty="0">
                <a:latin typeface="Times New Roman" panose="02020603050405020304" pitchFamily="18" charset="0"/>
                <a:cs typeface="Times New Roman" panose="02020603050405020304" pitchFamily="18" charset="0"/>
              </a:rPr>
              <a:t>5 592,41 </a:t>
            </a:r>
            <a:r>
              <a:rPr lang="lt-LT" sz="1600" b="1" dirty="0" err="1">
                <a:latin typeface="Times New Roman" panose="02020603050405020304" pitchFamily="18" charset="0"/>
                <a:cs typeface="Times New Roman" panose="02020603050405020304" pitchFamily="18" charset="0"/>
              </a:rPr>
              <a:t>Eur</a:t>
            </a:r>
            <a:r>
              <a:rPr lang="lt-LT" sz="1600" dirty="0">
                <a:latin typeface="Times New Roman" panose="02020603050405020304" pitchFamily="18" charset="0"/>
                <a:cs typeface="Times New Roman" panose="02020603050405020304" pitchFamily="18" charset="0"/>
              </a:rPr>
              <a:t>.</a:t>
            </a:r>
          </a:p>
          <a:p>
            <a:pPr algn="just"/>
            <a:r>
              <a:rPr lang="lt-LT" sz="1600" dirty="0">
                <a:latin typeface="Times New Roman" panose="02020603050405020304" pitchFamily="18" charset="0"/>
                <a:cs typeface="Times New Roman" panose="02020603050405020304" pitchFamily="18" charset="0"/>
              </a:rPr>
              <a:t> </a:t>
            </a:r>
            <a:endParaRPr lang="lt-LT" sz="1600" dirty="0" smtClean="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Kokybiniai </a:t>
            </a:r>
            <a:r>
              <a:rPr lang="lt-LT" b="1" dirty="0">
                <a:latin typeface="Times New Roman" panose="02020603050405020304" pitchFamily="18" charset="0"/>
                <a:cs typeface="Times New Roman" panose="02020603050405020304" pitchFamily="18" charset="0"/>
              </a:rPr>
              <a:t>įstaigos veiklos vertinimo rodikliai</a:t>
            </a:r>
            <a:r>
              <a:rPr lang="lt-LT" b="1" dirty="0" smtClean="0">
                <a:latin typeface="Times New Roman" panose="02020603050405020304" pitchFamily="18"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  </a:t>
            </a:r>
            <a:r>
              <a:rPr lang="lt-LT" sz="1600" b="1" dirty="0">
                <a:latin typeface="Times New Roman" panose="02020603050405020304" pitchFamily="18" charset="0"/>
                <a:cs typeface="Times New Roman" panose="02020603050405020304" pitchFamily="18" charset="0"/>
              </a:rPr>
              <a:t>2015</a:t>
            </a:r>
            <a:r>
              <a:rPr lang="lt-LT" sz="1600" dirty="0">
                <a:latin typeface="Times New Roman" panose="02020603050405020304" pitchFamily="18" charset="0"/>
                <a:cs typeface="Times New Roman" panose="02020603050405020304" pitchFamily="18" charset="0"/>
              </a:rPr>
              <a:t> metais nebuvo gauta nė vieno rašytinio gyventojų skundo dėl teikiamų paslaugų kokybės ar medicininės etikos ir </a:t>
            </a:r>
            <a:r>
              <a:rPr lang="lt-LT" sz="1600" dirty="0" err="1">
                <a:latin typeface="Times New Roman" panose="02020603050405020304" pitchFamily="18" charset="0"/>
                <a:cs typeface="Times New Roman" panose="02020603050405020304" pitchFamily="18" charset="0"/>
              </a:rPr>
              <a:t>deontologijos</a:t>
            </a:r>
            <a:r>
              <a:rPr lang="lt-LT" sz="1600" dirty="0">
                <a:latin typeface="Times New Roman" panose="02020603050405020304" pitchFamily="18" charset="0"/>
                <a:cs typeface="Times New Roman" panose="02020603050405020304" pitchFamily="18" charset="0"/>
              </a:rPr>
              <a:t> principų pažeidimo;</a:t>
            </a:r>
          </a:p>
          <a:p>
            <a:pPr algn="just"/>
            <a:r>
              <a:rPr lang="lt-LT" sz="1600" dirty="0">
                <a:latin typeface="Times New Roman" panose="02020603050405020304" pitchFamily="18" charset="0"/>
                <a:cs typeface="Times New Roman" panose="02020603050405020304" pitchFamily="18" charset="0"/>
              </a:rPr>
              <a:t>-  darbuotojų kaitos rodiklis </a:t>
            </a:r>
            <a:r>
              <a:rPr lang="lt-LT" sz="1600" b="1" dirty="0">
                <a:latin typeface="Times New Roman" panose="02020603050405020304" pitchFamily="18" charset="0"/>
                <a:cs typeface="Times New Roman" panose="02020603050405020304" pitchFamily="18" charset="0"/>
              </a:rPr>
              <a:t>5,5 %;</a:t>
            </a:r>
          </a:p>
          <a:p>
            <a:pPr algn="just"/>
            <a:r>
              <a:rPr lang="lt-LT"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prioritetinių</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paslaugų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kriterijumi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įstaigoje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sąlyginai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prisiimtas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teismo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nutartimi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priverstinai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gydomų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pacientų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skaičius</a:t>
            </a:r>
            <a:r>
              <a:rPr lang="en-US" sz="1600" dirty="0" smtClean="0">
                <a:latin typeface="Times New Roman" panose="02020603050405020304" pitchFamily="18" charset="0"/>
                <a:cs typeface="Times New Roman" panose="02020603050405020304" pitchFamily="18" charset="0"/>
              </a:rPr>
              <a:t>)</a:t>
            </a:r>
            <a:r>
              <a:rPr lang="lt-LT" sz="1600" dirty="0" smtClean="0">
                <a:latin typeface="Times New Roman" panose="02020603050405020304" pitchFamily="18" charset="0"/>
                <a:cs typeface="Times New Roman" panose="02020603050405020304" pitchFamily="18" charset="0"/>
              </a:rPr>
              <a:t> </a:t>
            </a:r>
            <a:r>
              <a:rPr lang="lt-LT" sz="1600" dirty="0">
                <a:latin typeface="Times New Roman" panose="02020603050405020304" pitchFamily="18" charset="0"/>
                <a:cs typeface="Times New Roman" panose="02020603050405020304" pitchFamily="18" charset="0"/>
              </a:rPr>
              <a:t>suteikta</a:t>
            </a:r>
            <a:r>
              <a:rPr lang="en-US" sz="1600"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4,5</a:t>
            </a:r>
            <a:r>
              <a:rPr lang="lt-LT" sz="1600" b="1" dirty="0">
                <a:latin typeface="Times New Roman" panose="02020603050405020304" pitchFamily="18" charset="0"/>
                <a:cs typeface="Times New Roman" panose="02020603050405020304" pitchFamily="18" charset="0"/>
              </a:rPr>
              <a:t>% </a:t>
            </a:r>
            <a:r>
              <a:rPr lang="lt-LT" sz="1600" dirty="0">
                <a:latin typeface="Times New Roman" panose="02020603050405020304" pitchFamily="18" charset="0"/>
                <a:cs typeface="Times New Roman" panose="02020603050405020304" pitchFamily="18" charset="0"/>
              </a:rPr>
              <a:t>daugiau, 2014 m. – </a:t>
            </a:r>
            <a:r>
              <a:rPr lang="lt-LT" sz="1600" b="1" dirty="0">
                <a:latin typeface="Times New Roman" panose="02020603050405020304" pitchFamily="18" charset="0"/>
                <a:cs typeface="Times New Roman" panose="02020603050405020304" pitchFamily="18" charset="0"/>
              </a:rPr>
              <a:t>42</a:t>
            </a:r>
            <a:r>
              <a:rPr lang="lt-LT" sz="1600" dirty="0">
                <a:latin typeface="Times New Roman" panose="02020603050405020304" pitchFamily="18" charset="0"/>
                <a:cs typeface="Times New Roman" panose="02020603050405020304" pitchFamily="18" charset="0"/>
              </a:rPr>
              <a:t> pacientai, 2015 m. – </a:t>
            </a:r>
            <a:r>
              <a:rPr lang="lt-LT" sz="1600" b="1" dirty="0">
                <a:latin typeface="Times New Roman" panose="02020603050405020304" pitchFamily="18" charset="0"/>
                <a:cs typeface="Times New Roman" panose="02020603050405020304" pitchFamily="18" charset="0"/>
              </a:rPr>
              <a:t>44</a:t>
            </a:r>
            <a:r>
              <a:rPr lang="lt-LT" sz="1600" dirty="0">
                <a:latin typeface="Times New Roman" panose="02020603050405020304" pitchFamily="18" charset="0"/>
                <a:cs typeface="Times New Roman" panose="02020603050405020304" pitchFamily="18" charset="0"/>
              </a:rPr>
              <a:t> pacientai.</a:t>
            </a:r>
            <a:r>
              <a:rPr lang="lt-LT" sz="1600" b="1" dirty="0">
                <a:latin typeface="Times New Roman" panose="02020603050405020304" pitchFamily="18" charset="0"/>
                <a:cs typeface="Times New Roman" panose="02020603050405020304" pitchFamily="18" charset="0"/>
              </a:rPr>
              <a:t>	</a:t>
            </a:r>
            <a:endParaRPr lang="lt-LT"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Į</a:t>
            </a:r>
            <a:r>
              <a:rPr lang="lt-LT" sz="1600" dirty="0" err="1">
                <a:latin typeface="Times New Roman" panose="02020603050405020304" pitchFamily="18" charset="0"/>
                <a:cs typeface="Times New Roman" panose="02020603050405020304" pitchFamily="18" charset="0"/>
              </a:rPr>
              <a:t>staigos</a:t>
            </a:r>
            <a:r>
              <a:rPr lang="lt-LT" sz="1600" dirty="0">
                <a:latin typeface="Times New Roman" panose="02020603050405020304" pitchFamily="18" charset="0"/>
                <a:cs typeface="Times New Roman" panose="02020603050405020304" pitchFamily="18" charset="0"/>
              </a:rPr>
              <a:t> finansinė būklė išlieka stabili, be įsiskolinimų, racionaliai ir ekonomiškai panaudojami finansiniai resursai ir materialiniai ištekliai.</a:t>
            </a:r>
            <a:r>
              <a:rPr lang="lt-LT" sz="1600" dirty="0" smtClean="0">
                <a:latin typeface="Times New Roman" pitchFamily="18" charset="0"/>
                <a:cs typeface="Times New Roman" pitchFamily="18" charset="0"/>
              </a:rPr>
              <a:t>. </a:t>
            </a:r>
          </a:p>
          <a:p>
            <a:pPr lvl="0" algn="just"/>
            <a:endParaRPr lang="lt-L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Stačiakampis 4"/>
          <p:cNvSpPr/>
          <p:nvPr/>
        </p:nvSpPr>
        <p:spPr>
          <a:xfrm>
            <a:off x="1691680" y="764704"/>
            <a:ext cx="523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t-LT"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Dėkoju už dėmesį</a:t>
            </a:r>
            <a:endParaRPr lang="lt-LT"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96067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43408"/>
            <a:ext cx="8229600" cy="1719064"/>
          </a:xfrm>
        </p:spPr>
        <p:txBody>
          <a:bodyPr>
            <a:normAutofit/>
          </a:bodyPr>
          <a:lstStyle/>
          <a:p>
            <a:r>
              <a:rPr lang="lt-LT" sz="4000" dirty="0" smtClean="0">
                <a:latin typeface="Times New Roman" pitchFamily="18" charset="0"/>
                <a:cs typeface="Times New Roman" pitchFamily="18" charset="0"/>
              </a:rPr>
              <a:t>Įstaigos strategija</a:t>
            </a:r>
            <a:endParaRPr lang="lt-LT" sz="4000"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457200" y="980728"/>
            <a:ext cx="8229600" cy="5760640"/>
          </a:xfrm>
        </p:spPr>
        <p:txBody>
          <a:bodyPr>
            <a:noAutofit/>
          </a:bodyPr>
          <a:lstStyle/>
          <a:p>
            <a:pPr marL="0" indent="0" algn="just">
              <a:buNone/>
            </a:pPr>
            <a:r>
              <a:rPr lang="lt-LT" sz="1600" dirty="0">
                <a:latin typeface="Times New Roman" pitchFamily="18" charset="0"/>
                <a:cs typeface="Times New Roman" pitchFamily="18" charset="0"/>
              </a:rPr>
              <a:t>Viešoji įstaiga Alytaus apskrities tuberkuliozės ligoninė yra specializuota gydymo įstaiga, teikianti antrines ambulatorines ir stacionarines sveikatos priežiūros paslaugas visiems Lietuvos Respublikos gyventojams. </a:t>
            </a:r>
          </a:p>
          <a:p>
            <a:pPr marL="0" indent="0" algn="just">
              <a:buNone/>
            </a:pPr>
            <a:r>
              <a:rPr lang="lt-LT" sz="1600" b="1" dirty="0">
                <a:latin typeface="Times New Roman" pitchFamily="18" charset="0"/>
                <a:cs typeface="Times New Roman" pitchFamily="18" charset="0"/>
              </a:rPr>
              <a:t>Įstaigos veiklos rūšys</a:t>
            </a:r>
            <a:r>
              <a:rPr lang="lt-LT" sz="1600" dirty="0">
                <a:latin typeface="Times New Roman" pitchFamily="18" charset="0"/>
                <a:cs typeface="Times New Roman" pitchFamily="18" charset="0"/>
              </a:rPr>
              <a:t>, pagal Ekonominės veiklos rūšių klasifikatorių:</a:t>
            </a:r>
          </a:p>
          <a:p>
            <a:pPr marL="0" lvl="0" indent="0" algn="just">
              <a:buNone/>
            </a:pPr>
            <a:r>
              <a:rPr lang="lt-LT" sz="1600" dirty="0">
                <a:latin typeface="Times New Roman" pitchFamily="18" charset="0"/>
                <a:cs typeface="Times New Roman" pitchFamily="18" charset="0"/>
              </a:rPr>
              <a:t>Ligoninių veikla                            – 86.10</a:t>
            </a:r>
          </a:p>
          <a:p>
            <a:pPr marL="0" lvl="0" indent="0" algn="just">
              <a:buNone/>
            </a:pPr>
            <a:r>
              <a:rPr lang="lt-LT" sz="1600" dirty="0">
                <a:latin typeface="Times New Roman" pitchFamily="18" charset="0"/>
                <a:cs typeface="Times New Roman" pitchFamily="18" charset="0"/>
              </a:rPr>
              <a:t>Gydytojų specialistų veikla           – 86.22</a:t>
            </a:r>
          </a:p>
          <a:p>
            <a:pPr marL="0" lvl="0" indent="0" algn="just">
              <a:buNone/>
            </a:pPr>
            <a:r>
              <a:rPr lang="lt-LT" sz="1600" dirty="0">
                <a:latin typeface="Times New Roman" pitchFamily="18" charset="0"/>
                <a:cs typeface="Times New Roman" pitchFamily="18" charset="0"/>
              </a:rPr>
              <a:t>Medicinos laboratorijų veikla       – 86.90.30.</a:t>
            </a:r>
          </a:p>
          <a:p>
            <a:pPr marL="0" indent="0" algn="just">
              <a:buNone/>
            </a:pPr>
            <a:r>
              <a:rPr lang="lt-LT" sz="1600" b="1" dirty="0">
                <a:latin typeface="Times New Roman" pitchFamily="18" charset="0"/>
                <a:cs typeface="Times New Roman" pitchFamily="18" charset="0"/>
              </a:rPr>
              <a:t>Pagrindinis įstaigos veiklos tikslas</a:t>
            </a:r>
            <a:r>
              <a:rPr lang="lt-LT" sz="1600" dirty="0">
                <a:latin typeface="Times New Roman" pitchFamily="18" charset="0"/>
                <a:cs typeface="Times New Roman" pitchFamily="18" charset="0"/>
              </a:rPr>
              <a:t> – gerinti Lietuvos gyventojų sveikatą, siekiant sumažinti </a:t>
            </a:r>
            <a:r>
              <a:rPr lang="lt-LT" sz="1600" dirty="0" smtClean="0">
                <a:latin typeface="Times New Roman" pitchFamily="18" charset="0"/>
                <a:cs typeface="Times New Roman" pitchFamily="18" charset="0"/>
              </a:rPr>
              <a:t>sergamumą </a:t>
            </a:r>
            <a:r>
              <a:rPr lang="lt-LT" sz="1600" dirty="0">
                <a:latin typeface="Times New Roman" pitchFamily="18" charset="0"/>
                <a:cs typeface="Times New Roman" pitchFamily="18" charset="0"/>
              </a:rPr>
              <a:t>plaučių tuberkulioze bei mirtingumą </a:t>
            </a:r>
            <a:r>
              <a:rPr lang="lt-LT" sz="1600" dirty="0" smtClean="0">
                <a:latin typeface="Times New Roman" pitchFamily="18" charset="0"/>
                <a:cs typeface="Times New Roman" pitchFamily="18" charset="0"/>
              </a:rPr>
              <a:t>nuo </a:t>
            </a:r>
            <a:r>
              <a:rPr lang="lt-LT" sz="1600" dirty="0">
                <a:latin typeface="Times New Roman" pitchFamily="18" charset="0"/>
                <a:cs typeface="Times New Roman" pitchFamily="18" charset="0"/>
              </a:rPr>
              <a:t>jos.</a:t>
            </a:r>
          </a:p>
          <a:p>
            <a:pPr marL="0" indent="0" algn="just">
              <a:buNone/>
            </a:pPr>
            <a:r>
              <a:rPr lang="lt-LT" sz="1600" b="1" dirty="0">
                <a:latin typeface="Times New Roman" pitchFamily="18" charset="0"/>
                <a:cs typeface="Times New Roman" pitchFamily="18" charset="0"/>
              </a:rPr>
              <a:t>Įstaigos misija - </a:t>
            </a:r>
            <a:r>
              <a:rPr lang="lt-LT" sz="1600" dirty="0">
                <a:latin typeface="Times New Roman" pitchFamily="18" charset="0"/>
                <a:cs typeface="Times New Roman" pitchFamily="18" charset="0"/>
              </a:rPr>
              <a:t>teikti kokybiškas ir saugias sveikatos priežiūros paslaugas visiems plaučių tuberkulioze sergantiems Lietuvos Respublikos gyventojams, o taip pat asmenims, kuriems teismo nutartimi taikomas priverstinis gydymas</a:t>
            </a:r>
            <a:r>
              <a:rPr lang="lt-LT" sz="1600" dirty="0" smtClean="0">
                <a:latin typeface="Times New Roman" pitchFamily="18" charset="0"/>
                <a:cs typeface="Times New Roman" pitchFamily="18" charset="0"/>
              </a:rPr>
              <a:t>.</a:t>
            </a:r>
            <a:r>
              <a:rPr lang="lt-LT" sz="1600" b="1" dirty="0">
                <a:latin typeface="Times New Roman" pitchFamily="18" charset="0"/>
                <a:cs typeface="Times New Roman" pitchFamily="18" charset="0"/>
              </a:rPr>
              <a:t> </a:t>
            </a:r>
            <a:endParaRPr lang="lt-LT" sz="1600" dirty="0">
              <a:latin typeface="Times New Roman" pitchFamily="18" charset="0"/>
              <a:cs typeface="Times New Roman" pitchFamily="18" charset="0"/>
            </a:endParaRPr>
          </a:p>
          <a:p>
            <a:pPr marL="0" indent="0" algn="just">
              <a:buNone/>
            </a:pPr>
            <a:r>
              <a:rPr lang="lt-LT" sz="1600" b="1" dirty="0">
                <a:latin typeface="Times New Roman" pitchFamily="18" charset="0"/>
                <a:cs typeface="Times New Roman" pitchFamily="18" charset="0"/>
              </a:rPr>
              <a:t>Strateginiai tikslai</a:t>
            </a:r>
            <a:r>
              <a:rPr lang="lt-LT" sz="1600" b="1" dirty="0" smtClean="0">
                <a:latin typeface="Times New Roman" pitchFamily="18" charset="0"/>
                <a:cs typeface="Times New Roman" pitchFamily="18" charset="0"/>
              </a:rPr>
              <a:t>:</a:t>
            </a:r>
            <a:r>
              <a:rPr lang="lt-LT" sz="1600" dirty="0">
                <a:latin typeface="Times New Roman" pitchFamily="18" charset="0"/>
                <a:cs typeface="Times New Roman" pitchFamily="18" charset="0"/>
              </a:rPr>
              <a:t> </a:t>
            </a:r>
          </a:p>
          <a:p>
            <a:pPr algn="just"/>
            <a:r>
              <a:rPr lang="lt-LT" sz="1600" dirty="0" smtClean="0">
                <a:latin typeface="Times New Roman" panose="02020603050405020304" pitchFamily="18" charset="0"/>
                <a:cs typeface="Times New Roman" pitchFamily="18" charset="0"/>
              </a:rPr>
              <a:t>Nuolat kurti ir tobulinti </a:t>
            </a:r>
            <a:r>
              <a:rPr lang="lt-LT" sz="1600" dirty="0">
                <a:latin typeface="Times New Roman" pitchFamily="18" charset="0"/>
                <a:cs typeface="Times New Roman" pitchFamily="18" charset="0"/>
              </a:rPr>
              <a:t>efektyviai </a:t>
            </a:r>
            <a:r>
              <a:rPr lang="lt-LT" sz="1600" dirty="0" smtClean="0">
                <a:latin typeface="Times New Roman" pitchFamily="18" charset="0"/>
                <a:cs typeface="Times New Roman" pitchFamily="18" charset="0"/>
              </a:rPr>
              <a:t>veikiančios ir kokybiškas paslaugas teikiančios </a:t>
            </a:r>
            <a:r>
              <a:rPr lang="lt-LT" sz="1600" dirty="0">
                <a:latin typeface="Times New Roman" pitchFamily="18" charset="0"/>
                <a:cs typeface="Times New Roman" pitchFamily="18" charset="0"/>
              </a:rPr>
              <a:t>ligoninės </a:t>
            </a:r>
            <a:r>
              <a:rPr lang="lt-LT" sz="1600" dirty="0" smtClean="0">
                <a:latin typeface="Times New Roman" pitchFamily="18" charset="0"/>
                <a:cs typeface="Times New Roman" pitchFamily="18" charset="0"/>
              </a:rPr>
              <a:t>įvaizdį;</a:t>
            </a:r>
          </a:p>
          <a:p>
            <a:pPr marL="0" indent="0" algn="just">
              <a:buNone/>
            </a:pPr>
            <a:r>
              <a:rPr lang="lt-LT" sz="1600" b="1" dirty="0" smtClean="0">
                <a:latin typeface="Times New Roman" pitchFamily="18" charset="0"/>
                <a:cs typeface="Times New Roman" pitchFamily="18" charset="0"/>
              </a:rPr>
              <a:t>Artimiausi tikslai: </a:t>
            </a:r>
            <a:endParaRPr lang="lt-LT" sz="1600" b="1" dirty="0">
              <a:latin typeface="Times New Roman" pitchFamily="18" charset="0"/>
              <a:cs typeface="Times New Roman" pitchFamily="18" charset="0"/>
            </a:endParaRPr>
          </a:p>
          <a:p>
            <a:pPr lvl="0" algn="just"/>
            <a:r>
              <a:rPr lang="lt-LT" sz="1600" dirty="0" smtClean="0">
                <a:latin typeface="Times New Roman" panose="02020603050405020304" pitchFamily="18" charset="0"/>
                <a:cs typeface="Times New Roman" panose="02020603050405020304" pitchFamily="18" charset="0"/>
              </a:rPr>
              <a:t>Įsteigti </a:t>
            </a:r>
            <a:r>
              <a:rPr lang="lt-LT" sz="1600" dirty="0">
                <a:latin typeface="Times New Roman" panose="02020603050405020304" pitchFamily="18" charset="0"/>
                <a:cs typeface="Times New Roman" panose="02020603050405020304" pitchFamily="18" charset="0"/>
              </a:rPr>
              <a:t>Tiesiogiai stebimo trumpo gydymo kurso paslaugos kabinetą (DOTS)  ir teikti šią paslaugą tiek, kiek ji bus </a:t>
            </a:r>
            <a:r>
              <a:rPr lang="lt-LT" sz="1600" dirty="0" smtClean="0">
                <a:latin typeface="Times New Roman" panose="02020603050405020304" pitchFamily="18" charset="0"/>
                <a:cs typeface="Times New Roman" panose="02020603050405020304" pitchFamily="18" charset="0"/>
              </a:rPr>
              <a:t>reikalinga;</a:t>
            </a:r>
          </a:p>
          <a:p>
            <a:pPr lvl="0" algn="just"/>
            <a:r>
              <a:rPr lang="lt-LT" sz="1600" dirty="0" smtClean="0">
                <a:latin typeface="Times New Roman" panose="02020603050405020304" pitchFamily="18" charset="0"/>
                <a:cs typeface="Times New Roman" panose="02020603050405020304" pitchFamily="18" charset="0"/>
              </a:rPr>
              <a:t>Sukurti įstaigoje infrastruktūrą </a:t>
            </a:r>
            <a:r>
              <a:rPr lang="lt-LT" sz="1600" dirty="0">
                <a:latin typeface="Times New Roman" panose="02020603050405020304" pitchFamily="18" charset="0"/>
                <a:cs typeface="Times New Roman" panose="02020603050405020304" pitchFamily="18" charset="0"/>
              </a:rPr>
              <a:t>gydyti </a:t>
            </a:r>
            <a:r>
              <a:rPr lang="lt-LT" sz="1600" dirty="0" smtClean="0">
                <a:latin typeface="Times New Roman" panose="02020603050405020304" pitchFamily="18" charset="0"/>
                <a:cs typeface="Times New Roman" panose="02020603050405020304" pitchFamily="18" charset="0"/>
              </a:rPr>
              <a:t>sergančius, </a:t>
            </a:r>
            <a:r>
              <a:rPr lang="lt-LT" sz="1600" dirty="0">
                <a:latin typeface="Times New Roman" panose="02020603050405020304" pitchFamily="18" charset="0"/>
                <a:cs typeface="Times New Roman" panose="02020603050405020304" pitchFamily="18" charset="0"/>
              </a:rPr>
              <a:t>atsparia tuberkulioze pacientus kol jie </a:t>
            </a:r>
            <a:r>
              <a:rPr lang="lt-LT" sz="1600" dirty="0" smtClean="0">
                <a:latin typeface="Times New Roman" panose="02020603050405020304" pitchFamily="18" charset="0"/>
                <a:cs typeface="Times New Roman" panose="02020603050405020304" pitchFamily="18" charset="0"/>
              </a:rPr>
              <a:t>gyvens, rekonstruoti ir išplėsti gydomąjį korpusą įrengiant 1, 2, 3 vietų palatas.</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339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Teikiamos paslaugos</a:t>
            </a:r>
            <a:endParaRPr lang="lt-LT" sz="3200" b="1"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323528" y="2780928"/>
            <a:ext cx="8229600" cy="3312368"/>
          </a:xfrm>
        </p:spPr>
        <p:txBody>
          <a:bodyPr>
            <a:normAutofit lnSpcReduction="10000"/>
          </a:bodyPr>
          <a:lstStyle/>
          <a:p>
            <a:r>
              <a:rPr lang="lt-LT" sz="2400" b="1" smtClean="0">
                <a:latin typeface="Times New Roman" pitchFamily="18" charset="0"/>
                <a:cs typeface="Times New Roman" pitchFamily="18" charset="0"/>
              </a:rPr>
              <a:t>antrines ambulatorines </a:t>
            </a:r>
            <a:r>
              <a:rPr lang="lt-LT" sz="2400" b="1">
                <a:latin typeface="Times New Roman" pitchFamily="18" charset="0"/>
                <a:cs typeface="Times New Roman" pitchFamily="18" charset="0"/>
              </a:rPr>
              <a:t>sveikatos </a:t>
            </a:r>
            <a:r>
              <a:rPr lang="lt-LT" sz="2400" b="1" smtClean="0">
                <a:latin typeface="Times New Roman" pitchFamily="18" charset="0"/>
                <a:cs typeface="Times New Roman" pitchFamily="18" charset="0"/>
              </a:rPr>
              <a:t>priežiūros</a:t>
            </a:r>
          </a:p>
          <a:p>
            <a:pPr>
              <a:buNone/>
            </a:pPr>
            <a:r>
              <a:rPr lang="lt-LT" sz="2400" smtClean="0">
                <a:latin typeface="Times New Roman" pitchFamily="18" charset="0"/>
                <a:cs typeface="Times New Roman" pitchFamily="18" charset="0"/>
              </a:rPr>
              <a:t>     </a:t>
            </a:r>
            <a:r>
              <a:rPr lang="lt-LT" sz="2000" smtClean="0">
                <a:latin typeface="Times New Roman" pitchFamily="18" charset="0"/>
                <a:cs typeface="Times New Roman" pitchFamily="18" charset="0"/>
              </a:rPr>
              <a:t>adresu Naujoji g. 48, Alytuje</a:t>
            </a:r>
          </a:p>
          <a:p>
            <a:pPr lvl="1"/>
            <a:r>
              <a:rPr lang="lt-LT" sz="2400" smtClean="0">
                <a:latin typeface="Times New Roman" pitchFamily="18" charset="0"/>
                <a:cs typeface="Times New Roman" pitchFamily="18" charset="0"/>
              </a:rPr>
              <a:t>pulmonologijos</a:t>
            </a:r>
            <a:r>
              <a:rPr lang="lt-LT" sz="2400">
                <a:latin typeface="Times New Roman" pitchFamily="18" charset="0"/>
                <a:cs typeface="Times New Roman" pitchFamily="18" charset="0"/>
              </a:rPr>
              <a:t>, </a:t>
            </a:r>
            <a:r>
              <a:rPr lang="lt-LT" sz="2400" smtClean="0">
                <a:latin typeface="Times New Roman" pitchFamily="18" charset="0"/>
                <a:cs typeface="Times New Roman" pitchFamily="18" charset="0"/>
              </a:rPr>
              <a:t>radiologijos </a:t>
            </a:r>
          </a:p>
          <a:p>
            <a:pPr lvl="1"/>
            <a:r>
              <a:rPr lang="lt-LT" sz="2400" smtClean="0">
                <a:latin typeface="Times New Roman" pitchFamily="18" charset="0"/>
                <a:cs typeface="Times New Roman" pitchFamily="18" charset="0"/>
              </a:rPr>
              <a:t>bendrosios </a:t>
            </a:r>
            <a:r>
              <a:rPr lang="lt-LT" sz="2400">
                <a:latin typeface="Times New Roman" pitchFamily="18" charset="0"/>
                <a:cs typeface="Times New Roman" pitchFamily="18" charset="0"/>
              </a:rPr>
              <a:t>praktikos </a:t>
            </a:r>
            <a:r>
              <a:rPr lang="lt-LT" sz="2400" smtClean="0">
                <a:latin typeface="Times New Roman" pitchFamily="18" charset="0"/>
                <a:cs typeface="Times New Roman" pitchFamily="18" charset="0"/>
              </a:rPr>
              <a:t>slauga</a:t>
            </a:r>
          </a:p>
          <a:p>
            <a:pPr lvl="1"/>
            <a:r>
              <a:rPr lang="lt-LT" sz="2400" smtClean="0">
                <a:latin typeface="Times New Roman" pitchFamily="18" charset="0"/>
                <a:cs typeface="Times New Roman" pitchFamily="18" charset="0"/>
              </a:rPr>
              <a:t>laboratorinės diagnostikos.</a:t>
            </a:r>
          </a:p>
          <a:p>
            <a:pPr marL="0" lvl="1">
              <a:buFont typeface="Arial" pitchFamily="34" charset="0"/>
              <a:buChar char="•"/>
            </a:pPr>
            <a:r>
              <a:rPr lang="lt-LT" sz="2400" b="1" smtClean="0">
                <a:latin typeface="Times New Roman" pitchFamily="18" charset="0"/>
                <a:cs typeface="Times New Roman" pitchFamily="18" charset="0"/>
              </a:rPr>
              <a:t>antrinės stacionarinės sveikatos priežiūros</a:t>
            </a:r>
          </a:p>
          <a:p>
            <a:pPr lvl="1">
              <a:buNone/>
            </a:pPr>
            <a:r>
              <a:rPr lang="lt-LT" sz="2000" smtClean="0">
                <a:latin typeface="Times New Roman" pitchFamily="18" charset="0"/>
                <a:cs typeface="Times New Roman" pitchFamily="18" charset="0"/>
              </a:rPr>
              <a:t>adresu Sanatorijos g. 51, Alytuje</a:t>
            </a:r>
            <a:endParaRPr lang="lt-LT" sz="2400" smtClean="0">
              <a:latin typeface="Times New Roman" pitchFamily="18" charset="0"/>
              <a:cs typeface="Times New Roman" pitchFamily="18" charset="0"/>
            </a:endParaRPr>
          </a:p>
          <a:p>
            <a:pPr lvl="1"/>
            <a:r>
              <a:rPr lang="lt-LT" sz="2400" smtClean="0">
                <a:latin typeface="Times New Roman" pitchFamily="18" charset="0"/>
                <a:cs typeface="Times New Roman" pitchFamily="18" charset="0"/>
              </a:rPr>
              <a:t>suaugusiųjų tuberkuliozės II</a:t>
            </a:r>
          </a:p>
          <a:p>
            <a:pPr lvl="1">
              <a:buNone/>
            </a:pPr>
            <a:endParaRPr lang="lt-LT" sz="2000" smtClean="0">
              <a:latin typeface="Times New Roman" pitchFamily="18" charset="0"/>
              <a:cs typeface="Times New Roman" pitchFamily="18" charset="0"/>
            </a:endParaRPr>
          </a:p>
          <a:p>
            <a:pPr lvl="1"/>
            <a:endParaRPr lang="lt-LT" sz="2400">
              <a:latin typeface="Times New Roman" pitchFamily="18" charset="0"/>
              <a:cs typeface="Times New Roman" pitchFamily="18" charset="0"/>
            </a:endParaRPr>
          </a:p>
        </p:txBody>
      </p:sp>
      <p:sp>
        <p:nvSpPr>
          <p:cNvPr id="4" name="TextBox 3"/>
          <p:cNvSpPr txBox="1"/>
          <p:nvPr/>
        </p:nvSpPr>
        <p:spPr>
          <a:xfrm>
            <a:off x="395536" y="1484784"/>
            <a:ext cx="8352928" cy="1569660"/>
          </a:xfrm>
          <a:prstGeom prst="rect">
            <a:avLst/>
          </a:prstGeom>
          <a:noFill/>
        </p:spPr>
        <p:txBody>
          <a:bodyPr wrap="square" rtlCol="0">
            <a:spAutoFit/>
          </a:bodyPr>
          <a:lstStyle/>
          <a:p>
            <a:r>
              <a:rPr lang="lt-LT" sz="2400">
                <a:latin typeface="Times New Roman" pitchFamily="18" charset="0"/>
                <a:cs typeface="Times New Roman" pitchFamily="18" charset="0"/>
              </a:rPr>
              <a:t>Įstaigos tikslams įgyvendinti įstaigai išduota asmens sveikatos priežiūros licencija, suteikianti teisę verstis asmens sveikatos priežiūros veikla ir teikti šias paslaugas:</a:t>
            </a:r>
          </a:p>
          <a:p>
            <a:endParaRPr lang="lt-LT" sz="2400">
              <a:latin typeface="Times New Roman" pitchFamily="18" charset="0"/>
              <a:cs typeface="Times New Roman" pitchFamily="18" charset="0"/>
            </a:endParaRPr>
          </a:p>
        </p:txBody>
      </p:sp>
    </p:spTree>
    <p:extLst>
      <p:ext uri="{BB962C8B-B14F-4D97-AF65-F5344CB8AC3E}">
        <p14:creationId xmlns:p14="http://schemas.microsoft.com/office/powerpoint/2010/main" val="537615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Įstaigos struktūra</a:t>
            </a:r>
            <a:endParaRPr lang="lt-LT" sz="3200" b="1"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2699792" y="1600200"/>
            <a:ext cx="5987008" cy="4525963"/>
          </a:xfrm>
        </p:spPr>
        <p:txBody>
          <a:bodyPr>
            <a:normAutofit fontScale="77500" lnSpcReduction="20000"/>
          </a:bodyPr>
          <a:lstStyle/>
          <a:p>
            <a:r>
              <a:rPr lang="lt-LT" sz="2300" b="1" dirty="0" smtClean="0">
                <a:latin typeface="Times New Roman" pitchFamily="18" charset="0"/>
                <a:cs typeface="Times New Roman" pitchFamily="18" charset="0"/>
              </a:rPr>
              <a:t>ADMINISTRACIJA</a:t>
            </a:r>
            <a:endParaRPr lang="lt-LT" sz="2300" dirty="0">
              <a:latin typeface="Times New Roman" pitchFamily="18" charset="0"/>
              <a:cs typeface="Times New Roman" pitchFamily="18" charset="0"/>
            </a:endParaRPr>
          </a:p>
          <a:p>
            <a:r>
              <a:rPr lang="lt-LT" sz="2300" b="1" dirty="0" smtClean="0">
                <a:latin typeface="Times New Roman" pitchFamily="18" charset="0"/>
                <a:cs typeface="Times New Roman" pitchFamily="18" charset="0"/>
              </a:rPr>
              <a:t>BENDRAS </a:t>
            </a:r>
            <a:r>
              <a:rPr lang="lt-LT" sz="2300" b="1" dirty="0">
                <a:latin typeface="Times New Roman" pitchFamily="18" charset="0"/>
                <a:cs typeface="Times New Roman" pitchFamily="18" charset="0"/>
              </a:rPr>
              <a:t>PERSONALAS</a:t>
            </a:r>
            <a:endParaRPr lang="lt-LT" sz="2300" dirty="0">
              <a:latin typeface="Times New Roman" pitchFamily="18" charset="0"/>
              <a:cs typeface="Times New Roman" pitchFamily="18" charset="0"/>
            </a:endParaRPr>
          </a:p>
          <a:p>
            <a:r>
              <a:rPr lang="lt-LT" sz="2300" b="1" dirty="0" smtClean="0">
                <a:latin typeface="Times New Roman" pitchFamily="18" charset="0"/>
                <a:cs typeface="Times New Roman" pitchFamily="18" charset="0"/>
              </a:rPr>
              <a:t>AMBULATORIJA</a:t>
            </a:r>
            <a:endParaRPr lang="lt-LT" sz="2300" dirty="0">
              <a:latin typeface="Times New Roman" pitchFamily="18" charset="0"/>
              <a:cs typeface="Times New Roman" pitchFamily="18" charset="0"/>
            </a:endParaRPr>
          </a:p>
          <a:p>
            <a:pPr lvl="1"/>
            <a:r>
              <a:rPr lang="lt-LT" dirty="0" smtClean="0">
                <a:latin typeface="Times New Roman" pitchFamily="18" charset="0"/>
                <a:cs typeface="Times New Roman" pitchFamily="18" charset="0"/>
              </a:rPr>
              <a:t>Priėmimo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gyd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pulmonologo</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r>
              <a:rPr lang="lt-LT" dirty="0">
                <a:latin typeface="Times New Roman" pitchFamily="18" charset="0"/>
                <a:cs typeface="Times New Roman" pitchFamily="18" charset="0"/>
              </a:rPr>
              <a:t>kabinetas</a:t>
            </a:r>
          </a:p>
          <a:p>
            <a:pPr lvl="1"/>
            <a:r>
              <a:rPr lang="lt-LT" dirty="0" smtClean="0">
                <a:latin typeface="Times New Roman" pitchFamily="18" charset="0"/>
                <a:cs typeface="Times New Roman" pitchFamily="18" charset="0"/>
              </a:rPr>
              <a:t>Procedūrų kabinetas</a:t>
            </a:r>
          </a:p>
          <a:p>
            <a:pPr lvl="1"/>
            <a:r>
              <a:rPr lang="lt-LT" dirty="0" smtClean="0">
                <a:latin typeface="Times New Roman" pitchFamily="18" charset="0"/>
                <a:cs typeface="Times New Roman" pitchFamily="18" charset="0"/>
              </a:rPr>
              <a:t>Radiologijos kabinetas</a:t>
            </a:r>
          </a:p>
          <a:p>
            <a:pPr lvl="1"/>
            <a:r>
              <a:rPr lang="lt-LT" dirty="0" smtClean="0">
                <a:latin typeface="Times New Roman" pitchFamily="18" charset="0"/>
                <a:cs typeface="Times New Roman" pitchFamily="18" charset="0"/>
              </a:rPr>
              <a:t>Mikroskopijų </a:t>
            </a:r>
            <a:r>
              <a:rPr lang="lt-LT" dirty="0">
                <a:latin typeface="Times New Roman" pitchFamily="18" charset="0"/>
                <a:cs typeface="Times New Roman" pitchFamily="18" charset="0"/>
              </a:rPr>
              <a:t>laboratorija</a:t>
            </a:r>
          </a:p>
          <a:p>
            <a:r>
              <a:rPr lang="lt-LT" sz="2300" b="1" dirty="0" smtClean="0">
                <a:latin typeface="Times New Roman" pitchFamily="18" charset="0"/>
                <a:cs typeface="Times New Roman" pitchFamily="18" charset="0"/>
              </a:rPr>
              <a:t>STACIONARAS  </a:t>
            </a:r>
            <a:r>
              <a:rPr lang="lt-LT" sz="2300" b="1" dirty="0">
                <a:latin typeface="Times New Roman" pitchFamily="18" charset="0"/>
                <a:cs typeface="Times New Roman" pitchFamily="18" charset="0"/>
              </a:rPr>
              <a:t>55 </a:t>
            </a:r>
            <a:r>
              <a:rPr lang="lt-LT" sz="2300" b="1" dirty="0" smtClean="0">
                <a:latin typeface="Times New Roman" pitchFamily="18" charset="0"/>
                <a:cs typeface="Times New Roman" pitchFamily="18" charset="0"/>
              </a:rPr>
              <a:t>lovos</a:t>
            </a:r>
            <a:endParaRPr lang="lt-LT" sz="2300" dirty="0">
              <a:latin typeface="Times New Roman" pitchFamily="18" charset="0"/>
              <a:cs typeface="Times New Roman" pitchFamily="18" charset="0"/>
            </a:endParaRPr>
          </a:p>
          <a:p>
            <a:pPr lvl="1"/>
            <a:r>
              <a:rPr lang="lt-LT" dirty="0" smtClean="0">
                <a:latin typeface="Times New Roman" pitchFamily="18" charset="0"/>
                <a:cs typeface="Times New Roman" pitchFamily="18" charset="0"/>
              </a:rPr>
              <a:t>I-III postai</a:t>
            </a:r>
          </a:p>
          <a:p>
            <a:pPr lvl="1"/>
            <a:r>
              <a:rPr lang="lt-LT" dirty="0" smtClean="0">
                <a:latin typeface="Times New Roman" pitchFamily="18" charset="0"/>
                <a:cs typeface="Times New Roman" pitchFamily="18" charset="0"/>
              </a:rPr>
              <a:t>Priėmimo kabinetas</a:t>
            </a:r>
          </a:p>
          <a:p>
            <a:pPr lvl="1"/>
            <a:r>
              <a:rPr lang="lt-LT" dirty="0" smtClean="0">
                <a:latin typeface="Times New Roman" pitchFamily="18" charset="0"/>
                <a:cs typeface="Times New Roman" pitchFamily="18" charset="0"/>
              </a:rPr>
              <a:t>Klinikinės </a:t>
            </a:r>
            <a:r>
              <a:rPr lang="lt-LT" dirty="0">
                <a:latin typeface="Times New Roman" pitchFamily="18" charset="0"/>
                <a:cs typeface="Times New Roman" pitchFamily="18" charset="0"/>
              </a:rPr>
              <a:t>fiziologijos </a:t>
            </a:r>
            <a:r>
              <a:rPr lang="lt-LT" dirty="0" smtClean="0">
                <a:latin typeface="Times New Roman" pitchFamily="18" charset="0"/>
                <a:cs typeface="Times New Roman" pitchFamily="18" charset="0"/>
              </a:rPr>
              <a:t>kabinetas</a:t>
            </a:r>
          </a:p>
          <a:p>
            <a:pPr lvl="1"/>
            <a:r>
              <a:rPr lang="lt-LT" dirty="0" err="1" smtClean="0">
                <a:latin typeface="Times New Roman" pitchFamily="18" charset="0"/>
                <a:cs typeface="Times New Roman" pitchFamily="18" charset="0"/>
              </a:rPr>
              <a:t>Bronchoskopijų</a:t>
            </a:r>
            <a:r>
              <a:rPr lang="lt-LT" dirty="0" smtClean="0">
                <a:latin typeface="Times New Roman" pitchFamily="18" charset="0"/>
                <a:cs typeface="Times New Roman" pitchFamily="18" charset="0"/>
              </a:rPr>
              <a:t> kabinetas</a:t>
            </a:r>
          </a:p>
          <a:p>
            <a:pPr lvl="1"/>
            <a:r>
              <a:rPr lang="lt-LT" dirty="0" smtClean="0">
                <a:latin typeface="Times New Roman" pitchFamily="18" charset="0"/>
                <a:cs typeface="Times New Roman" pitchFamily="18" charset="0"/>
              </a:rPr>
              <a:t>Maisto </a:t>
            </a:r>
            <a:r>
              <a:rPr lang="lt-LT" dirty="0">
                <a:latin typeface="Times New Roman" pitchFamily="18" charset="0"/>
                <a:cs typeface="Times New Roman" pitchFamily="18" charset="0"/>
              </a:rPr>
              <a:t>priėmimo punktas</a:t>
            </a:r>
          </a:p>
          <a:p>
            <a:r>
              <a:rPr lang="lt-LT" sz="2300" b="1" dirty="0" smtClean="0">
                <a:latin typeface="Times New Roman" pitchFamily="18" charset="0"/>
                <a:cs typeface="Times New Roman" pitchFamily="18" charset="0"/>
              </a:rPr>
              <a:t>ŪKIO </a:t>
            </a:r>
            <a:r>
              <a:rPr lang="lt-LT" sz="2300" b="1" dirty="0">
                <a:latin typeface="Times New Roman" pitchFamily="18" charset="0"/>
                <a:cs typeface="Times New Roman" pitchFamily="18" charset="0"/>
              </a:rPr>
              <a:t>EKSPLOATACIJOS PERSONALAS</a:t>
            </a:r>
            <a:endParaRPr lang="lt-LT" sz="2300" dirty="0">
              <a:latin typeface="Times New Roman" pitchFamily="18" charset="0"/>
              <a:cs typeface="Times New Roman" pitchFamily="18" charset="0"/>
            </a:endParaRPr>
          </a:p>
          <a:p>
            <a:endParaRPr lang="lt-LT" dirty="0"/>
          </a:p>
        </p:txBody>
      </p:sp>
    </p:spTree>
    <p:extLst>
      <p:ext uri="{BB962C8B-B14F-4D97-AF65-F5344CB8AC3E}">
        <p14:creationId xmlns:p14="http://schemas.microsoft.com/office/powerpoint/2010/main" val="3496302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urinio vietos rezervavimo ženklas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452" y="332656"/>
            <a:ext cx="7879244" cy="61926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Autofit/>
          </a:bodyPr>
          <a:lstStyle/>
          <a:p>
            <a:r>
              <a:rPr lang="lt-LT" sz="3200" b="1" dirty="0" smtClean="0">
                <a:latin typeface="Times New Roman" pitchFamily="18" charset="0"/>
                <a:cs typeface="Times New Roman" pitchFamily="18" charset="0"/>
              </a:rPr>
              <a:t>Darbuotojai</a:t>
            </a:r>
            <a:endParaRPr lang="lt-LT" sz="32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887945412"/>
              </p:ext>
            </p:extLst>
          </p:nvPr>
        </p:nvGraphicFramePr>
        <p:xfrm>
          <a:off x="683568" y="908720"/>
          <a:ext cx="8003233" cy="4968552"/>
        </p:xfrm>
        <a:graphic>
          <a:graphicData uri="http://schemas.openxmlformats.org/drawingml/2006/table">
            <a:tbl>
              <a:tblPr firstRow="1" bandRow="1">
                <a:tableStyleId>{5C22544A-7EE6-4342-B048-85BDC9FD1C3A}</a:tableStyleId>
              </a:tblPr>
              <a:tblGrid>
                <a:gridCol w="582676"/>
                <a:gridCol w="1937604"/>
                <a:gridCol w="2880320"/>
                <a:gridCol w="1152128"/>
                <a:gridCol w="1224136"/>
                <a:gridCol w="226369"/>
              </a:tblGrid>
              <a:tr h="307517">
                <a:tc rowSpan="2">
                  <a:txBody>
                    <a:bodyPr/>
                    <a:lstStyle/>
                    <a:p>
                      <a:pPr algn="ctr"/>
                      <a:r>
                        <a:rPr lang="lt-LT" sz="1400" b="1" kern="1200" dirty="0" smtClean="0">
                          <a:solidFill>
                            <a:schemeClr val="lt1"/>
                          </a:solidFill>
                          <a:effectLst/>
                          <a:latin typeface="Times New Roman" pitchFamily="18" charset="0"/>
                          <a:ea typeface="+mn-ea"/>
                          <a:cs typeface="Times New Roman" pitchFamily="18" charset="0"/>
                        </a:rPr>
                        <a:t>Eil.</a:t>
                      </a:r>
                    </a:p>
                    <a:p>
                      <a:pPr algn="ctr"/>
                      <a:r>
                        <a:rPr lang="lt-LT" sz="1400" b="1" kern="1200" dirty="0" smtClean="0">
                          <a:solidFill>
                            <a:schemeClr val="lt1"/>
                          </a:solidFill>
                          <a:effectLst/>
                          <a:latin typeface="Times New Roman" pitchFamily="18" charset="0"/>
                          <a:ea typeface="+mn-ea"/>
                          <a:cs typeface="Times New Roman" pitchFamily="18" charset="0"/>
                        </a:rPr>
                        <a:t>Nr.</a:t>
                      </a:r>
                      <a:endParaRPr lang="lt-LT" sz="1400" dirty="0">
                        <a:latin typeface="Times New Roman" pitchFamily="18" charset="0"/>
                        <a:cs typeface="Times New Roman" pitchFamily="18" charset="0"/>
                      </a:endParaRPr>
                    </a:p>
                  </a:txBody>
                  <a:tcPr anchor="ctr"/>
                </a:tc>
                <a:tc rowSpan="2">
                  <a:txBody>
                    <a:bodyPr/>
                    <a:lstStyle/>
                    <a:p>
                      <a:pPr algn="ctr"/>
                      <a:r>
                        <a:rPr lang="lt-LT" sz="1400" b="1" kern="1200" dirty="0" smtClean="0">
                          <a:solidFill>
                            <a:schemeClr val="lt1"/>
                          </a:solidFill>
                          <a:effectLst/>
                          <a:latin typeface="Times New Roman" pitchFamily="18" charset="0"/>
                          <a:ea typeface="+mn-ea"/>
                          <a:cs typeface="Times New Roman" pitchFamily="18" charset="0"/>
                        </a:rPr>
                        <a:t>Struktūrinis </a:t>
                      </a:r>
                    </a:p>
                    <a:p>
                      <a:pPr algn="ctr"/>
                      <a:r>
                        <a:rPr lang="lt-LT" sz="1400" b="1" kern="1200" dirty="0" smtClean="0">
                          <a:solidFill>
                            <a:schemeClr val="lt1"/>
                          </a:solidFill>
                          <a:effectLst/>
                          <a:latin typeface="Times New Roman" pitchFamily="18" charset="0"/>
                          <a:ea typeface="+mn-ea"/>
                          <a:cs typeface="Times New Roman" pitchFamily="18" charset="0"/>
                        </a:rPr>
                        <a:t>padalinys</a:t>
                      </a:r>
                      <a:endParaRPr lang="lt-LT" sz="1400" dirty="0">
                        <a:latin typeface="Times New Roman" pitchFamily="18" charset="0"/>
                        <a:cs typeface="Times New Roman" pitchFamily="18" charset="0"/>
                      </a:endParaRPr>
                    </a:p>
                  </a:txBody>
                  <a:tcPr anchor="ctr"/>
                </a:tc>
                <a:tc rowSpan="2">
                  <a:txBody>
                    <a:bodyPr/>
                    <a:lstStyle/>
                    <a:p>
                      <a:pPr algn="ctr"/>
                      <a:r>
                        <a:rPr lang="lt-LT" sz="1400" b="1" kern="1200" dirty="0" smtClean="0">
                          <a:solidFill>
                            <a:schemeClr val="lt1"/>
                          </a:solidFill>
                          <a:effectLst/>
                          <a:latin typeface="Times New Roman" pitchFamily="18" charset="0"/>
                          <a:ea typeface="+mn-ea"/>
                          <a:cs typeface="Times New Roman" pitchFamily="18" charset="0"/>
                        </a:rPr>
                        <a:t>Etatinė</a:t>
                      </a:r>
                    </a:p>
                    <a:p>
                      <a:pPr algn="ctr"/>
                      <a:r>
                        <a:rPr lang="lt-LT" sz="1400" b="1" kern="1200" dirty="0" smtClean="0">
                          <a:solidFill>
                            <a:schemeClr val="lt1"/>
                          </a:solidFill>
                          <a:effectLst/>
                          <a:latin typeface="Times New Roman" pitchFamily="18" charset="0"/>
                          <a:ea typeface="+mn-ea"/>
                          <a:cs typeface="Times New Roman" pitchFamily="18" charset="0"/>
                        </a:rPr>
                        <a:t>pareigybė</a:t>
                      </a:r>
                      <a:endParaRPr lang="lt-LT" sz="1400" dirty="0">
                        <a:latin typeface="Times New Roman" pitchFamily="18" charset="0"/>
                        <a:cs typeface="Times New Roman" pitchFamily="18" charset="0"/>
                      </a:endParaRPr>
                    </a:p>
                  </a:txBody>
                  <a:tcPr anchor="ctr"/>
                </a:tc>
                <a:tc gridSpan="3">
                  <a:txBody>
                    <a:bodyPr/>
                    <a:lstStyle/>
                    <a:p>
                      <a:pPr algn="ctr"/>
                      <a:r>
                        <a:rPr lang="lt-LT" sz="1400" dirty="0" smtClean="0">
                          <a:latin typeface="Times New Roman" pitchFamily="18" charset="0"/>
                          <a:cs typeface="Times New Roman" pitchFamily="18" charset="0"/>
                        </a:rPr>
                        <a:t>2015-12-31</a:t>
                      </a:r>
                      <a:endParaRPr lang="lt-LT" sz="1400" dirty="0">
                        <a:latin typeface="Times New Roman" pitchFamily="18" charset="0"/>
                        <a:cs typeface="Times New Roman" pitchFamily="18" charset="0"/>
                      </a:endParaRPr>
                    </a:p>
                  </a:txBody>
                  <a:tcPr/>
                </a:tc>
                <a:tc hMerge="1">
                  <a:txBody>
                    <a:bodyPr/>
                    <a:lstStyle/>
                    <a:p>
                      <a:endParaRPr lang="lt-LT" dirty="0"/>
                    </a:p>
                  </a:txBody>
                  <a:tcPr/>
                </a:tc>
                <a:tc hMerge="1">
                  <a:txBody>
                    <a:bodyPr/>
                    <a:lstStyle/>
                    <a:p>
                      <a:pPr algn="ctr"/>
                      <a:endParaRPr lang="lt-LT" sz="1400" dirty="0">
                        <a:latin typeface="Times New Roman" pitchFamily="18" charset="0"/>
                        <a:cs typeface="Times New Roman" pitchFamily="18" charset="0"/>
                      </a:endParaRPr>
                    </a:p>
                  </a:txBody>
                  <a:tcPr/>
                </a:tc>
              </a:tr>
              <a:tr h="53116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r>
                        <a:rPr lang="lt-LT" sz="1400" b="1" kern="1200" smtClean="0">
                          <a:solidFill>
                            <a:schemeClr val="dk1"/>
                          </a:solidFill>
                          <a:effectLst/>
                          <a:latin typeface="Times New Roman" pitchFamily="18" charset="0"/>
                          <a:ea typeface="+mn-ea"/>
                          <a:cs typeface="Times New Roman" pitchFamily="18" charset="0"/>
                        </a:rPr>
                        <a:t>Etatai</a:t>
                      </a:r>
                      <a:endParaRPr lang="lt-LT" sz="1400">
                        <a:latin typeface="Times New Roman" pitchFamily="18" charset="0"/>
                        <a:cs typeface="Times New Roman" pitchFamily="18" charset="0"/>
                      </a:endParaRPr>
                    </a:p>
                  </a:txBody>
                  <a:tcPr anchor="ctr"/>
                </a:tc>
                <a:tc>
                  <a:txBody>
                    <a:bodyPr/>
                    <a:lstStyle/>
                    <a:p>
                      <a:pPr algn="ctr"/>
                      <a:r>
                        <a:rPr lang="lt-LT" sz="1400" b="1" kern="1200" smtClean="0">
                          <a:solidFill>
                            <a:schemeClr val="dk1"/>
                          </a:solidFill>
                          <a:effectLst/>
                          <a:latin typeface="Times New Roman" pitchFamily="18" charset="0"/>
                          <a:ea typeface="+mn-ea"/>
                          <a:cs typeface="Times New Roman" pitchFamily="18" charset="0"/>
                        </a:rPr>
                        <a:t>Fiziniai asmenys</a:t>
                      </a:r>
                      <a:endParaRPr lang="lt-LT" sz="1400">
                        <a:latin typeface="Times New Roman" pitchFamily="18" charset="0"/>
                        <a:cs typeface="Times New Roman" pitchFamily="18" charset="0"/>
                      </a:endParaRPr>
                    </a:p>
                  </a:txBody>
                  <a:tcPr/>
                </a:tc>
                <a:tc>
                  <a:txBody>
                    <a:bodyPr/>
                    <a:lstStyle/>
                    <a:p>
                      <a:endParaRPr lang="lt-LT" sz="1400" dirty="0">
                        <a:latin typeface="Times New Roman" panose="02020603050405020304" pitchFamily="18" charset="0"/>
                        <a:cs typeface="Times New Roman" panose="02020603050405020304" pitchFamily="18" charset="0"/>
                      </a:endParaRPr>
                    </a:p>
                  </a:txBody>
                  <a:tcPr/>
                </a:tc>
              </a:tr>
              <a:tr h="307517">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pPr algn="l"/>
                      <a:r>
                        <a:rPr lang="lt-LT" sz="1400" kern="1200" dirty="0" smtClean="0">
                          <a:solidFill>
                            <a:schemeClr val="dk1"/>
                          </a:solidFill>
                          <a:effectLst/>
                          <a:latin typeface="Times New Roman" pitchFamily="18" charset="0"/>
                          <a:ea typeface="+mn-ea"/>
                          <a:cs typeface="Times New Roman" pitchFamily="18" charset="0"/>
                        </a:rPr>
                        <a:t>Administracija</a:t>
                      </a:r>
                      <a:endParaRPr lang="lt-LT" sz="1400" dirty="0">
                        <a:latin typeface="Times New Roman" pitchFamily="18" charset="0"/>
                        <a:cs typeface="Times New Roman" pitchFamily="18" charset="0"/>
                      </a:endParaRPr>
                    </a:p>
                  </a:txBody>
                  <a:tcPr anchor="ctr"/>
                </a:tc>
                <a:tc>
                  <a:txBody>
                    <a:bodyPr/>
                    <a:lstStyle/>
                    <a:p>
                      <a:endParaRPr lang="lt-LT" sz="1400" dirty="0">
                        <a:latin typeface="Times New Roman" pitchFamily="18" charset="0"/>
                        <a:cs typeface="Times New Roman" pitchFamily="18" charset="0"/>
                      </a:endParaRPr>
                    </a:p>
                  </a:txBody>
                  <a:tcPr anchor="ctr"/>
                </a:tc>
                <a:tc>
                  <a:txBody>
                    <a:bodyPr/>
                    <a:lstStyle/>
                    <a:p>
                      <a:pPr algn="ctr"/>
                      <a:r>
                        <a:rPr lang="lt-LT" sz="1400" kern="1200" dirty="0" smtClean="0">
                          <a:solidFill>
                            <a:schemeClr val="dk1"/>
                          </a:solidFill>
                          <a:effectLst/>
                          <a:latin typeface="Times New Roman" pitchFamily="18" charset="0"/>
                          <a:ea typeface="+mn-ea"/>
                          <a:cs typeface="Times New Roman" pitchFamily="18" charset="0"/>
                        </a:rPr>
                        <a:t>3</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pPr algn="l"/>
                      <a:r>
                        <a:rPr lang="lt-LT" sz="1400" kern="1200" dirty="0" smtClean="0">
                          <a:solidFill>
                            <a:schemeClr val="dk1"/>
                          </a:solidFill>
                          <a:effectLst/>
                          <a:latin typeface="Times New Roman" pitchFamily="18" charset="0"/>
                          <a:ea typeface="+mn-ea"/>
                          <a:cs typeface="Times New Roman" pitchFamily="18" charset="0"/>
                        </a:rPr>
                        <a:t>Bendras personalas</a:t>
                      </a:r>
                      <a:endParaRPr lang="lt-LT" sz="1400" dirty="0">
                        <a:latin typeface="Times New Roman" pitchFamily="18" charset="0"/>
                        <a:cs typeface="Times New Roman" pitchFamily="18" charset="0"/>
                      </a:endParaRPr>
                    </a:p>
                  </a:txBody>
                  <a:tcPr anchor="ctr"/>
                </a:tc>
                <a:tc>
                  <a:txBody>
                    <a:bodyPr/>
                    <a:lstStyle/>
                    <a:p>
                      <a:pPr algn="ct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9,75</a:t>
                      </a:r>
                      <a:endParaRPr lang="lt-LT" sz="14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dirty="0" smtClean="0">
                          <a:solidFill>
                            <a:schemeClr val="tx1"/>
                          </a:solidFill>
                          <a:latin typeface="Times New Roman" pitchFamily="18" charset="0"/>
                          <a:cs typeface="Times New Roman" pitchFamily="18" charset="0"/>
                        </a:rPr>
                        <a:t>11</a:t>
                      </a: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rowSpan="5">
                  <a:txBody>
                    <a:bodyPr/>
                    <a:lstStyle/>
                    <a:p>
                      <a:pPr algn="ctr"/>
                      <a:r>
                        <a:rPr lang="lt-LT" sz="1400" dirty="0" smtClean="0">
                          <a:latin typeface="Times New Roman" pitchFamily="18" charset="0"/>
                          <a:cs typeface="Times New Roman" pitchFamily="18" charset="0"/>
                        </a:rPr>
                        <a:t>3</a:t>
                      </a:r>
                      <a:endParaRPr lang="lt-LT" sz="1400" dirty="0">
                        <a:latin typeface="Times New Roman" pitchFamily="18" charset="0"/>
                        <a:cs typeface="Times New Roman" pitchFamily="18" charset="0"/>
                      </a:endParaRPr>
                    </a:p>
                  </a:txBody>
                  <a:tcPr anchor="ctr"/>
                </a:tc>
                <a:tc rowSpan="5">
                  <a:txBody>
                    <a:bodyPr/>
                    <a:lstStyle/>
                    <a:p>
                      <a:pPr algn="l"/>
                      <a:r>
                        <a:rPr lang="lt-LT" sz="1400" dirty="0" smtClean="0">
                          <a:latin typeface="Times New Roman" pitchFamily="18" charset="0"/>
                          <a:cs typeface="Times New Roman" pitchFamily="18" charset="0"/>
                        </a:rPr>
                        <a:t>Ambulatorija</a:t>
                      </a:r>
                      <a:endParaRPr lang="lt-LT" sz="1400" dirty="0">
                        <a:latin typeface="Times New Roman" pitchFamily="18" charset="0"/>
                        <a:cs typeface="Times New Roman" pitchFamily="18" charset="0"/>
                      </a:endParaRPr>
                    </a:p>
                  </a:txBody>
                  <a:tcPr anchor="ctr"/>
                </a:tc>
                <a:tc>
                  <a:txBody>
                    <a:bodyPr/>
                    <a:lstStyle/>
                    <a:p>
                      <a:r>
                        <a:rPr lang="lt-LT" sz="1400" smtClean="0">
                          <a:latin typeface="Times New Roman" pitchFamily="18" charset="0"/>
                          <a:cs typeface="Times New Roman" pitchFamily="18" charset="0"/>
                        </a:rPr>
                        <a:t>Gydytojas</a:t>
                      </a:r>
                      <a:endParaRPr lang="lt-LT" sz="140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2,5</a:t>
                      </a:r>
                      <a:endParaRPr lang="lt-LT" sz="1400" dirty="0">
                        <a:latin typeface="Times New Roman" pitchFamily="18" charset="0"/>
                        <a:cs typeface="Times New Roman" pitchFamily="18" charset="0"/>
                      </a:endParaRPr>
                    </a:p>
                  </a:txBody>
                  <a:tcPr anchor="ctr"/>
                </a:tc>
                <a:tc>
                  <a:txBody>
                    <a:bodyPr/>
                    <a:lstStyle/>
                    <a:p>
                      <a:pPr algn="ctr"/>
                      <a:r>
                        <a:rPr lang="lt-LT" sz="1400" dirty="0" smtClean="0">
                          <a:solidFill>
                            <a:schemeClr val="tx1"/>
                          </a:solidFill>
                          <a:latin typeface="Times New Roman" pitchFamily="18" charset="0"/>
                          <a:cs typeface="Times New Roman" pitchFamily="18" charset="0"/>
                        </a:rPr>
                        <a:t>3</a:t>
                      </a:r>
                      <a:endParaRPr lang="lt-LT" sz="1400" dirty="0">
                        <a:solidFill>
                          <a:schemeClr val="tx1"/>
                        </a:solidFill>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Bendrosios praktikos slaugytojas</a:t>
                      </a:r>
                      <a:endParaRPr lang="lt-LT" sz="1400" dirty="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2,0</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Laborantas</a:t>
                      </a:r>
                      <a:endParaRPr lang="lt-LT" sz="1400" dirty="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2,0</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2</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smtClean="0">
                          <a:latin typeface="Times New Roman" pitchFamily="18" charset="0"/>
                          <a:cs typeface="Times New Roman" pitchFamily="18" charset="0"/>
                        </a:rPr>
                        <a:t>Valytojas</a:t>
                      </a:r>
                      <a:endParaRPr lang="lt-LT" sz="140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0,75</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Medicinos biologas</a:t>
                      </a:r>
                      <a:endParaRPr lang="lt-LT" sz="1400" dirty="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0,25</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rowSpan="3">
                  <a:txBody>
                    <a:bodyPr/>
                    <a:lstStyle/>
                    <a:p>
                      <a:pPr algn="ctr"/>
                      <a:r>
                        <a:rPr lang="lt-LT" sz="1400" dirty="0" smtClean="0">
                          <a:latin typeface="Times New Roman" pitchFamily="18" charset="0"/>
                          <a:cs typeface="Times New Roman" pitchFamily="18" charset="0"/>
                        </a:rPr>
                        <a:t>4</a:t>
                      </a:r>
                      <a:endParaRPr lang="lt-LT" sz="1400" dirty="0">
                        <a:latin typeface="Times New Roman" pitchFamily="18" charset="0"/>
                        <a:cs typeface="Times New Roman" pitchFamily="18" charset="0"/>
                      </a:endParaRPr>
                    </a:p>
                  </a:txBody>
                  <a:tcPr anchor="ctr"/>
                </a:tc>
                <a:tc rowSpan="3">
                  <a:txBody>
                    <a:bodyPr/>
                    <a:lstStyle/>
                    <a:p>
                      <a:pPr algn="l"/>
                      <a:r>
                        <a:rPr lang="lt-LT" sz="1400" kern="1200" dirty="0" smtClean="0">
                          <a:solidFill>
                            <a:schemeClr val="dk1"/>
                          </a:solidFill>
                          <a:effectLst/>
                          <a:latin typeface="Times New Roman" pitchFamily="18" charset="0"/>
                          <a:ea typeface="+mn-ea"/>
                          <a:cs typeface="Times New Roman" pitchFamily="18" charset="0"/>
                        </a:rPr>
                        <a:t>Stacionaras</a:t>
                      </a:r>
                      <a:endParaRPr lang="lt-LT" sz="1400" dirty="0">
                        <a:latin typeface="Times New Roman" pitchFamily="18" charset="0"/>
                        <a:cs typeface="Times New Roman" pitchFamily="18" charset="0"/>
                      </a:endParaRPr>
                    </a:p>
                  </a:txBody>
                  <a:tcPr anchor="ctr"/>
                </a:tc>
                <a:tc>
                  <a:txBody>
                    <a:bodyPr/>
                    <a:lstStyle/>
                    <a:p>
                      <a:r>
                        <a:rPr lang="lt-LT" sz="1400" smtClean="0">
                          <a:latin typeface="Times New Roman" pitchFamily="18" charset="0"/>
                          <a:cs typeface="Times New Roman" pitchFamily="18" charset="0"/>
                        </a:rPr>
                        <a:t>Gy</a:t>
                      </a:r>
                      <a:r>
                        <a:rPr lang="en-US" sz="1400" smtClean="0">
                          <a:latin typeface="Times New Roman" pitchFamily="18" charset="0"/>
                          <a:cs typeface="Times New Roman" pitchFamily="18" charset="0"/>
                        </a:rPr>
                        <a:t>d</a:t>
                      </a:r>
                      <a:r>
                        <a:rPr lang="lt-LT" sz="1400" smtClean="0">
                          <a:latin typeface="Times New Roman" pitchFamily="18" charset="0"/>
                          <a:cs typeface="Times New Roman" pitchFamily="18" charset="0"/>
                        </a:rPr>
                        <a:t>ydojas</a:t>
                      </a:r>
                      <a:endParaRPr lang="lt-LT" sz="1400">
                        <a:latin typeface="Times New Roman" pitchFamily="18" charset="0"/>
                        <a:cs typeface="Times New Roman" pitchFamily="18" charset="0"/>
                      </a:endParaRPr>
                    </a:p>
                  </a:txBody>
                  <a:tcPr/>
                </a:tc>
                <a:tc>
                  <a:txBody>
                    <a:bodyPr/>
                    <a:lstStyle/>
                    <a:p>
                      <a:pPr algn="ctr"/>
                      <a:r>
                        <a:rPr lang="lt-LT" sz="1400" dirty="0" smtClean="0">
                          <a:latin typeface="Times New Roman" pitchFamily="18" charset="0"/>
                          <a:cs typeface="Times New Roman" pitchFamily="18" charset="0"/>
                        </a:rPr>
                        <a:t>9,0</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7</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kern="1200" dirty="0" smtClean="0">
                          <a:solidFill>
                            <a:schemeClr val="dk1"/>
                          </a:solidFill>
                          <a:effectLst/>
                          <a:latin typeface="Times New Roman" pitchFamily="18" charset="0"/>
                          <a:ea typeface="+mn-ea"/>
                          <a:cs typeface="Times New Roman" pitchFamily="18" charset="0"/>
                        </a:rPr>
                        <a:t>Bendrosios praktikos slaugytojas</a:t>
                      </a:r>
                      <a:endParaRPr lang="lt-LT" sz="1400" dirty="0">
                        <a:latin typeface="Times New Roman" pitchFamily="18" charset="0"/>
                        <a:cs typeface="Times New Roman" pitchFamily="18" charset="0"/>
                      </a:endParaRPr>
                    </a:p>
                  </a:txBody>
                  <a:tcPr/>
                </a:tc>
                <a:tc>
                  <a:txBody>
                    <a:bodyPr/>
                    <a:lstStyle/>
                    <a:p>
                      <a:pPr algn="ctr"/>
                      <a:r>
                        <a:rPr lang="lt-LT" sz="1400" smtClean="0">
                          <a:latin typeface="Times New Roman" pitchFamily="18" charset="0"/>
                          <a:cs typeface="Times New Roman" pitchFamily="18" charset="0"/>
                        </a:rPr>
                        <a:t>17,5</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16</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307517">
                <a:tc vMerge="1">
                  <a:txBody>
                    <a:bodyPr/>
                    <a:lstStyle/>
                    <a:p>
                      <a:pPr algn="ctr"/>
                      <a:endParaRPr lang="lt-LT" dirty="0"/>
                    </a:p>
                  </a:txBody>
                  <a:tcPr anchor="ctr"/>
                </a:tc>
                <a:tc vMerge="1">
                  <a:txBody>
                    <a:bodyPr/>
                    <a:lstStyle/>
                    <a:p>
                      <a:endParaRPr lang="lt-LT"/>
                    </a:p>
                  </a:txBody>
                  <a:tcPr/>
                </a:tc>
                <a:tc>
                  <a:txBody>
                    <a:bodyPr/>
                    <a:lstStyle/>
                    <a:p>
                      <a:r>
                        <a:rPr lang="lt-LT" sz="1400" smtClean="0">
                          <a:latin typeface="Times New Roman" pitchFamily="18" charset="0"/>
                          <a:cs typeface="Times New Roman" pitchFamily="18" charset="0"/>
                        </a:rPr>
                        <a:t>Valytojas</a:t>
                      </a:r>
                      <a:endParaRPr lang="lt-LT" sz="1400">
                        <a:latin typeface="Times New Roman" pitchFamily="18" charset="0"/>
                        <a:cs typeface="Times New Roman" pitchFamily="18" charset="0"/>
                      </a:endParaRPr>
                    </a:p>
                  </a:txBody>
                  <a:tcPr/>
                </a:tc>
                <a:tc>
                  <a:txBody>
                    <a:bodyPr/>
                    <a:lstStyle/>
                    <a:p>
                      <a:pPr algn="ctr"/>
                      <a:r>
                        <a:rPr lang="en-US" sz="1400" smtClean="0">
                          <a:latin typeface="Times New Roman" pitchFamily="18" charset="0"/>
                          <a:cs typeface="Times New Roman" pitchFamily="18" charset="0"/>
                        </a:rPr>
                        <a:t>6,25</a:t>
                      </a:r>
                      <a:endParaRPr lang="lt-LT" sz="140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5</a:t>
                      </a:r>
                      <a:endParaRPr lang="lt-LT" sz="1400" dirty="0">
                        <a:latin typeface="Times New Roman" pitchFamily="18" charset="0"/>
                        <a:cs typeface="Times New Roman" pitchFamily="18" charset="0"/>
                      </a:endParaRPr>
                    </a:p>
                  </a:txBody>
                  <a:tcPr anchor="ctr"/>
                </a:tc>
                <a:tc>
                  <a:txBody>
                    <a:bodyPr/>
                    <a:lstStyle/>
                    <a:p>
                      <a:endParaRPr lang="lt-LT" sz="1400">
                        <a:latin typeface="Times New Roman" panose="02020603050405020304" pitchFamily="18" charset="0"/>
                        <a:cs typeface="Times New Roman" panose="02020603050405020304" pitchFamily="18" charset="0"/>
                      </a:endParaRPr>
                    </a:p>
                  </a:txBody>
                  <a:tcPr anchor="ctr"/>
                </a:tc>
              </a:tr>
              <a:tr h="531165">
                <a:tc>
                  <a:txBody>
                    <a:bodyPr/>
                    <a:lstStyle/>
                    <a:p>
                      <a:pPr algn="ctr"/>
                      <a:r>
                        <a:rPr lang="lt-LT" sz="1400" smtClean="0">
                          <a:latin typeface="Times New Roman" pitchFamily="18" charset="0"/>
                          <a:cs typeface="Times New Roman" pitchFamily="18" charset="0"/>
                        </a:rPr>
                        <a:t>5</a:t>
                      </a:r>
                      <a:endParaRPr lang="lt-LT" sz="1400">
                        <a:latin typeface="Times New Roman" pitchFamily="18" charset="0"/>
                        <a:cs typeface="Times New Roman" pitchFamily="18" charset="0"/>
                      </a:endParaRPr>
                    </a:p>
                  </a:txBody>
                  <a:tcPr anchor="ctr"/>
                </a:tc>
                <a:tc>
                  <a:txBody>
                    <a:bodyPr/>
                    <a:lstStyle/>
                    <a:p>
                      <a:pPr algn="l"/>
                      <a:r>
                        <a:rPr lang="lt-LT" sz="1400" kern="1200" dirty="0" smtClean="0">
                          <a:solidFill>
                            <a:schemeClr val="dk1"/>
                          </a:solidFill>
                          <a:effectLst/>
                          <a:latin typeface="Times New Roman" pitchFamily="18" charset="0"/>
                          <a:ea typeface="+mn-ea"/>
                          <a:cs typeface="Times New Roman" pitchFamily="18" charset="0"/>
                        </a:rPr>
                        <a:t>Ūkio eksploatacijos</a:t>
                      </a:r>
                    </a:p>
                    <a:p>
                      <a:pPr algn="l"/>
                      <a:r>
                        <a:rPr lang="en-US" sz="1400" kern="1200" dirty="0" err="1" smtClean="0">
                          <a:solidFill>
                            <a:schemeClr val="dk1"/>
                          </a:solidFill>
                          <a:effectLst/>
                          <a:latin typeface="Times New Roman" pitchFamily="18" charset="0"/>
                          <a:ea typeface="+mn-ea"/>
                          <a:cs typeface="Times New Roman" pitchFamily="18" charset="0"/>
                        </a:rPr>
                        <a:t>personalas</a:t>
                      </a:r>
                      <a:endParaRPr lang="lt-LT" sz="1400" dirty="0">
                        <a:latin typeface="Times New Roman" pitchFamily="18" charset="0"/>
                        <a:cs typeface="Times New Roman" pitchFamily="18" charset="0"/>
                      </a:endParaRPr>
                    </a:p>
                  </a:txBody>
                  <a:tcPr/>
                </a:tc>
                <a:tc>
                  <a:txBody>
                    <a:bodyPr/>
                    <a:lstStyle/>
                    <a:p>
                      <a:r>
                        <a:rPr lang="lt-LT" sz="1400" dirty="0" smtClean="0">
                          <a:latin typeface="Times New Roman" pitchFamily="18" charset="0"/>
                          <a:cs typeface="Times New Roman" pitchFamily="18" charset="0"/>
                        </a:rPr>
                        <a:t>Darbininkai</a:t>
                      </a:r>
                      <a:endParaRPr lang="lt-LT" sz="1400" dirty="0">
                        <a:latin typeface="Times New Roman" pitchFamily="18" charset="0"/>
                        <a:cs typeface="Times New Roman" pitchFamily="18" charset="0"/>
                      </a:endParaRPr>
                    </a:p>
                  </a:txBody>
                  <a:tcPr anchor="ctr"/>
                </a:tc>
                <a:tc>
                  <a:txBody>
                    <a:bodyPr/>
                    <a:lstStyle/>
                    <a:p>
                      <a:pPr algn="ctr"/>
                      <a:r>
                        <a:rPr lang="lt-LT" sz="1400" dirty="0" smtClean="0">
                          <a:latin typeface="Times New Roman" pitchFamily="18" charset="0"/>
                          <a:cs typeface="Times New Roman" pitchFamily="18" charset="0"/>
                        </a:rPr>
                        <a:t>7,25</a:t>
                      </a:r>
                      <a:endParaRPr lang="lt-LT" sz="1400" dirty="0">
                        <a:latin typeface="Times New Roman" pitchFamily="18" charset="0"/>
                        <a:cs typeface="Times New Roman" pitchFamily="18" charset="0"/>
                      </a:endParaRPr>
                    </a:p>
                  </a:txBody>
                  <a:tcPr anchor="ctr"/>
                </a:tc>
                <a:tc>
                  <a:txBody>
                    <a:bodyPr/>
                    <a:lstStyle/>
                    <a:p>
                      <a:pPr algn="ctr"/>
                      <a:r>
                        <a:rPr lang="lt-LT" sz="1400" dirty="0" smtClean="0">
                          <a:solidFill>
                            <a:schemeClr val="tx1"/>
                          </a:solidFill>
                          <a:latin typeface="Times New Roman" pitchFamily="18" charset="0"/>
                          <a:cs typeface="Times New Roman" pitchFamily="18" charset="0"/>
                        </a:rPr>
                        <a:t>6</a:t>
                      </a:r>
                      <a:endParaRPr lang="lt-LT" sz="1400" dirty="0">
                        <a:solidFill>
                          <a:schemeClr val="tx1"/>
                        </a:solidFill>
                        <a:latin typeface="Times New Roman" pitchFamily="18" charset="0"/>
                        <a:cs typeface="Times New Roman" pitchFamily="18" charset="0"/>
                      </a:endParaRPr>
                    </a:p>
                  </a:txBody>
                  <a:tcPr anchor="ctr"/>
                </a:tc>
                <a:tc>
                  <a:txBody>
                    <a:bodyPr/>
                    <a:lstStyle/>
                    <a:p>
                      <a:endParaRPr lang="lt-LT" sz="1400" dirty="0">
                        <a:latin typeface="Times New Roman" panose="02020603050405020304" pitchFamily="18" charset="0"/>
                        <a:cs typeface="Times New Roman" panose="02020603050405020304" pitchFamily="18" charset="0"/>
                      </a:endParaRPr>
                    </a:p>
                  </a:txBody>
                  <a:tcPr anchor="ctr"/>
                </a:tc>
              </a:tr>
              <a:tr h="523535">
                <a:tc gridSpan="3">
                  <a:txBody>
                    <a:bodyPr/>
                    <a:lstStyle/>
                    <a:p>
                      <a:pPr algn="ctr"/>
                      <a:r>
                        <a:rPr lang="lt-LT" sz="1400" b="1" dirty="0" smtClean="0">
                          <a:latin typeface="Times New Roman" pitchFamily="18" charset="0"/>
                          <a:cs typeface="Times New Roman" pitchFamily="18" charset="0"/>
                        </a:rPr>
                        <a:t>Iš viso:</a:t>
                      </a:r>
                      <a:endParaRPr lang="lt-LT" sz="1400" b="1" dirty="0">
                        <a:latin typeface="Times New Roman" pitchFamily="18" charset="0"/>
                        <a:cs typeface="Times New Roman" pitchFamily="18" charset="0"/>
                      </a:endParaRPr>
                    </a:p>
                  </a:txBody>
                  <a:tcPr/>
                </a:tc>
                <a:tc hMerge="1">
                  <a:txBody>
                    <a:bodyPr/>
                    <a:lstStyle/>
                    <a:p>
                      <a:endParaRPr lang="lt-LT"/>
                    </a:p>
                  </a:txBody>
                  <a:tcPr/>
                </a:tc>
                <a:tc hMerge="1">
                  <a:txBody>
                    <a:bodyPr/>
                    <a:lstStyle/>
                    <a:p>
                      <a:endParaRPr lang="lt-LT"/>
                    </a:p>
                  </a:txBody>
                  <a:tcPr/>
                </a:tc>
                <a:tc>
                  <a:txBody>
                    <a:bodyPr/>
                    <a:lstStyle/>
                    <a:p>
                      <a:pPr algn="ctr"/>
                      <a:r>
                        <a:rPr lang="lt-LT" sz="1400" b="1" dirty="0" smtClean="0">
                          <a:latin typeface="Times New Roman" pitchFamily="18" charset="0"/>
                          <a:cs typeface="Times New Roman" pitchFamily="18" charset="0"/>
                        </a:rPr>
                        <a:t>61,25</a:t>
                      </a:r>
                      <a:endParaRPr lang="lt-LT" sz="1400" b="1" dirty="0">
                        <a:latin typeface="Times New Roman" pitchFamily="18" charset="0"/>
                        <a:cs typeface="Times New Roman" pitchFamily="18" charset="0"/>
                      </a:endParaRPr>
                    </a:p>
                  </a:txBody>
                  <a:tcPr anchor="ctr"/>
                </a:tc>
                <a:tc>
                  <a:txBody>
                    <a:bodyPr/>
                    <a:lstStyle/>
                    <a:p>
                      <a:pPr algn="ctr"/>
                      <a:r>
                        <a:rPr lang="lt-LT" sz="1400" b="1" dirty="0" smtClean="0">
                          <a:solidFill>
                            <a:schemeClr val="tx1"/>
                          </a:solidFill>
                          <a:latin typeface="Times New Roman" pitchFamily="18" charset="0"/>
                          <a:cs typeface="Times New Roman" pitchFamily="18" charset="0"/>
                        </a:rPr>
                        <a:t>54</a:t>
                      </a:r>
                      <a:endParaRPr lang="lt-LT" sz="1400" b="1" dirty="0">
                        <a:solidFill>
                          <a:schemeClr val="tx1"/>
                        </a:solidFill>
                        <a:latin typeface="Times New Roman" pitchFamily="18" charset="0"/>
                        <a:cs typeface="Times New Roman" pitchFamily="18" charset="0"/>
                      </a:endParaRPr>
                    </a:p>
                  </a:txBody>
                  <a:tcPr anchor="ctr"/>
                </a:tc>
                <a:tc>
                  <a:txBody>
                    <a:bodyPr/>
                    <a:lstStyle/>
                    <a:p>
                      <a:endParaRPr lang="lt-LT" sz="1400" dirty="0">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601216" y="6093296"/>
            <a:ext cx="8003232" cy="584775"/>
          </a:xfrm>
          <a:prstGeom prst="rect">
            <a:avLst/>
          </a:prstGeom>
          <a:noFill/>
        </p:spPr>
        <p:txBody>
          <a:bodyPr wrap="square" rtlCol="0">
            <a:spAutoFit/>
          </a:bodyPr>
          <a:lstStyle/>
          <a:p>
            <a:pPr algn="just"/>
            <a:r>
              <a:rPr lang="lt-LT" sz="1600" dirty="0" smtClean="0">
                <a:latin typeface="Times New Roman" panose="02020603050405020304" pitchFamily="18" charset="0"/>
                <a:cs typeface="Times New Roman" panose="02020603050405020304" pitchFamily="18" charset="0"/>
              </a:rPr>
              <a:t>2015 m. pradžioje įstaigoje dirbo 55, o pabaigoje 53 darbuotojai. Atleisti 2 gydytojai pulmonologai, 1 slaugytoja, 1 pagalbinis darbininkas, priimta 1 gydytojas ir 1 darbininkas.</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84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Darbuotojų darbo užmokestis</a:t>
            </a:r>
            <a:endParaRPr lang="lt-LT" sz="3200" b="1" dirty="0">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162201835"/>
              </p:ext>
            </p:extLst>
          </p:nvPr>
        </p:nvGraphicFramePr>
        <p:xfrm>
          <a:off x="468687" y="1340768"/>
          <a:ext cx="8229600" cy="514145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rowSpan="2">
                  <a:txBody>
                    <a:bodyPr/>
                    <a:lstStyle/>
                    <a:p>
                      <a:endParaRPr lang="lt-LT" sz="1600" dirty="0">
                        <a:latin typeface="Times New Roman" pitchFamily="18" charset="0"/>
                        <a:cs typeface="Times New Roman" pitchFamily="18" charset="0"/>
                      </a:endParaRPr>
                    </a:p>
                  </a:txBody>
                  <a:tcPr/>
                </a:tc>
                <a:tc gridSpan="2">
                  <a:txBody>
                    <a:bodyPr/>
                    <a:lstStyle/>
                    <a:p>
                      <a:pPr algn="ctr"/>
                      <a:r>
                        <a:rPr lang="lt-LT" sz="2400" b="1" kern="1200" dirty="0" smtClean="0">
                          <a:solidFill>
                            <a:schemeClr val="lt1"/>
                          </a:solidFill>
                          <a:effectLst/>
                          <a:latin typeface="Times New Roman" pitchFamily="18" charset="0"/>
                          <a:ea typeface="+mn-ea"/>
                          <a:cs typeface="Times New Roman" pitchFamily="18" charset="0"/>
                        </a:rPr>
                        <a:t>2014</a:t>
                      </a:r>
                      <a:r>
                        <a:rPr lang="lt-LT" sz="2400" b="1" kern="1200" baseline="0" dirty="0" smtClean="0">
                          <a:solidFill>
                            <a:schemeClr val="lt1"/>
                          </a:solidFill>
                          <a:effectLst/>
                          <a:latin typeface="Times New Roman" pitchFamily="18" charset="0"/>
                          <a:ea typeface="+mn-ea"/>
                          <a:cs typeface="Times New Roman" pitchFamily="18" charset="0"/>
                        </a:rPr>
                        <a:t> </a:t>
                      </a:r>
                      <a:r>
                        <a:rPr lang="lt-LT" sz="2400" b="1" kern="1200" dirty="0" smtClean="0">
                          <a:solidFill>
                            <a:schemeClr val="lt1"/>
                          </a:solidFill>
                          <a:effectLst/>
                          <a:latin typeface="Times New Roman" pitchFamily="18" charset="0"/>
                          <a:ea typeface="+mn-ea"/>
                          <a:cs typeface="Times New Roman" pitchFamily="18" charset="0"/>
                        </a:rPr>
                        <a:t>metai</a:t>
                      </a:r>
                      <a:endParaRPr lang="lt-LT" sz="2400" dirty="0">
                        <a:latin typeface="Times New Roman" pitchFamily="18" charset="0"/>
                        <a:cs typeface="Times New Roman" pitchFamily="18" charset="0"/>
                      </a:endParaRPr>
                    </a:p>
                  </a:txBody>
                  <a:tcPr/>
                </a:tc>
                <a:tc hMerge="1">
                  <a:txBody>
                    <a:bodyPr/>
                    <a:lstStyle/>
                    <a:p>
                      <a:endParaRPr lang="lt-LT"/>
                    </a:p>
                  </a:txBody>
                  <a:tcPr/>
                </a:tc>
                <a:tc gridSpan="2">
                  <a:txBody>
                    <a:bodyPr/>
                    <a:lstStyle/>
                    <a:p>
                      <a:pPr algn="ctr"/>
                      <a:r>
                        <a:rPr lang="lt-LT" sz="2400" b="1" kern="1200" dirty="0" smtClean="0">
                          <a:solidFill>
                            <a:schemeClr val="lt1"/>
                          </a:solidFill>
                          <a:effectLst/>
                          <a:latin typeface="Times New Roman" pitchFamily="18" charset="0"/>
                          <a:ea typeface="+mn-ea"/>
                          <a:cs typeface="Times New Roman" pitchFamily="18" charset="0"/>
                        </a:rPr>
                        <a:t>2015</a:t>
                      </a:r>
                      <a:r>
                        <a:rPr lang="lt-LT" sz="2400" b="1" kern="1200" baseline="0" dirty="0" smtClean="0">
                          <a:solidFill>
                            <a:schemeClr val="lt1"/>
                          </a:solidFill>
                          <a:effectLst/>
                          <a:latin typeface="Times New Roman" pitchFamily="18" charset="0"/>
                          <a:ea typeface="+mn-ea"/>
                          <a:cs typeface="Times New Roman" pitchFamily="18" charset="0"/>
                        </a:rPr>
                        <a:t> </a:t>
                      </a:r>
                      <a:r>
                        <a:rPr lang="lt-LT" sz="2400" b="1" kern="1200" dirty="0" smtClean="0">
                          <a:solidFill>
                            <a:schemeClr val="lt1"/>
                          </a:solidFill>
                          <a:effectLst/>
                          <a:latin typeface="Times New Roman" pitchFamily="18" charset="0"/>
                          <a:ea typeface="+mn-ea"/>
                          <a:cs typeface="Times New Roman" pitchFamily="18" charset="0"/>
                        </a:rPr>
                        <a:t>metai</a:t>
                      </a:r>
                      <a:endParaRPr lang="lt-LT" sz="2400" dirty="0">
                        <a:latin typeface="Times New Roman" pitchFamily="18" charset="0"/>
                        <a:cs typeface="Times New Roman" pitchFamily="18" charset="0"/>
                      </a:endParaRPr>
                    </a:p>
                  </a:txBody>
                  <a:tcPr/>
                </a:tc>
                <a:tc hMerge="1">
                  <a:txBody>
                    <a:bodyPr/>
                    <a:lstStyle/>
                    <a:p>
                      <a:endParaRPr lang="lt-LT"/>
                    </a:p>
                  </a:txBody>
                  <a:tcPr/>
                </a:tc>
              </a:tr>
              <a:tr h="370840">
                <a:tc vMerge="1">
                  <a:txBody>
                    <a:bodyPr/>
                    <a:lstStyle/>
                    <a:p>
                      <a:endParaRPr lang="lt-LT"/>
                    </a:p>
                  </a:txBody>
                  <a:tcPr/>
                </a:tc>
                <a:tc>
                  <a:txBody>
                    <a:bodyPr/>
                    <a:lstStyle/>
                    <a:p>
                      <a:pPr>
                        <a:lnSpc>
                          <a:spcPct val="100000"/>
                        </a:lnSpc>
                        <a:spcBef>
                          <a:spcPts val="0"/>
                        </a:spcBef>
                        <a:spcAft>
                          <a:spcPts val="0"/>
                        </a:spcAft>
                      </a:pPr>
                      <a:r>
                        <a:rPr lang="lt-LT" sz="1600" b="1" kern="1200" dirty="0" err="1" smtClean="0">
                          <a:solidFill>
                            <a:schemeClr val="dk1"/>
                          </a:solidFill>
                          <a:effectLst/>
                          <a:latin typeface="Times New Roman" pitchFamily="18" charset="0"/>
                          <a:ea typeface="+mn-ea"/>
                          <a:cs typeface="Times New Roman" pitchFamily="18" charset="0"/>
                        </a:rPr>
                        <a:t>Vid</a:t>
                      </a:r>
                      <a:r>
                        <a:rPr lang="lt-LT" sz="1600" b="1" kern="1200" dirty="0" smtClean="0">
                          <a:solidFill>
                            <a:schemeClr val="dk1"/>
                          </a:solidFill>
                          <a:effectLst/>
                          <a:latin typeface="Times New Roman" pitchFamily="18" charset="0"/>
                          <a:ea typeface="+mn-ea"/>
                          <a:cs typeface="Times New Roman" pitchFamily="18" charset="0"/>
                        </a:rPr>
                        <a:t>. fizinių asmenų skaičius per mėnesį</a:t>
                      </a:r>
                      <a:endParaRPr lang="lt-LT" sz="1600" dirty="0">
                        <a:latin typeface="Times New Roman" pitchFamily="18" charset="0"/>
                        <a:cs typeface="Times New Roman" pitchFamily="18" charset="0"/>
                      </a:endParaRPr>
                    </a:p>
                  </a:txBody>
                  <a:tcPr/>
                </a:tc>
                <a:tc>
                  <a:txBody>
                    <a:bodyPr/>
                    <a:lstStyle/>
                    <a:p>
                      <a:pPr>
                        <a:lnSpc>
                          <a:spcPct val="100000"/>
                        </a:lnSpc>
                        <a:spcBef>
                          <a:spcPts val="0"/>
                        </a:spcBef>
                        <a:spcAft>
                          <a:spcPts val="0"/>
                        </a:spcAft>
                      </a:pPr>
                      <a:r>
                        <a:rPr lang="lt-LT" sz="1600" b="1" kern="1200" dirty="0" smtClean="0">
                          <a:solidFill>
                            <a:schemeClr val="dk1"/>
                          </a:solidFill>
                          <a:effectLst/>
                          <a:latin typeface="Times New Roman" pitchFamily="18" charset="0"/>
                          <a:ea typeface="+mn-ea"/>
                          <a:cs typeface="Times New Roman" pitchFamily="18" charset="0"/>
                        </a:rPr>
                        <a:t>Vieno </a:t>
                      </a:r>
                      <a:r>
                        <a:rPr lang="lt-LT" sz="1600" b="1" kern="1200" dirty="0" err="1" smtClean="0">
                          <a:solidFill>
                            <a:schemeClr val="dk1"/>
                          </a:solidFill>
                          <a:effectLst/>
                          <a:latin typeface="Times New Roman" pitchFamily="18" charset="0"/>
                          <a:ea typeface="+mn-ea"/>
                          <a:cs typeface="Times New Roman" pitchFamily="18" charset="0"/>
                        </a:rPr>
                        <a:t>darbuot</a:t>
                      </a:r>
                      <a:r>
                        <a:rPr lang="lt-LT" sz="1600" b="1" kern="1200" dirty="0" smtClean="0">
                          <a:solidFill>
                            <a:schemeClr val="dk1"/>
                          </a:solidFill>
                          <a:effectLst/>
                          <a:latin typeface="Times New Roman" pitchFamily="18" charset="0"/>
                          <a:ea typeface="+mn-ea"/>
                          <a:cs typeface="Times New Roman" pitchFamily="18" charset="0"/>
                        </a:rPr>
                        <a:t>. vidutinis darbo užmokestis   per mėnesį </a:t>
                      </a:r>
                      <a:r>
                        <a:rPr lang="lt-LT" sz="1600" b="1" kern="1200" dirty="0" err="1" smtClean="0">
                          <a:solidFill>
                            <a:schemeClr val="dk1"/>
                          </a:solidFill>
                          <a:effectLst/>
                          <a:latin typeface="Times New Roman" pitchFamily="18" charset="0"/>
                          <a:ea typeface="+mn-ea"/>
                          <a:cs typeface="Times New Roman" pitchFamily="18" charset="0"/>
                        </a:rPr>
                        <a:t>Eur</a:t>
                      </a:r>
                      <a:endParaRPr lang="lt-LT" sz="1600" dirty="0">
                        <a:latin typeface="Times New Roman" pitchFamily="18" charset="0"/>
                        <a:cs typeface="Times New Roman" pitchFamily="18" charset="0"/>
                      </a:endParaRPr>
                    </a:p>
                  </a:txBody>
                  <a:tcPr/>
                </a:tc>
                <a:tc>
                  <a:txBody>
                    <a:bodyPr/>
                    <a:lstStyle/>
                    <a:p>
                      <a:pPr>
                        <a:lnSpc>
                          <a:spcPct val="100000"/>
                        </a:lnSpc>
                        <a:spcBef>
                          <a:spcPts val="0"/>
                        </a:spcBef>
                        <a:spcAft>
                          <a:spcPts val="0"/>
                        </a:spcAft>
                      </a:pPr>
                      <a:r>
                        <a:rPr lang="lt-LT" sz="1600" b="1" kern="1200" dirty="0" err="1" smtClean="0">
                          <a:solidFill>
                            <a:schemeClr val="dk1"/>
                          </a:solidFill>
                          <a:effectLst/>
                          <a:latin typeface="Times New Roman" pitchFamily="18" charset="0"/>
                          <a:ea typeface="+mn-ea"/>
                          <a:cs typeface="Times New Roman" pitchFamily="18" charset="0"/>
                        </a:rPr>
                        <a:t>Vid</a:t>
                      </a:r>
                      <a:r>
                        <a:rPr lang="lt-LT" sz="1600" b="1" kern="1200" dirty="0" smtClean="0">
                          <a:solidFill>
                            <a:schemeClr val="dk1"/>
                          </a:solidFill>
                          <a:effectLst/>
                          <a:latin typeface="Times New Roman" pitchFamily="18" charset="0"/>
                          <a:ea typeface="+mn-ea"/>
                          <a:cs typeface="Times New Roman" pitchFamily="18" charset="0"/>
                        </a:rPr>
                        <a:t>. fizinių asmenų skaičius per mėnesį</a:t>
                      </a:r>
                      <a:endParaRPr lang="lt-LT" sz="1600" dirty="0">
                        <a:latin typeface="Times New Roman" pitchFamily="18" charset="0"/>
                        <a:cs typeface="Times New Roman" pitchFamily="18" charset="0"/>
                      </a:endParaRPr>
                    </a:p>
                  </a:txBody>
                  <a:tcPr/>
                </a:tc>
                <a:tc>
                  <a:txBody>
                    <a:bodyPr/>
                    <a:lstStyle/>
                    <a:p>
                      <a:pPr>
                        <a:lnSpc>
                          <a:spcPct val="100000"/>
                        </a:lnSpc>
                        <a:spcBef>
                          <a:spcPts val="0"/>
                        </a:spcBef>
                        <a:spcAft>
                          <a:spcPts val="0"/>
                        </a:spcAft>
                      </a:pPr>
                      <a:r>
                        <a:rPr lang="lt-LT" sz="1600" b="1" kern="1200" dirty="0" smtClean="0">
                          <a:solidFill>
                            <a:schemeClr val="dk1"/>
                          </a:solidFill>
                          <a:effectLst/>
                          <a:latin typeface="Times New Roman" pitchFamily="18" charset="0"/>
                          <a:ea typeface="+mn-ea"/>
                          <a:cs typeface="Times New Roman" pitchFamily="18" charset="0"/>
                        </a:rPr>
                        <a:t>Vieno </a:t>
                      </a:r>
                      <a:r>
                        <a:rPr lang="lt-LT" sz="1600" b="1" kern="1200" dirty="0" err="1" smtClean="0">
                          <a:solidFill>
                            <a:schemeClr val="dk1"/>
                          </a:solidFill>
                          <a:effectLst/>
                          <a:latin typeface="Times New Roman" pitchFamily="18" charset="0"/>
                          <a:ea typeface="+mn-ea"/>
                          <a:cs typeface="Times New Roman" pitchFamily="18" charset="0"/>
                        </a:rPr>
                        <a:t>darbuot</a:t>
                      </a:r>
                      <a:r>
                        <a:rPr lang="lt-LT" sz="1600" b="1" kern="1200" dirty="0" smtClean="0">
                          <a:solidFill>
                            <a:schemeClr val="dk1"/>
                          </a:solidFill>
                          <a:effectLst/>
                          <a:latin typeface="Times New Roman" pitchFamily="18" charset="0"/>
                          <a:ea typeface="+mn-ea"/>
                          <a:cs typeface="Times New Roman" pitchFamily="18" charset="0"/>
                        </a:rPr>
                        <a:t>. vidutinis darbo užmokestis   per mėnesį </a:t>
                      </a:r>
                      <a:r>
                        <a:rPr lang="lt-LT" sz="1600" b="1" kern="1200" dirty="0" err="1" smtClean="0">
                          <a:solidFill>
                            <a:schemeClr val="dk1"/>
                          </a:solidFill>
                          <a:effectLst/>
                          <a:latin typeface="Times New Roman" pitchFamily="18" charset="0"/>
                          <a:ea typeface="+mn-ea"/>
                          <a:cs typeface="Times New Roman" pitchFamily="18" charset="0"/>
                        </a:rPr>
                        <a:t>Eur</a:t>
                      </a:r>
                      <a:endParaRPr lang="lt-LT" sz="1600" dirty="0">
                        <a:latin typeface="Times New Roman" pitchFamily="18" charset="0"/>
                        <a:cs typeface="Times New Roman" pitchFamily="18" charset="0"/>
                      </a:endParaRPr>
                    </a:p>
                  </a:txBody>
                  <a:tcPr/>
                </a:tc>
              </a:tr>
              <a:tr h="370840">
                <a:tc>
                  <a:txBody>
                    <a:bodyPr/>
                    <a:lstStyle/>
                    <a:p>
                      <a:r>
                        <a:rPr lang="lt-LT" sz="1600" kern="1200" smtClean="0">
                          <a:solidFill>
                            <a:schemeClr val="dk1"/>
                          </a:solidFill>
                          <a:effectLst/>
                          <a:latin typeface="Times New Roman" pitchFamily="18" charset="0"/>
                          <a:ea typeface="+mn-ea"/>
                          <a:cs typeface="Times New Roman" pitchFamily="18" charset="0"/>
                        </a:rPr>
                        <a:t>Iš viso:</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54</a:t>
                      </a:r>
                      <a:endParaRPr lang="lt-LT" sz="1600" dirty="0">
                        <a:latin typeface="Times New Roman" pitchFamily="18" charset="0"/>
                        <a:cs typeface="Times New Roman" pitchFamily="18" charset="0"/>
                      </a:endParaRPr>
                    </a:p>
                  </a:txBody>
                  <a:tcPr anchor="ct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735</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54</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745</a:t>
                      </a:r>
                      <a:endParaRPr lang="lt-LT" sz="1600" dirty="0">
                        <a:latin typeface="Times New Roman" pitchFamily="18" charset="0"/>
                        <a:cs typeface="Times New Roman" pitchFamily="18" charset="0"/>
                      </a:endParaRPr>
                    </a:p>
                  </a:txBody>
                  <a:tcPr anchor="ctr"/>
                </a:tc>
              </a:tr>
              <a:tr h="488176">
                <a:tc>
                  <a:txBody>
                    <a:bodyPr/>
                    <a:lstStyle/>
                    <a:p>
                      <a:r>
                        <a:rPr lang="lt-LT" sz="1600" kern="1200" smtClean="0">
                          <a:solidFill>
                            <a:schemeClr val="dk1"/>
                          </a:solidFill>
                          <a:effectLst/>
                          <a:latin typeface="Times New Roman" pitchFamily="18" charset="0"/>
                          <a:ea typeface="+mn-ea"/>
                          <a:cs typeface="Times New Roman" pitchFamily="18" charset="0"/>
                        </a:rPr>
                        <a:t>Tame skaičiuje:</a:t>
                      </a:r>
                      <a:endParaRPr lang="lt-LT" sz="1600">
                        <a:latin typeface="Times New Roman" pitchFamily="18" charset="0"/>
                        <a:cs typeface="Times New Roman" pitchFamily="18" charset="0"/>
                      </a:endParaRPr>
                    </a:p>
                  </a:txBody>
                  <a:tcPr/>
                </a:tc>
                <a:tc>
                  <a:txBody>
                    <a:bodyPr/>
                    <a:lstStyle/>
                    <a:p>
                      <a:pPr algn="ctr"/>
                      <a:endParaRPr lang="lt-LT" sz="1600" dirty="0">
                        <a:latin typeface="Times New Roman" pitchFamily="18" charset="0"/>
                        <a:cs typeface="Times New Roman" pitchFamily="18" charset="0"/>
                      </a:endParaRPr>
                    </a:p>
                  </a:txBody>
                  <a:tcPr anchor="ctr"/>
                </a:tc>
                <a:tc>
                  <a:txBody>
                    <a:bodyPr/>
                    <a:lstStyle/>
                    <a:p>
                      <a:pPr algn="ctr"/>
                      <a:endParaRPr lang="lt-LT" sz="1600">
                        <a:latin typeface="Times New Roman" pitchFamily="18" charset="0"/>
                        <a:cs typeface="Times New Roman" pitchFamily="18" charset="0"/>
                      </a:endParaRPr>
                    </a:p>
                  </a:txBody>
                  <a:tcPr anchor="ctr"/>
                </a:tc>
                <a:tc>
                  <a:txBody>
                    <a:bodyPr/>
                    <a:lstStyle/>
                    <a:p>
                      <a:pPr algn="ctr"/>
                      <a:endParaRPr lang="lt-LT" sz="1600" dirty="0">
                        <a:latin typeface="Times New Roman" pitchFamily="18" charset="0"/>
                        <a:cs typeface="Times New Roman" pitchFamily="18" charset="0"/>
                      </a:endParaRPr>
                    </a:p>
                  </a:txBody>
                  <a:tcPr anchor="ctr"/>
                </a:tc>
                <a:tc>
                  <a:txBody>
                    <a:bodyPr/>
                    <a:lstStyle/>
                    <a:p>
                      <a:pPr algn="ctr"/>
                      <a:endParaRPr lang="lt-LT" sz="160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Gydytojai</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10</a:t>
                      </a:r>
                      <a:endParaRPr lang="lt-LT" sz="1600" dirty="0">
                        <a:latin typeface="Times New Roman" pitchFamily="18" charset="0"/>
                        <a:cs typeface="Times New Roman" pitchFamily="18" charset="0"/>
                      </a:endParaRPr>
                    </a:p>
                  </a:txBody>
                  <a:tcPr anchor="ct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1124</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10</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1125</a:t>
                      </a:r>
                      <a:endParaRPr lang="lt-LT" sz="1600" dirty="0">
                        <a:latin typeface="Times New Roman" pitchFamily="18" charset="0"/>
                        <a:cs typeface="Times New Roman" pitchFamily="18" charset="0"/>
                      </a:endParaRPr>
                    </a:p>
                  </a:txBody>
                  <a:tcPr anchor="ctr"/>
                </a:tc>
              </a:tr>
              <a:tr h="370840">
                <a:tc>
                  <a:txBody>
                    <a:bodyPr/>
                    <a:lstStyle/>
                    <a:p>
                      <a:r>
                        <a:rPr lang="lt-LT" sz="1600" kern="1200" dirty="0" smtClean="0">
                          <a:solidFill>
                            <a:schemeClr val="dk1"/>
                          </a:solidFill>
                          <a:effectLst/>
                          <a:latin typeface="Times New Roman" pitchFamily="18" charset="0"/>
                          <a:ea typeface="+mn-ea"/>
                          <a:cs typeface="Times New Roman" pitchFamily="18" charset="0"/>
                        </a:rPr>
                        <a:t>Kiti specialistai su aukštuoju išsilavinimu</a:t>
                      </a:r>
                      <a:endParaRPr lang="lt-LT" sz="1600" dirty="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4</a:t>
                      </a:r>
                      <a:endParaRPr lang="lt-LT" sz="1600" dirty="0">
                        <a:latin typeface="Times New Roman" pitchFamily="18" charset="0"/>
                        <a:cs typeface="Times New Roman" pitchFamily="18" charset="0"/>
                      </a:endParaRPr>
                    </a:p>
                  </a:txBody>
                  <a:tcPr anchor="ct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979</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4</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1068</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Slaugytojai</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18</a:t>
                      </a:r>
                      <a:endParaRPr lang="lt-LT" sz="1600" dirty="0">
                        <a:latin typeface="Times New Roman" pitchFamily="18" charset="0"/>
                        <a:cs typeface="Times New Roman" pitchFamily="18" charset="0"/>
                      </a:endParaRPr>
                    </a:p>
                  </a:txBody>
                  <a:tcPr anchor="ct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710</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17</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686</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Kiti specialistai su </a:t>
                      </a:r>
                      <a:r>
                        <a:rPr lang="lt-LT" sz="1600" kern="1200" err="1" smtClean="0">
                          <a:solidFill>
                            <a:schemeClr val="dk1"/>
                          </a:solidFill>
                          <a:effectLst/>
                          <a:latin typeface="Times New Roman" pitchFamily="18" charset="0"/>
                          <a:ea typeface="+mn-ea"/>
                          <a:cs typeface="Times New Roman" pitchFamily="18" charset="0"/>
                        </a:rPr>
                        <a:t>spec</a:t>
                      </a:r>
                      <a:r>
                        <a:rPr lang="lt-LT" sz="1600" kern="1200" smtClean="0">
                          <a:solidFill>
                            <a:schemeClr val="dk1"/>
                          </a:solidFill>
                          <a:effectLst/>
                          <a:latin typeface="Times New Roman" pitchFamily="18" charset="0"/>
                          <a:ea typeface="+mn-ea"/>
                          <a:cs typeface="Times New Roman" pitchFamily="18" charset="0"/>
                        </a:rPr>
                        <a:t>. viduriniu išsilavinimu</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10</a:t>
                      </a:r>
                      <a:endParaRPr lang="lt-LT" sz="1600" dirty="0">
                        <a:latin typeface="Times New Roman" pitchFamily="18" charset="0"/>
                        <a:cs typeface="Times New Roman" pitchFamily="18" charset="0"/>
                      </a:endParaRPr>
                    </a:p>
                  </a:txBody>
                  <a:tcPr anchor="ctr"/>
                </a:tc>
                <a:tc>
                  <a:txBody>
                    <a:bodyPr/>
                    <a:lstStyle/>
                    <a:p>
                      <a:pPr algn="ctr"/>
                      <a:r>
                        <a:rPr lang="lt-LT" sz="1600" kern="1200" dirty="0" smtClean="0">
                          <a:solidFill>
                            <a:schemeClr val="dk1"/>
                          </a:solidFill>
                          <a:effectLst/>
                          <a:latin typeface="Times New Roman" pitchFamily="18" charset="0"/>
                          <a:ea typeface="+mn-ea"/>
                          <a:cs typeface="Times New Roman" pitchFamily="18" charset="0"/>
                        </a:rPr>
                        <a:t>649</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10</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720</a:t>
                      </a:r>
                      <a:endParaRPr lang="lt-LT" sz="1600" dirty="0">
                        <a:latin typeface="Times New Roman" pitchFamily="18" charset="0"/>
                        <a:cs typeface="Times New Roman" pitchFamily="18" charset="0"/>
                      </a:endParaRPr>
                    </a:p>
                  </a:txBody>
                  <a:tcPr anchor="ctr"/>
                </a:tc>
              </a:tr>
              <a:tr h="370840">
                <a:tc>
                  <a:txBody>
                    <a:bodyPr/>
                    <a:lstStyle/>
                    <a:p>
                      <a:r>
                        <a:rPr lang="lt-LT" sz="1600" kern="1200" smtClean="0">
                          <a:solidFill>
                            <a:schemeClr val="dk1"/>
                          </a:solidFill>
                          <a:effectLst/>
                          <a:latin typeface="Times New Roman" pitchFamily="18" charset="0"/>
                          <a:ea typeface="+mn-ea"/>
                          <a:cs typeface="Times New Roman" pitchFamily="18" charset="0"/>
                        </a:rPr>
                        <a:t>Kitas personalas</a:t>
                      </a:r>
                      <a:endParaRPr lang="lt-LT" sz="1600">
                        <a:latin typeface="Times New Roman" pitchFamily="18" charset="0"/>
                        <a:cs typeface="Times New Roman" pitchFamily="18" charset="0"/>
                      </a:endParaRPr>
                    </a:p>
                  </a:txBody>
                  <a:tcPr/>
                </a:tc>
                <a:tc>
                  <a:txBody>
                    <a:bodyPr/>
                    <a:lstStyle/>
                    <a:p>
                      <a:pPr algn="ctr"/>
                      <a:r>
                        <a:rPr lang="lt-LT" sz="1600" dirty="0" smtClean="0">
                          <a:latin typeface="Times New Roman" pitchFamily="18" charset="0"/>
                          <a:cs typeface="Times New Roman" pitchFamily="18" charset="0"/>
                        </a:rPr>
                        <a:t>12</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423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13</a:t>
                      </a:r>
                      <a:endParaRPr lang="lt-LT" sz="1600" dirty="0">
                        <a:latin typeface="Times New Roman" pitchFamily="18" charset="0"/>
                        <a:cs typeface="Times New Roman" pitchFamily="18" charset="0"/>
                      </a:endParaRPr>
                    </a:p>
                  </a:txBody>
                  <a:tcPr anchor="ctr"/>
                </a:tc>
                <a:tc>
                  <a:txBody>
                    <a:bodyPr/>
                    <a:lstStyle/>
                    <a:p>
                      <a:pPr algn="ctr"/>
                      <a:r>
                        <a:rPr lang="lt-LT" sz="1600" dirty="0" smtClean="0">
                          <a:latin typeface="Times New Roman" pitchFamily="18" charset="0"/>
                          <a:cs typeface="Times New Roman" pitchFamily="18" charset="0"/>
                        </a:rPr>
                        <a:t>434</a:t>
                      </a:r>
                      <a:endParaRPr lang="lt-LT" sz="1600"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267479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60648"/>
            <a:ext cx="8229600" cy="1143000"/>
          </a:xfrm>
        </p:spPr>
        <p:txBody>
          <a:bodyPr>
            <a:noAutofit/>
          </a:bodyPr>
          <a:lstStyle/>
          <a:p>
            <a:r>
              <a:rPr lang="lt-LT" sz="3200" b="1" dirty="0" smtClean="0">
                <a:latin typeface="Times New Roman" pitchFamily="18" charset="0"/>
                <a:cs typeface="Times New Roman" pitchFamily="18" charset="0"/>
              </a:rPr>
              <a:t>Personalo darbo užmokesčio dinamika</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20</a:t>
            </a:r>
            <a:r>
              <a:rPr lang="lt-LT" sz="3200" b="1" dirty="0" smtClean="0">
                <a:latin typeface="Times New Roman" pitchFamily="18" charset="0"/>
                <a:cs typeface="Times New Roman" pitchFamily="18" charset="0"/>
              </a:rPr>
              <a:t>10 </a:t>
            </a:r>
            <a:r>
              <a:rPr lang="en-US" sz="3200" b="1" dirty="0" smtClean="0">
                <a:latin typeface="Times New Roman" pitchFamily="18" charset="0"/>
                <a:cs typeface="Times New Roman" pitchFamily="18" charset="0"/>
              </a:rPr>
              <a:t>– 201</a:t>
            </a:r>
            <a:r>
              <a:rPr lang="lt-LT" sz="3200" b="1" dirty="0">
                <a:latin typeface="Times New Roman" pitchFamily="18" charset="0"/>
                <a:cs typeface="Times New Roman" pitchFamily="18" charset="0"/>
              </a:rPr>
              <a:t>5</a:t>
            </a:r>
            <a:r>
              <a:rPr lang="lt-LT"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m.</a:t>
            </a:r>
            <a:endParaRPr lang="lt-LT" sz="3200" b="1" dirty="0">
              <a:latin typeface="Times New Roman" pitchFamily="18" charset="0"/>
              <a:cs typeface="Times New Roman" pitchFamily="18" charset="0"/>
            </a:endParaRP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41942293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4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5861</TotalTime>
  <Words>2355</Words>
  <Application>Microsoft Office PowerPoint</Application>
  <PresentationFormat>Demonstracija ekrane (4:3)</PresentationFormat>
  <Paragraphs>739</Paragraphs>
  <Slides>29</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29</vt:i4>
      </vt:variant>
    </vt:vector>
  </HeadingPairs>
  <TitlesOfParts>
    <vt:vector size="33" baseType="lpstr">
      <vt:lpstr>Arial</vt:lpstr>
      <vt:lpstr>Calibri</vt:lpstr>
      <vt:lpstr>Times New Roman</vt:lpstr>
      <vt:lpstr>Office tema</vt:lpstr>
      <vt:lpstr>„PowerPoint“ pateiktis</vt:lpstr>
      <vt:lpstr>Ataskaitos turinys</vt:lpstr>
      <vt:lpstr>Įstaigos strategija</vt:lpstr>
      <vt:lpstr>Teikiamos paslaugos</vt:lpstr>
      <vt:lpstr>Įstaigos struktūra</vt:lpstr>
      <vt:lpstr>„PowerPoint“ pateiktis</vt:lpstr>
      <vt:lpstr>Darbuotojai</vt:lpstr>
      <vt:lpstr>Darbuotojų darbo užmokestis</vt:lpstr>
      <vt:lpstr>Personalo darbo užmokesčio dinamika 2010 – 2015 m.</vt:lpstr>
      <vt:lpstr>Ambulatorinės paslaugos</vt:lpstr>
      <vt:lpstr>Atliktų mikroskopinių tyrimų skaičius 2015 m.</vt:lpstr>
      <vt:lpstr>Stacionarinės paslaugos</vt:lpstr>
      <vt:lpstr>Teismo nutartimi gydytų pacientų skaičius pagal savivaldybes</vt:lpstr>
      <vt:lpstr>Stacionaro lovų funkcionavimo rodikliai  2013 - 2015 m.</vt:lpstr>
      <vt:lpstr>Ekonominė - finansinė veikla</vt:lpstr>
      <vt:lpstr>VšĮ Alytaus apskrities tuberkuliozės ligoninės nuosavas turtas</vt:lpstr>
      <vt:lpstr>„PowerPoint“ pateiktis</vt:lpstr>
      <vt:lpstr>„PowerPoint“ pateiktis</vt:lpstr>
      <vt:lpstr>Gautos įstaigos lėšos</vt:lpstr>
      <vt:lpstr>Įstaigos pajamų pagal finansavimo šaltinius struktūra</vt:lpstr>
      <vt:lpstr>Įstaigos sąnaudos pajamos uždirbti 2015 metais</vt:lpstr>
      <vt:lpstr>Pagrindinės veiklos sąnaudų struktūra</vt:lpstr>
      <vt:lpstr>Pagrindinės veiklos sąnaudos</vt:lpstr>
      <vt:lpstr>Sąnaudos valdymo išlaidoms</vt:lpstr>
      <vt:lpstr>2015 metų įstaigos ekonominės - finansinės veiklos rezultatas </vt:lpstr>
      <vt:lpstr>Finansinių įsipareigojimų būklė 2014-12-31                                                                               (Eur)</vt:lpstr>
      <vt:lpstr>2015 metais baigta įgyvendinti 2006 metais pradėta vykdyti Investicijų programa „VšĮ Alytaus apskrities tuberkuliozės ligoninės teikiamų paslaugų restruktūrizavimas“  trečiojo etapo investicijų projektas „VšĮ Alytaus apskrities tuberkuliozės ligonines avarinių pastatų nugriovimas, avarinio administracijos-ūkio pastato rekonstravimas, teritorijos sutvarkymas ir aptvėrimas“. Investicijų projekto sąmatinė vertė 208,6 tūkst. eurų. Iš Valstybės investicijų 2014–2016 metų programos biudžeto buvo prašoma 155 tūkst. eurų, likusi suma - 53,6 tūkst. eurų - įstaigos nuosavos lėšos. 2014 metais projektui skirta 101,5 tūkst. eurų, nugriauti 3 nenaudojami avariniai pastatai ir pradėtas rekonstruoti administracinis-ūkinis pastatas. 2015 m.  Iš VIP gauta 53,6 tūkst. Eurų, o pridėjus 64 tūkst. eurų įstaigos nuosavų lėšų baigtas remontuoti administracinis-ūkinis pastatas, nugriauti likusieji avariniai pastatai, teritorija aptverta 565 m. ilgio tvora, įrengti šaligatviai, privažiavimo keliai ir sutvarkyta teritorija.</vt:lpstr>
      <vt:lpstr>Baigiamosios nuostatos </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VšĮ Alytaus apskrities tuberkuliozės ligoninė</dc:title>
  <dc:creator>Edvardas</dc:creator>
  <cp:lastModifiedBy>Romualdas Radivonas</cp:lastModifiedBy>
  <cp:revision>446</cp:revision>
  <cp:lastPrinted>2016-04-25T06:57:23Z</cp:lastPrinted>
  <dcterms:created xsi:type="dcterms:W3CDTF">2013-04-26T12:12:26Z</dcterms:created>
  <dcterms:modified xsi:type="dcterms:W3CDTF">2016-05-31T10:37:59Z</dcterms:modified>
</cp:coreProperties>
</file>