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79" r:id="rId4"/>
    <p:sldId id="278" r:id="rId5"/>
    <p:sldId id="264" r:id="rId6"/>
    <p:sldId id="276" r:id="rId7"/>
    <p:sldId id="277" r:id="rId8"/>
    <p:sldId id="269" r:id="rId9"/>
    <p:sldId id="270" r:id="rId10"/>
    <p:sldId id="271" r:id="rId11"/>
    <p:sldId id="273" r:id="rId12"/>
    <p:sldId id="274" r:id="rId13"/>
    <p:sldId id="275" r:id="rId14"/>
    <p:sldId id="267" r:id="rId15"/>
    <p:sldId id="263" r:id="rId16"/>
    <p:sldId id="265" r:id="rId17"/>
    <p:sldId id="266" r:id="rId18"/>
    <p:sldId id="280" r:id="rId19"/>
    <p:sldId id="258" r:id="rId20"/>
    <p:sldId id="281" r:id="rId21"/>
    <p:sldId id="261" r:id="rId22"/>
    <p:sldId id="262" r:id="rId23"/>
    <p:sldId id="282" r:id="rId24"/>
    <p:sldId id="284" r:id="rId25"/>
    <p:sldId id="283" r:id="rId26"/>
    <p:sldId id="287"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14" r:id="rId47"/>
    <p:sldId id="308" r:id="rId48"/>
    <p:sldId id="309" r:id="rId49"/>
    <p:sldId id="310" r:id="rId50"/>
    <p:sldId id="285" r:id="rId51"/>
    <p:sldId id="286" r:id="rId52"/>
  </p:sldIdLst>
  <p:sldSz cx="9144000" cy="6858000" type="screen4x3"/>
  <p:notesSz cx="6799263" cy="99298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3" d="100"/>
          <a:sy n="73" d="100"/>
        </p:scale>
        <p:origin x="-1074" y="6"/>
      </p:cViewPr>
      <p:guideLst>
        <p:guide orient="horz" pos="2160"/>
        <p:guide pos="2880"/>
      </p:guideLst>
    </p:cSldViewPr>
  </p:slideViewPr>
  <p:outlineViewPr>
    <p:cViewPr>
      <p:scale>
        <a:sx n="33" d="100"/>
        <a:sy n="33" d="100"/>
      </p:scale>
      <p:origin x="0" y="303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lt-LT"/>
  <c:chart>
    <c:plotArea>
      <c:layout/>
      <c:lineChart>
        <c:grouping val="standard"/>
        <c:ser>
          <c:idx val="0"/>
          <c:order val="0"/>
          <c:tx>
            <c:strRef>
              <c:f>Sheet1!$B$1</c:f>
              <c:strCache>
                <c:ptCount val="1"/>
                <c:pt idx="0">
                  <c:v>Gydytojai</c:v>
                </c:pt>
              </c:strCache>
            </c:strRef>
          </c:tx>
          <c:cat>
            <c:strRef>
              <c:f>Sheet1!$A$2:$A$6</c:f>
              <c:strCache>
                <c:ptCount val="5"/>
                <c:pt idx="0">
                  <c:v>2009 m.</c:v>
                </c:pt>
                <c:pt idx="1">
                  <c:v>2010 m.</c:v>
                </c:pt>
                <c:pt idx="2">
                  <c:v>2011 m.</c:v>
                </c:pt>
                <c:pt idx="3">
                  <c:v>2012 m.</c:v>
                </c:pt>
                <c:pt idx="4">
                  <c:v>2013 m.</c:v>
                </c:pt>
              </c:strCache>
            </c:strRef>
          </c:cat>
          <c:val>
            <c:numRef>
              <c:f>Sheet1!$B$2:$B$6</c:f>
              <c:numCache>
                <c:formatCode>General</c:formatCode>
                <c:ptCount val="5"/>
                <c:pt idx="0">
                  <c:v>4114</c:v>
                </c:pt>
                <c:pt idx="1">
                  <c:v>3856</c:v>
                </c:pt>
                <c:pt idx="2">
                  <c:v>2937</c:v>
                </c:pt>
                <c:pt idx="3">
                  <c:v>3609</c:v>
                </c:pt>
                <c:pt idx="4">
                  <c:v>3699</c:v>
                </c:pt>
              </c:numCache>
            </c:numRef>
          </c:val>
        </c:ser>
        <c:ser>
          <c:idx val="1"/>
          <c:order val="1"/>
          <c:tx>
            <c:strRef>
              <c:f>Sheet1!$C$1</c:f>
              <c:strCache>
                <c:ptCount val="1"/>
                <c:pt idx="0">
                  <c:v>Slaugytojai</c:v>
                </c:pt>
              </c:strCache>
            </c:strRef>
          </c:tx>
          <c:cat>
            <c:strRef>
              <c:f>Sheet1!$A$2:$A$6</c:f>
              <c:strCache>
                <c:ptCount val="5"/>
                <c:pt idx="0">
                  <c:v>2009 m.</c:v>
                </c:pt>
                <c:pt idx="1">
                  <c:v>2010 m.</c:v>
                </c:pt>
                <c:pt idx="2">
                  <c:v>2011 m.</c:v>
                </c:pt>
                <c:pt idx="3">
                  <c:v>2012 m.</c:v>
                </c:pt>
                <c:pt idx="4">
                  <c:v>2013 m.</c:v>
                </c:pt>
              </c:strCache>
            </c:strRef>
          </c:cat>
          <c:val>
            <c:numRef>
              <c:f>Sheet1!$C$2:$C$6</c:f>
              <c:numCache>
                <c:formatCode>General</c:formatCode>
                <c:ptCount val="5"/>
                <c:pt idx="0">
                  <c:v>2491</c:v>
                </c:pt>
                <c:pt idx="1">
                  <c:v>2355</c:v>
                </c:pt>
                <c:pt idx="2">
                  <c:v>2181</c:v>
                </c:pt>
                <c:pt idx="3">
                  <c:v>2278</c:v>
                </c:pt>
                <c:pt idx="4">
                  <c:v>2330</c:v>
                </c:pt>
              </c:numCache>
            </c:numRef>
          </c:val>
        </c:ser>
        <c:ser>
          <c:idx val="2"/>
          <c:order val="2"/>
          <c:tx>
            <c:strRef>
              <c:f>Sheet1!$D$1</c:f>
              <c:strCache>
                <c:ptCount val="1"/>
                <c:pt idx="0">
                  <c:v>Personalo darbo užmokesčio vidurkis</c:v>
                </c:pt>
              </c:strCache>
            </c:strRef>
          </c:tx>
          <c:cat>
            <c:strRef>
              <c:f>Sheet1!$A$2:$A$6</c:f>
              <c:strCache>
                <c:ptCount val="5"/>
                <c:pt idx="0">
                  <c:v>2009 m.</c:v>
                </c:pt>
                <c:pt idx="1">
                  <c:v>2010 m.</c:v>
                </c:pt>
                <c:pt idx="2">
                  <c:v>2011 m.</c:v>
                </c:pt>
                <c:pt idx="3">
                  <c:v>2012 m.</c:v>
                </c:pt>
                <c:pt idx="4">
                  <c:v>2013 m.</c:v>
                </c:pt>
              </c:strCache>
            </c:strRef>
          </c:cat>
          <c:val>
            <c:numRef>
              <c:f>Sheet1!$D$2:$D$6</c:f>
              <c:numCache>
                <c:formatCode>General</c:formatCode>
                <c:ptCount val="5"/>
                <c:pt idx="0">
                  <c:v>2518</c:v>
                </c:pt>
                <c:pt idx="1">
                  <c:v>2392</c:v>
                </c:pt>
                <c:pt idx="2">
                  <c:v>2120</c:v>
                </c:pt>
                <c:pt idx="3">
                  <c:v>2323</c:v>
                </c:pt>
                <c:pt idx="4">
                  <c:v>2437</c:v>
                </c:pt>
              </c:numCache>
            </c:numRef>
          </c:val>
        </c:ser>
        <c:ser>
          <c:idx val="3"/>
          <c:order val="3"/>
          <c:tx>
            <c:strRef>
              <c:f>Sheet1!$E$1</c:f>
              <c:strCache>
                <c:ptCount val="1"/>
                <c:pt idx="0">
                  <c:v>Kitas personalas</c:v>
                </c:pt>
              </c:strCache>
            </c:strRef>
          </c:tx>
          <c:cat>
            <c:strRef>
              <c:f>Sheet1!$A$2:$A$6</c:f>
              <c:strCache>
                <c:ptCount val="5"/>
                <c:pt idx="0">
                  <c:v>2009 m.</c:v>
                </c:pt>
                <c:pt idx="1">
                  <c:v>2010 m.</c:v>
                </c:pt>
                <c:pt idx="2">
                  <c:v>2011 m.</c:v>
                </c:pt>
                <c:pt idx="3">
                  <c:v>2012 m.</c:v>
                </c:pt>
                <c:pt idx="4">
                  <c:v>2013 m.</c:v>
                </c:pt>
              </c:strCache>
            </c:strRef>
          </c:cat>
          <c:val>
            <c:numRef>
              <c:f>Sheet1!$E$2:$E$6</c:f>
              <c:numCache>
                <c:formatCode>General</c:formatCode>
                <c:ptCount val="5"/>
                <c:pt idx="0">
                  <c:v>1519</c:v>
                </c:pt>
                <c:pt idx="1">
                  <c:v>1486</c:v>
                </c:pt>
                <c:pt idx="2">
                  <c:v>1277</c:v>
                </c:pt>
                <c:pt idx="3">
                  <c:v>1408</c:v>
                </c:pt>
                <c:pt idx="4">
                  <c:v>1425</c:v>
                </c:pt>
              </c:numCache>
            </c:numRef>
          </c:val>
        </c:ser>
        <c:marker val="1"/>
        <c:axId val="123766272"/>
        <c:axId val="123767808"/>
      </c:lineChart>
      <c:catAx>
        <c:axId val="123766272"/>
        <c:scaling>
          <c:orientation val="minMax"/>
        </c:scaling>
        <c:axPos val="b"/>
        <c:tickLblPos val="nextTo"/>
        <c:txPr>
          <a:bodyPr/>
          <a:lstStyle/>
          <a:p>
            <a:pPr>
              <a:defRPr>
                <a:latin typeface="Times New Roman" pitchFamily="18" charset="0"/>
                <a:cs typeface="Times New Roman" pitchFamily="18" charset="0"/>
              </a:defRPr>
            </a:pPr>
            <a:endParaRPr lang="lt-LT"/>
          </a:p>
        </c:txPr>
        <c:crossAx val="123767808"/>
        <c:crosses val="autoZero"/>
        <c:auto val="1"/>
        <c:lblAlgn val="ctr"/>
        <c:lblOffset val="100"/>
      </c:catAx>
      <c:valAx>
        <c:axId val="123767808"/>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lt-LT"/>
          </a:p>
        </c:txPr>
        <c:crossAx val="123766272"/>
        <c:crosses val="autoZero"/>
        <c:crossBetween val="between"/>
      </c:valAx>
    </c:plotArea>
    <c:legend>
      <c:legendPos val="r"/>
      <c:layout/>
      <c:txPr>
        <a:bodyPr/>
        <a:lstStyle/>
        <a:p>
          <a:pPr>
            <a:defRPr>
              <a:latin typeface="Times New Roman" pitchFamily="18" charset="0"/>
              <a:cs typeface="Times New Roman" pitchFamily="18" charset="0"/>
            </a:defRPr>
          </a:pPr>
          <a:endParaRPr lang="lt-LT"/>
        </a:p>
      </c:txPr>
    </c:legend>
    <c:plotVisOnly val="1"/>
    <c:dispBlanksAs val="gap"/>
  </c:chart>
  <c:txPr>
    <a:bodyPr/>
    <a:lstStyle/>
    <a:p>
      <a:pPr>
        <a:defRPr sz="1800"/>
      </a:pPr>
      <a:endParaRPr lang="lt-L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lt-LT"/>
  <c:chart>
    <c:autoTitleDeleted val="1"/>
    <c:view3D>
      <c:rotX val="30"/>
      <c:perspective val="30"/>
    </c:view3D>
    <c:plotArea>
      <c:layout/>
      <c:pie3DChart>
        <c:varyColors val="1"/>
        <c:ser>
          <c:idx val="0"/>
          <c:order val="0"/>
          <c:tx>
            <c:strRef>
              <c:f>Lapas1!$B$1</c:f>
              <c:strCache>
                <c:ptCount val="1"/>
                <c:pt idx="0">
                  <c:v>Pardavimas</c:v>
                </c:pt>
              </c:strCache>
            </c:strRef>
          </c:tx>
          <c:explosion val="25"/>
          <c:dLbls>
            <c:dLbl>
              <c:idx val="1"/>
              <c:layout>
                <c:manualLayout>
                  <c:x val="-6.0846092155147642E-2"/>
                  <c:y val="-3.7584487544418732E-2"/>
                </c:manualLayout>
              </c:layout>
              <c:showVal val="1"/>
              <c:showPercent val="1"/>
            </c:dLbl>
            <c:dLbl>
              <c:idx val="2"/>
              <c:layout>
                <c:manualLayout>
                  <c:x val="4.5646203946729134E-3"/>
                  <c:y val="-8.2376501973171187E-2"/>
                </c:manualLayout>
              </c:layout>
              <c:showVal val="1"/>
              <c:showPercent val="1"/>
            </c:dLbl>
            <c:dLbl>
              <c:idx val="3"/>
              <c:layout>
                <c:manualLayout>
                  <c:x val="5.4900481189851635E-2"/>
                  <c:y val="-3.8075874681255985E-3"/>
                </c:manualLayout>
              </c:layout>
              <c:showVal val="1"/>
              <c:showPercent val="1"/>
            </c:dLbl>
            <c:showVal val="1"/>
            <c:showPercent val="1"/>
            <c:showLeaderLines val="1"/>
          </c:dLbls>
          <c:cat>
            <c:strRef>
              <c:f>Lapas1!$A$2:$A$5</c:f>
              <c:strCache>
                <c:ptCount val="4"/>
                <c:pt idx="0">
                  <c:v>Pagrindinės veiklos pajamos iš PSDFL</c:v>
                </c:pt>
                <c:pt idx="1">
                  <c:v>Iš kitų juridinių ir fizinių asmenų</c:v>
                </c:pt>
                <c:pt idx="2">
                  <c:v>Finansavimo pajamos iš kitų šaltinių</c:v>
                </c:pt>
                <c:pt idx="3">
                  <c:v>Finansinės investicinės lėšos(palūkanos už turimas lėšas banke)</c:v>
                </c:pt>
              </c:strCache>
            </c:strRef>
          </c:cat>
          <c:val>
            <c:numRef>
              <c:f>Lapas1!$B$2:$B$5</c:f>
              <c:numCache>
                <c:formatCode>General</c:formatCode>
                <c:ptCount val="4"/>
                <c:pt idx="0">
                  <c:v>3167066</c:v>
                </c:pt>
                <c:pt idx="1">
                  <c:v>15858</c:v>
                </c:pt>
                <c:pt idx="2">
                  <c:v>226432</c:v>
                </c:pt>
                <c:pt idx="3">
                  <c:v>716</c:v>
                </c:pt>
              </c:numCache>
            </c:numRef>
          </c:val>
        </c:ser>
      </c:pie3DChart>
    </c:plotArea>
    <c:legend>
      <c:legendPos val="r"/>
      <c:layout/>
      <c:spPr>
        <a:ln w="3175"/>
      </c:spPr>
      <c:txPr>
        <a:bodyPr/>
        <a:lstStyle/>
        <a:p>
          <a:pPr>
            <a:defRPr>
              <a:latin typeface="Times New Roman" pitchFamily="18" charset="0"/>
              <a:cs typeface="Times New Roman" pitchFamily="18" charset="0"/>
            </a:defRPr>
          </a:pPr>
          <a:endParaRPr lang="lt-LT"/>
        </a:p>
      </c:txPr>
    </c:legend>
    <c:plotVisOnly val="1"/>
    <c:dispBlanksAs val="zero"/>
  </c:chart>
  <c:txPr>
    <a:bodyPr/>
    <a:lstStyle/>
    <a:p>
      <a:pPr>
        <a:defRPr sz="1800"/>
      </a:pPr>
      <a:endParaRPr lang="lt-L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lt-LT"/>
  <c:chart>
    <c:autoTitleDeleted val="1"/>
    <c:view3D>
      <c:rotX val="30"/>
      <c:perspective val="30"/>
    </c:view3D>
    <c:plotArea>
      <c:layout/>
      <c:pie3DChart>
        <c:varyColors val="1"/>
        <c:ser>
          <c:idx val="0"/>
          <c:order val="0"/>
          <c:tx>
            <c:strRef>
              <c:f>Lapas1!$B$1</c:f>
              <c:strCache>
                <c:ptCount val="1"/>
                <c:pt idx="0">
                  <c:v>Pardavimas</c:v>
                </c:pt>
              </c:strCache>
            </c:strRef>
          </c:tx>
          <c:explosion val="25"/>
          <c:dLbls>
            <c:dLbl>
              <c:idx val="0"/>
              <c:layout/>
              <c:showVal val="1"/>
            </c:dLbl>
            <c:showPercent val="1"/>
            <c:showLeaderLines val="1"/>
          </c:dLbls>
          <c:cat>
            <c:strRef>
              <c:f>Lapas1!$A$2:$A$9</c:f>
              <c:strCache>
                <c:ptCount val="8"/>
                <c:pt idx="0">
                  <c:v>Darbo užmokestis</c:v>
                </c:pt>
                <c:pt idx="1">
                  <c:v>Amortizacinės ilgalaikio turto sąnaudos</c:v>
                </c:pt>
                <c:pt idx="2">
                  <c:v>Komunalinės paslaugos</c:v>
                </c:pt>
                <c:pt idx="3">
                  <c:v>Transporto išlaikymo sąnaudos</c:v>
                </c:pt>
                <c:pt idx="4">
                  <c:v>Paprasto remonto</c:v>
                </c:pt>
                <c:pt idx="5">
                  <c:v>Medžiagos ligonių gydymui, patalpų eksploatacijai</c:v>
                </c:pt>
                <c:pt idx="6">
                  <c:v>Kitų paslaugų sąnaudos</c:v>
                </c:pt>
                <c:pt idx="7">
                  <c:v>Kitos sąnaudos</c:v>
                </c:pt>
              </c:strCache>
            </c:strRef>
          </c:cat>
          <c:val>
            <c:numRef>
              <c:f>Lapas1!$B$2:$B$9</c:f>
              <c:numCache>
                <c:formatCode>0.0%</c:formatCode>
                <c:ptCount val="8"/>
                <c:pt idx="0">
                  <c:v>0.61400000000000099</c:v>
                </c:pt>
                <c:pt idx="1">
                  <c:v>1.4999999999999998E-2</c:v>
                </c:pt>
                <c:pt idx="2">
                  <c:v>3.4000000000000002E-2</c:v>
                </c:pt>
                <c:pt idx="3">
                  <c:v>6.0000000000000088E-3</c:v>
                </c:pt>
                <c:pt idx="4">
                  <c:v>9.0000000000000028E-3</c:v>
                </c:pt>
                <c:pt idx="5">
                  <c:v>0.10800000000000012</c:v>
                </c:pt>
                <c:pt idx="6">
                  <c:v>0.12000000000000002</c:v>
                </c:pt>
                <c:pt idx="7">
                  <c:v>7.0000000000000088E-3</c:v>
                </c:pt>
              </c:numCache>
            </c:numRef>
          </c:val>
        </c:ser>
      </c:pie3DChart>
    </c:plotArea>
    <c:legend>
      <c:legendPos val="r"/>
      <c:layout/>
      <c:txPr>
        <a:bodyPr/>
        <a:lstStyle/>
        <a:p>
          <a:pPr>
            <a:defRPr sz="1600">
              <a:latin typeface="Times New Roman" pitchFamily="18" charset="0"/>
              <a:cs typeface="Times New Roman" pitchFamily="18" charset="0"/>
            </a:defRPr>
          </a:pPr>
          <a:endParaRPr lang="lt-LT"/>
        </a:p>
      </c:txPr>
    </c:legend>
    <c:plotVisOnly val="1"/>
    <c:dispBlanksAs val="zero"/>
  </c:chart>
  <c:txPr>
    <a:bodyPr/>
    <a:lstStyle/>
    <a:p>
      <a:pPr>
        <a:defRPr sz="1800"/>
      </a:pPr>
      <a:endParaRPr lang="lt-LT"/>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7D8E0345-E242-4DF4-8FCE-AA41C074D31B}" type="datetimeFigureOut">
              <a:rPr lang="lt-LT" smtClean="0"/>
              <a:pPr/>
              <a:t>2014.04.17</a:t>
            </a:fld>
            <a:endParaRPr lang="lt-LT"/>
          </a:p>
        </p:txBody>
      </p:sp>
      <p:sp>
        <p:nvSpPr>
          <p:cNvPr id="4" name="Skaidrės vaizdo vietos rezervavimo ženkla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2DC98709-0B91-4AD1-9418-8D7F85F0A1D7}" type="slidenum">
              <a:rPr lang="lt-LT" smtClean="0"/>
              <a:pPr/>
              <a:t>‹#›</a:t>
            </a:fld>
            <a:endParaRPr lang="lt-LT"/>
          </a:p>
        </p:txBody>
      </p:sp>
    </p:spTree>
    <p:extLst>
      <p:ext uri="{BB962C8B-B14F-4D97-AF65-F5344CB8AC3E}">
        <p14:creationId xmlns:p14="http://schemas.microsoft.com/office/powerpoint/2010/main" xmlns="" val="53999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a:p>
        </p:txBody>
      </p:sp>
      <p:sp>
        <p:nvSpPr>
          <p:cNvPr id="4" name="Skaidrės numerio vietos rezervavimo ženklas 3"/>
          <p:cNvSpPr>
            <a:spLocks noGrp="1"/>
          </p:cNvSpPr>
          <p:nvPr>
            <p:ph type="sldNum" sz="quarter" idx="10"/>
          </p:nvPr>
        </p:nvSpPr>
        <p:spPr/>
        <p:txBody>
          <a:bodyPr/>
          <a:lstStyle/>
          <a:p>
            <a:fld id="{2DC98709-0B91-4AD1-9418-8D7F85F0A1D7}" type="slidenum">
              <a:rPr lang="lt-LT" smtClean="0"/>
              <a:pPr/>
              <a:t>1</a:t>
            </a:fld>
            <a:endParaRPr lang="lt-L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2DC98709-0B91-4AD1-9418-8D7F85F0A1D7}" type="slidenum">
              <a:rPr lang="lt-LT" smtClean="0"/>
              <a:pPr/>
              <a:t>15</a:t>
            </a:fld>
            <a:endParaRPr lang="lt-LT"/>
          </a:p>
        </p:txBody>
      </p:sp>
    </p:spTree>
    <p:extLst>
      <p:ext uri="{BB962C8B-B14F-4D97-AF65-F5344CB8AC3E}">
        <p14:creationId xmlns:p14="http://schemas.microsoft.com/office/powerpoint/2010/main" xmlns="" val="339874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2DC98709-0B91-4AD1-9418-8D7F85F0A1D7}" type="slidenum">
              <a:rPr lang="lt-LT" smtClean="0"/>
              <a:pPr/>
              <a:t>20</a:t>
            </a:fld>
            <a:endParaRPr lang="lt-L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t-LT" smtClean="0"/>
              <a:t>Projektai</a:t>
            </a:r>
            <a:endParaRPr lang="lt-LT"/>
          </a:p>
        </p:txBody>
      </p:sp>
      <p:sp>
        <p:nvSpPr>
          <p:cNvPr id="4" name="Slide Number Placeholder 3"/>
          <p:cNvSpPr>
            <a:spLocks noGrp="1"/>
          </p:cNvSpPr>
          <p:nvPr>
            <p:ph type="sldNum" sz="quarter" idx="10"/>
          </p:nvPr>
        </p:nvSpPr>
        <p:spPr/>
        <p:txBody>
          <a:bodyPr/>
          <a:lstStyle/>
          <a:p>
            <a:fld id="{2DC98709-0B91-4AD1-9418-8D7F85F0A1D7}" type="slidenum">
              <a:rPr lang="lt-LT" smtClean="0"/>
              <a:pPr/>
              <a:t>26</a:t>
            </a:fld>
            <a:endParaRPr lang="lt-L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5BB1FE8-42EF-45C3-9694-FE459C31B3C7}" type="slidenum">
              <a:rPr lang="lt-LT" smtClean="0"/>
              <a:pPr/>
              <a:t>39</a:t>
            </a:fld>
            <a:endParaRPr lang="lt-LT"/>
          </a:p>
        </p:txBody>
      </p:sp>
    </p:spTree>
    <p:extLst>
      <p:ext uri="{BB962C8B-B14F-4D97-AF65-F5344CB8AC3E}">
        <p14:creationId xmlns:p14="http://schemas.microsoft.com/office/powerpoint/2010/main" xmlns="" val="378732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2DC98709-0B91-4AD1-9418-8D7F85F0A1D7}" type="slidenum">
              <a:rPr lang="lt-LT" smtClean="0"/>
              <a:pPr/>
              <a:t>46</a:t>
            </a:fld>
            <a:endParaRPr lang="lt-L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t-LT" sz="1200" b="1" kern="1200" dirty="0" smtClean="0">
                <a:solidFill>
                  <a:schemeClr val="tx1"/>
                </a:solidFill>
                <a:latin typeface="+mn-lt"/>
                <a:ea typeface="+mn-ea"/>
                <a:cs typeface="+mn-cs"/>
              </a:rPr>
              <a:t>Nepageidaujamų įvykių sveikatos priežiūros įstaigoje valdymas</a:t>
            </a:r>
            <a:endParaRPr lang="lt-LT" sz="1200" kern="1200" dirty="0" smtClean="0">
              <a:solidFill>
                <a:schemeClr val="tx1"/>
              </a:solidFill>
              <a:latin typeface="+mn-lt"/>
              <a:ea typeface="+mn-ea"/>
              <a:cs typeface="+mn-cs"/>
            </a:endParaRPr>
          </a:p>
          <a:p>
            <a:r>
              <a:rPr lang="lt-LT" sz="1200" kern="1200" dirty="0" smtClean="0">
                <a:solidFill>
                  <a:schemeClr val="tx1"/>
                </a:solidFill>
                <a:latin typeface="+mn-lt"/>
                <a:ea typeface="+mn-ea"/>
                <a:cs typeface="+mn-cs"/>
              </a:rPr>
              <a:t>Įstaigos personalo mokymo programa</a:t>
            </a:r>
          </a:p>
          <a:p>
            <a:r>
              <a:rPr lang="lt-LT" sz="1200" kern="1200" dirty="0" smtClean="0">
                <a:solidFill>
                  <a:schemeClr val="tx1"/>
                </a:solidFill>
                <a:latin typeface="+mn-lt"/>
                <a:ea typeface="+mn-ea"/>
                <a:cs typeface="+mn-cs"/>
              </a:rPr>
              <a:t>Nepageidaujamas įvykis, tai įvykis, įvykęs dėl veiklos galėjusios sukelti ar sukėlusios nepageidaujamą išeitį (rezultatą) pacientui, daugiau dėl medicininės pagalbos teikimo ir organizavimo, negu dėl paties paciento ligos ar būklės.</a:t>
            </a:r>
          </a:p>
          <a:p>
            <a:r>
              <a:rPr lang="lt-LT" sz="1200" kern="1200" dirty="0" smtClean="0">
                <a:solidFill>
                  <a:schemeClr val="tx1"/>
                </a:solidFill>
                <a:latin typeface="+mn-lt"/>
                <a:ea typeface="+mn-ea"/>
                <a:cs typeface="+mn-cs"/>
              </a:rPr>
              <a:t>Nepageidaujamą įvykį paprastai sukelia ne vienas veiksmas, bet daugybės aplinkybių ir įvykių tarpusavio sąveika.</a:t>
            </a:r>
            <a:endParaRPr lang="lt-LT"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C98709-0B91-4AD1-9418-8D7F85F0A1D7}" type="slidenum">
              <a:rPr lang="lt-LT" smtClean="0"/>
              <a:pPr/>
              <a:t>49</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2014.04.17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3453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2014.04.17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119486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2014.04.17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282464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2014.04.17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316810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2014.04.17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359866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6E72640F-CFBB-4AF8-89E6-EAF38361D954}" type="datetimeFigureOut">
              <a:rPr lang="lt-LT" smtClean="0"/>
              <a:pPr/>
              <a:t>2014.04.17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63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6E72640F-CFBB-4AF8-89E6-EAF38361D954}" type="datetimeFigureOut">
              <a:rPr lang="lt-LT" smtClean="0"/>
              <a:pPr/>
              <a:t>2014.04.17</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259973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6E72640F-CFBB-4AF8-89E6-EAF38361D954}" type="datetimeFigureOut">
              <a:rPr lang="lt-LT" smtClean="0"/>
              <a:pPr/>
              <a:t>2014.04.17</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303976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6E72640F-CFBB-4AF8-89E6-EAF38361D954}" type="datetimeFigureOut">
              <a:rPr lang="lt-LT" smtClean="0"/>
              <a:pPr/>
              <a:t>2014.04.17</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280673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E72640F-CFBB-4AF8-89E6-EAF38361D954}" type="datetimeFigureOut">
              <a:rPr lang="lt-LT" smtClean="0"/>
              <a:pPr/>
              <a:t>2014.04.17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73214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E72640F-CFBB-4AF8-89E6-EAF38361D954}" type="datetimeFigureOut">
              <a:rPr lang="lt-LT" smtClean="0"/>
              <a:pPr/>
              <a:t>2014.04.17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114119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0">
              <a:srgbClr val="8BC8AE"/>
            </a:gs>
            <a:gs pos="0">
              <a:srgbClr val="8CCA9A"/>
            </a:gs>
            <a:gs pos="0">
              <a:srgbClr val="92D050"/>
            </a:gs>
            <a:gs pos="100000">
              <a:schemeClr val="bg1"/>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2640F-CFBB-4AF8-89E6-EAF38361D954}" type="datetimeFigureOut">
              <a:rPr lang="lt-LT" smtClean="0"/>
              <a:pPr/>
              <a:t>2014.04.17</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88143-716B-48F2-8645-66726FCA8BC8}" type="slidenum">
              <a:rPr lang="lt-LT" smtClean="0"/>
              <a:pPr/>
              <a:t>‹#›</a:t>
            </a:fld>
            <a:endParaRPr lang="lt-LT"/>
          </a:p>
        </p:txBody>
      </p:sp>
    </p:spTree>
    <p:extLst>
      <p:ext uri="{BB962C8B-B14F-4D97-AF65-F5344CB8AC3E}">
        <p14:creationId xmlns:p14="http://schemas.microsoft.com/office/powerpoint/2010/main" xmlns="" val="1291190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info@alytub.l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www.alytub.lt/"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1829187" y="5949280"/>
            <a:ext cx="5514844" cy="646331"/>
          </a:xfrm>
          <a:prstGeom prst="rect">
            <a:avLst/>
          </a:prstGeom>
          <a:noFill/>
        </p:spPr>
        <p:txBody>
          <a:bodyPr wrap="none" lIns="91440" tIns="45720" rIns="91440" bIns="45720">
            <a:spAutoFit/>
          </a:bodyPr>
          <a:lstStyle/>
          <a:p>
            <a:pPr algn="ctr"/>
            <a:r>
              <a:rPr lang="lt-LT" sz="36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2013m. VEIKLOS ATASKAITA</a:t>
            </a:r>
            <a:endParaRPr lang="lt-LT" sz="36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aveikslėlis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0779" y="1373502"/>
            <a:ext cx="7891661" cy="4401108"/>
          </a:xfrm>
          <a:prstGeom prst="rect">
            <a:avLst/>
          </a:prstGeom>
        </p:spPr>
      </p:pic>
      <p:sp>
        <p:nvSpPr>
          <p:cNvPr id="4" name="Stačiakampis 3"/>
          <p:cNvSpPr/>
          <p:nvPr/>
        </p:nvSpPr>
        <p:spPr>
          <a:xfrm>
            <a:off x="1475656" y="332656"/>
            <a:ext cx="6502228" cy="1754326"/>
          </a:xfrm>
          <a:prstGeom prst="rect">
            <a:avLst/>
          </a:prstGeom>
          <a:noFill/>
        </p:spPr>
        <p:txBody>
          <a:bodyPr wrap="none" lIns="91440" tIns="45720" rIns="91440" bIns="45720">
            <a:spAutoFit/>
          </a:bodyPr>
          <a:lstStyle/>
          <a:p>
            <a:pPr algn="ctr"/>
            <a:r>
              <a:rPr lang="lt-LT" sz="5400" b="1" cap="none" spc="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VšĮ</a:t>
            </a:r>
            <a:r>
              <a:rPr lang="lt-LT" sz="5400" b="1" cap="none" spc="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Alytaus apskrities </a:t>
            </a:r>
          </a:p>
          <a:p>
            <a:pPr algn="ctr"/>
            <a:r>
              <a:rPr lang="lt-LT" sz="5400" b="1" cap="none" spc="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tuberkuliozės ligoninė</a:t>
            </a:r>
            <a:endParaRPr lang="lt-LT" sz="5400" b="1" cap="none" spc="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xmlns="" val="2950919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a:latin typeface="Times New Roman" pitchFamily="18" charset="0"/>
                <a:cs typeface="Times New Roman" pitchFamily="18" charset="0"/>
              </a:rPr>
              <a:t>Atliktų mikroskopinių tyrimų skaičius </a:t>
            </a:r>
            <a:r>
              <a:rPr lang="lt-LT" smtClean="0">
                <a:latin typeface="Times New Roman" pitchFamily="18" charset="0"/>
                <a:cs typeface="Times New Roman" pitchFamily="18" charset="0"/>
              </a:rPr>
              <a:t>2013 </a:t>
            </a:r>
            <a:r>
              <a:rPr lang="lt-LT">
                <a:latin typeface="Times New Roman" pitchFamily="18" charset="0"/>
                <a:cs typeface="Times New Roman" pitchFamily="18" charset="0"/>
              </a:rPr>
              <a:t>m.</a:t>
            </a: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3279333573"/>
              </p:ext>
            </p:extLst>
          </p:nvPr>
        </p:nvGraphicFramePr>
        <p:xfrm>
          <a:off x="457200" y="1600200"/>
          <a:ext cx="8229600" cy="3962400"/>
        </p:xfrm>
        <a:graphic>
          <a:graphicData uri="http://schemas.openxmlformats.org/drawingml/2006/table">
            <a:tbl>
              <a:tblPr firstRow="1" bandRow="1">
                <a:tableStyleId>{5C22544A-7EE6-4342-B048-85BDC9FD1C3A}</a:tableStyleId>
              </a:tblPr>
              <a:tblGrid>
                <a:gridCol w="2890664"/>
                <a:gridCol w="1368152"/>
                <a:gridCol w="1368152"/>
                <a:gridCol w="1224136"/>
                <a:gridCol w="1378496"/>
              </a:tblGrid>
              <a:tr h="370840">
                <a:tc rowSpan="2">
                  <a:txBody>
                    <a:bodyPr/>
                    <a:lstStyle/>
                    <a:p>
                      <a:pPr algn="ctr"/>
                      <a:r>
                        <a:rPr lang="lt-LT" sz="1600" b="1" kern="1200" smtClean="0">
                          <a:solidFill>
                            <a:schemeClr val="lt1"/>
                          </a:solidFill>
                          <a:effectLst/>
                          <a:latin typeface="Times New Roman" pitchFamily="18" charset="0"/>
                          <a:ea typeface="+mn-ea"/>
                          <a:cs typeface="Times New Roman" pitchFamily="18" charset="0"/>
                        </a:rPr>
                        <a:t>Įstaigos pavadinimas</a:t>
                      </a:r>
                      <a:endParaRPr lang="lt-LT" sz="1600" b="1">
                        <a:latin typeface="Times New Roman" pitchFamily="18" charset="0"/>
                        <a:cs typeface="Times New Roman" pitchFamily="18" charset="0"/>
                      </a:endParaRPr>
                    </a:p>
                  </a:txBody>
                  <a:tcPr anchor="ctr"/>
                </a:tc>
                <a:tc gridSpan="2">
                  <a:txBody>
                    <a:bodyPr/>
                    <a:lstStyle/>
                    <a:p>
                      <a:pPr algn="ctr"/>
                      <a:r>
                        <a:rPr lang="lt-LT" sz="1600" b="1" kern="1200" smtClean="0">
                          <a:solidFill>
                            <a:schemeClr val="lt1"/>
                          </a:solidFill>
                          <a:effectLst/>
                          <a:latin typeface="Times New Roman" pitchFamily="18" charset="0"/>
                          <a:ea typeface="+mn-ea"/>
                          <a:cs typeface="Times New Roman" pitchFamily="18" charset="0"/>
                        </a:rPr>
                        <a:t>2012 m.</a:t>
                      </a:r>
                      <a:endParaRPr lang="lt-LT" sz="1600" b="1">
                        <a:latin typeface="Times New Roman" pitchFamily="18" charset="0"/>
                        <a:cs typeface="Times New Roman" pitchFamily="18" charset="0"/>
                      </a:endParaRPr>
                    </a:p>
                  </a:txBody>
                  <a:tcPr anchor="ctr"/>
                </a:tc>
                <a:tc hMerge="1">
                  <a:txBody>
                    <a:bodyPr/>
                    <a:lstStyle/>
                    <a:p>
                      <a:endParaRPr lang="lt-LT"/>
                    </a:p>
                  </a:txBody>
                  <a:tcPr/>
                </a:tc>
                <a:tc gridSpan="2">
                  <a:txBody>
                    <a:bodyPr/>
                    <a:lstStyle/>
                    <a:p>
                      <a:pPr algn="ctr"/>
                      <a:r>
                        <a:rPr lang="lt-LT" sz="1600" b="1" kern="1200" smtClean="0">
                          <a:solidFill>
                            <a:schemeClr val="lt1"/>
                          </a:solidFill>
                          <a:effectLst/>
                          <a:latin typeface="Times New Roman" pitchFamily="18" charset="0"/>
                          <a:ea typeface="+mn-ea"/>
                          <a:cs typeface="Times New Roman" pitchFamily="18" charset="0"/>
                        </a:rPr>
                        <a:t>2013 m.</a:t>
                      </a:r>
                      <a:endParaRPr lang="lt-LT" sz="1600" b="1">
                        <a:latin typeface="Times New Roman" pitchFamily="18" charset="0"/>
                        <a:cs typeface="Times New Roman" pitchFamily="18" charset="0"/>
                      </a:endParaRPr>
                    </a:p>
                  </a:txBody>
                  <a:tcPr anchor="ctr"/>
                </a:tc>
                <a:tc hMerge="1">
                  <a:txBody>
                    <a:bodyPr/>
                    <a:lstStyle/>
                    <a:p>
                      <a:endParaRPr lang="lt-LT"/>
                    </a:p>
                  </a:txBody>
                  <a:tcPr/>
                </a:tc>
              </a:tr>
              <a:tr h="370840">
                <a:tc vMerge="1">
                  <a:txBody>
                    <a:bodyPr/>
                    <a:lstStyle/>
                    <a:p>
                      <a:endParaRPr lang="lt-LT" dirty="0"/>
                    </a:p>
                  </a:txBody>
                  <a:tcPr/>
                </a:tc>
                <a:tc>
                  <a:txBody>
                    <a:bodyPr/>
                    <a:lstStyle/>
                    <a:p>
                      <a:pPr algn="ctr"/>
                      <a:r>
                        <a:rPr lang="lt-LT" sz="1600" b="1" kern="1200" smtClean="0">
                          <a:solidFill>
                            <a:schemeClr val="dk1"/>
                          </a:solidFill>
                          <a:effectLst/>
                          <a:latin typeface="Times New Roman" pitchFamily="18" charset="0"/>
                          <a:ea typeface="+mn-ea"/>
                          <a:cs typeface="Times New Roman" pitchFamily="18" charset="0"/>
                        </a:rPr>
                        <a:t>Tyrimų skaičius</a:t>
                      </a:r>
                      <a:endParaRPr lang="lt-LT" sz="1600" b="1">
                        <a:latin typeface="Times New Roman" pitchFamily="18" charset="0"/>
                        <a:cs typeface="Times New Roman" pitchFamily="18" charset="0"/>
                      </a:endParaRPr>
                    </a:p>
                  </a:txBody>
                  <a:tcPr/>
                </a:tc>
                <a:tc>
                  <a:txBody>
                    <a:bodyPr/>
                    <a:lstStyle/>
                    <a:p>
                      <a:pPr algn="ctr"/>
                      <a:r>
                        <a:rPr lang="lt-LT" sz="1600" b="1" kern="1200" smtClean="0">
                          <a:solidFill>
                            <a:schemeClr val="dk1"/>
                          </a:solidFill>
                          <a:effectLst/>
                          <a:latin typeface="Times New Roman" pitchFamily="18" charset="0"/>
                          <a:ea typeface="+mn-ea"/>
                          <a:cs typeface="Times New Roman" pitchFamily="18" charset="0"/>
                        </a:rPr>
                        <a:t>Iš jų TM (+)</a:t>
                      </a:r>
                      <a:endParaRPr lang="lt-LT" sz="1600" b="1">
                        <a:latin typeface="Times New Roman" pitchFamily="18" charset="0"/>
                        <a:cs typeface="Times New Roman" pitchFamily="18" charset="0"/>
                      </a:endParaRPr>
                    </a:p>
                  </a:txBody>
                  <a:tcPr/>
                </a:tc>
                <a:tc>
                  <a:txBody>
                    <a:bodyPr/>
                    <a:lstStyle/>
                    <a:p>
                      <a:pPr algn="ctr"/>
                      <a:r>
                        <a:rPr lang="lt-LT" sz="1600" b="1" kern="1200" smtClean="0">
                          <a:solidFill>
                            <a:schemeClr val="dk1"/>
                          </a:solidFill>
                          <a:effectLst/>
                          <a:latin typeface="Times New Roman" pitchFamily="18" charset="0"/>
                          <a:ea typeface="+mn-ea"/>
                          <a:cs typeface="Times New Roman" pitchFamily="18" charset="0"/>
                        </a:rPr>
                        <a:t>Tyrimų skaičius</a:t>
                      </a:r>
                      <a:endParaRPr lang="lt-LT" sz="1600" b="1">
                        <a:latin typeface="Times New Roman" pitchFamily="18" charset="0"/>
                        <a:cs typeface="Times New Roman" pitchFamily="18" charset="0"/>
                      </a:endParaRPr>
                    </a:p>
                  </a:txBody>
                  <a:tcPr/>
                </a:tc>
                <a:tc>
                  <a:txBody>
                    <a:bodyPr/>
                    <a:lstStyle/>
                    <a:p>
                      <a:pPr algn="ctr"/>
                      <a:r>
                        <a:rPr lang="lt-LT" sz="1600" b="1" kern="1200" smtClean="0">
                          <a:solidFill>
                            <a:schemeClr val="dk1"/>
                          </a:solidFill>
                          <a:effectLst/>
                          <a:latin typeface="Times New Roman" pitchFamily="18" charset="0"/>
                          <a:ea typeface="+mn-ea"/>
                          <a:cs typeface="Times New Roman" pitchFamily="18" charset="0"/>
                        </a:rPr>
                        <a:t>Iš jų TM (+)</a:t>
                      </a:r>
                      <a:endParaRPr lang="lt-LT" sz="1600" b="1">
                        <a:latin typeface="Times New Roman" pitchFamily="18" charset="0"/>
                        <a:cs typeface="Times New Roman" pitchFamily="18" charset="0"/>
                      </a:endParaRPr>
                    </a:p>
                  </a:txBody>
                  <a:tcPr/>
                </a:tc>
              </a:tr>
              <a:tr h="370840">
                <a:tc>
                  <a:txBody>
                    <a:bodyPr/>
                    <a:lstStyle/>
                    <a:p>
                      <a:pPr>
                        <a:spcAft>
                          <a:spcPts val="0"/>
                        </a:spcAft>
                      </a:pPr>
                      <a:r>
                        <a:rPr lang="lt-LT" sz="1600">
                          <a:effectLst/>
                          <a:latin typeface="Times New Roman" pitchFamily="18" charset="0"/>
                          <a:ea typeface="Times New Roman"/>
                          <a:cs typeface="Times New Roman" pitchFamily="18" charset="0"/>
                        </a:rPr>
                        <a:t>Alytaus </a:t>
                      </a:r>
                      <a:r>
                        <a:rPr lang="lt-LT" sz="1600" err="1">
                          <a:effectLst/>
                          <a:latin typeface="Times New Roman" pitchFamily="18" charset="0"/>
                          <a:ea typeface="Times New Roman"/>
                          <a:cs typeface="Times New Roman" pitchFamily="18" charset="0"/>
                        </a:rPr>
                        <a:t>tub</a:t>
                      </a:r>
                      <a:r>
                        <a:rPr lang="lt-LT" sz="1600">
                          <a:effectLst/>
                          <a:latin typeface="Times New Roman" pitchFamily="18" charset="0"/>
                          <a:ea typeface="Times New Roman"/>
                          <a:cs typeface="Times New Roman" pitchFamily="18" charset="0"/>
                        </a:rPr>
                        <a:t>. ligoninės stacionaras</a:t>
                      </a:r>
                    </a:p>
                  </a:txBody>
                  <a:tcPr marL="68580" marR="68580" marT="0" marB="0"/>
                </a:tc>
                <a:tc>
                  <a:txBody>
                    <a:bodyPr/>
                    <a:lstStyle/>
                    <a:p>
                      <a:pPr algn="ctr"/>
                      <a:r>
                        <a:rPr lang="lt-LT" sz="1600" kern="1200" smtClean="0">
                          <a:solidFill>
                            <a:schemeClr val="dk1"/>
                          </a:solidFill>
                          <a:effectLst/>
                          <a:latin typeface="Times New Roman" pitchFamily="18" charset="0"/>
                          <a:ea typeface="+mn-ea"/>
                          <a:cs typeface="Times New Roman" pitchFamily="18" charset="0"/>
                        </a:rPr>
                        <a:t>782</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228</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817</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236</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Alytaus </a:t>
                      </a:r>
                      <a:r>
                        <a:rPr lang="lt-LT" sz="1600" kern="1200" err="1" smtClean="0">
                          <a:solidFill>
                            <a:schemeClr val="dk1"/>
                          </a:solidFill>
                          <a:effectLst/>
                          <a:latin typeface="Times New Roman" pitchFamily="18" charset="0"/>
                          <a:ea typeface="+mn-ea"/>
                          <a:cs typeface="Times New Roman" pitchFamily="18" charset="0"/>
                        </a:rPr>
                        <a:t>tub</a:t>
                      </a:r>
                      <a:r>
                        <a:rPr lang="lt-LT" sz="1600" kern="1200" smtClean="0">
                          <a:solidFill>
                            <a:schemeClr val="dk1"/>
                          </a:solidFill>
                          <a:effectLst/>
                          <a:latin typeface="Times New Roman" pitchFamily="18" charset="0"/>
                          <a:ea typeface="+mn-ea"/>
                          <a:cs typeface="Times New Roman" pitchFamily="18" charset="0"/>
                        </a:rPr>
                        <a:t>. ligoninės ambulatorija</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537</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66</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495</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53</a:t>
                      </a:r>
                      <a:endParaRPr lang="lt-LT" sz="1600">
                        <a:latin typeface="Times New Roman" pitchFamily="18" charset="0"/>
                        <a:cs typeface="Times New Roman" pitchFamily="18" charset="0"/>
                      </a:endParaRPr>
                    </a:p>
                  </a:txBody>
                  <a:tcPr/>
                </a:tc>
              </a:tr>
              <a:tr h="370840">
                <a:tc>
                  <a:txBody>
                    <a:bodyPr/>
                    <a:lstStyle/>
                    <a:p>
                      <a:r>
                        <a:rPr lang="lt-LT" sz="1600" kern="1200" err="1" smtClean="0">
                          <a:solidFill>
                            <a:schemeClr val="dk1"/>
                          </a:solidFill>
                          <a:effectLst/>
                          <a:latin typeface="Times New Roman" pitchFamily="18" charset="0"/>
                          <a:ea typeface="+mn-ea"/>
                          <a:cs typeface="Times New Roman" pitchFamily="18" charset="0"/>
                        </a:rPr>
                        <a:t>VšĮ</a:t>
                      </a:r>
                      <a:r>
                        <a:rPr lang="lt-LT" sz="1600" kern="1200" smtClean="0">
                          <a:solidFill>
                            <a:schemeClr val="dk1"/>
                          </a:solidFill>
                          <a:effectLst/>
                          <a:latin typeface="Times New Roman" pitchFamily="18" charset="0"/>
                          <a:ea typeface="+mn-ea"/>
                          <a:cs typeface="Times New Roman" pitchFamily="18" charset="0"/>
                        </a:rPr>
                        <a:t> Varėnos ligoninė</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84</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2</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65</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6</a:t>
                      </a:r>
                      <a:endParaRPr lang="lt-LT" sz="1600">
                        <a:latin typeface="Times New Roman" pitchFamily="18" charset="0"/>
                        <a:cs typeface="Times New Roman" pitchFamily="18" charset="0"/>
                      </a:endParaRPr>
                    </a:p>
                  </a:txBody>
                  <a:tcPr/>
                </a:tc>
              </a:tr>
              <a:tr h="370840">
                <a:tc>
                  <a:txBody>
                    <a:bodyPr/>
                    <a:lstStyle/>
                    <a:p>
                      <a:r>
                        <a:rPr lang="lt-LT" sz="1600" kern="1200" err="1" smtClean="0">
                          <a:solidFill>
                            <a:schemeClr val="dk1"/>
                          </a:solidFill>
                          <a:effectLst/>
                          <a:latin typeface="Times New Roman" pitchFamily="18" charset="0"/>
                          <a:ea typeface="+mn-ea"/>
                          <a:cs typeface="Times New Roman" pitchFamily="18" charset="0"/>
                        </a:rPr>
                        <a:t>VšĮ</a:t>
                      </a:r>
                      <a:r>
                        <a:rPr lang="lt-LT" sz="1600" kern="1200" smtClean="0">
                          <a:solidFill>
                            <a:schemeClr val="dk1"/>
                          </a:solidFill>
                          <a:effectLst/>
                          <a:latin typeface="Times New Roman" pitchFamily="18" charset="0"/>
                          <a:ea typeface="+mn-ea"/>
                          <a:cs typeface="Times New Roman" pitchFamily="18" charset="0"/>
                        </a:rPr>
                        <a:t> Alytaus poliklinika</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6</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6</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a:t>
                      </a:r>
                      <a:endParaRPr lang="lt-LT" sz="1600">
                        <a:latin typeface="Times New Roman" pitchFamily="18" charset="0"/>
                        <a:cs typeface="Times New Roman" pitchFamily="18" charset="0"/>
                      </a:endParaRPr>
                    </a:p>
                  </a:txBody>
                  <a:tcPr/>
                </a:tc>
              </a:tr>
              <a:tr h="370840">
                <a:tc>
                  <a:txBody>
                    <a:bodyPr/>
                    <a:lstStyle/>
                    <a:p>
                      <a:r>
                        <a:rPr lang="lt-LT" sz="1600" kern="1200" err="1" smtClean="0">
                          <a:solidFill>
                            <a:schemeClr val="dk1"/>
                          </a:solidFill>
                          <a:effectLst/>
                          <a:latin typeface="Times New Roman" pitchFamily="18" charset="0"/>
                          <a:ea typeface="+mn-ea"/>
                          <a:cs typeface="Times New Roman" pitchFamily="18" charset="0"/>
                        </a:rPr>
                        <a:t>VšĮ</a:t>
                      </a:r>
                      <a:r>
                        <a:rPr lang="lt-LT" sz="1600" kern="1200" smtClean="0">
                          <a:solidFill>
                            <a:schemeClr val="dk1"/>
                          </a:solidFill>
                          <a:effectLst/>
                          <a:latin typeface="Times New Roman" pitchFamily="18" charset="0"/>
                          <a:ea typeface="+mn-ea"/>
                          <a:cs typeface="Times New Roman" pitchFamily="18" charset="0"/>
                        </a:rPr>
                        <a:t> Druskininkų ligoninė</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1</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4</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a:t>
                      </a:r>
                      <a:endParaRPr lang="lt-LT" sz="1600">
                        <a:latin typeface="Times New Roman" pitchFamily="18" charset="0"/>
                        <a:cs typeface="Times New Roman" pitchFamily="18" charset="0"/>
                      </a:endParaRPr>
                    </a:p>
                  </a:txBody>
                  <a:tcPr/>
                </a:tc>
              </a:tr>
              <a:tr h="370840">
                <a:tc>
                  <a:txBody>
                    <a:bodyPr/>
                    <a:lstStyle/>
                    <a:p>
                      <a:r>
                        <a:rPr lang="lt-LT" sz="1600" kern="1200" err="1" smtClean="0">
                          <a:solidFill>
                            <a:schemeClr val="dk1"/>
                          </a:solidFill>
                          <a:effectLst/>
                          <a:latin typeface="Times New Roman" pitchFamily="18" charset="0"/>
                          <a:ea typeface="+mn-ea"/>
                          <a:cs typeface="Times New Roman" pitchFamily="18" charset="0"/>
                        </a:rPr>
                        <a:t>VšĮ</a:t>
                      </a:r>
                      <a:r>
                        <a:rPr lang="lt-LT" sz="1600" kern="1200" smtClean="0">
                          <a:solidFill>
                            <a:schemeClr val="dk1"/>
                          </a:solidFill>
                          <a:effectLst/>
                          <a:latin typeface="Times New Roman" pitchFamily="18" charset="0"/>
                          <a:ea typeface="+mn-ea"/>
                          <a:cs typeface="Times New Roman" pitchFamily="18" charset="0"/>
                        </a:rPr>
                        <a:t> Lazdijų sveikatos centras</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3</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a:t>
                      </a:r>
                      <a:endParaRPr lang="lt-LT" sz="1600">
                        <a:latin typeface="Times New Roman" pitchFamily="18" charset="0"/>
                        <a:cs typeface="Times New Roman" pitchFamily="18" charset="0"/>
                      </a:endParaRPr>
                    </a:p>
                  </a:txBody>
                  <a:tcPr/>
                </a:tc>
              </a:tr>
              <a:tr h="370840">
                <a:tc>
                  <a:txBody>
                    <a:bodyPr/>
                    <a:lstStyle/>
                    <a:p>
                      <a:r>
                        <a:rPr lang="lt-LT" sz="1600" b="1" smtClean="0">
                          <a:latin typeface="Times New Roman" pitchFamily="18" charset="0"/>
                          <a:cs typeface="Times New Roman" pitchFamily="18" charset="0"/>
                        </a:rPr>
                        <a:t>Iš</a:t>
                      </a:r>
                      <a:r>
                        <a:rPr lang="lt-LT" sz="1600" b="1" baseline="0" smtClean="0">
                          <a:latin typeface="Times New Roman" pitchFamily="18" charset="0"/>
                          <a:cs typeface="Times New Roman" pitchFamily="18" charset="0"/>
                        </a:rPr>
                        <a:t> viso:</a:t>
                      </a:r>
                      <a:endParaRPr lang="lt-LT" sz="1600" b="1">
                        <a:latin typeface="Times New Roman" pitchFamily="18" charset="0"/>
                        <a:cs typeface="Times New Roman" pitchFamily="18" charset="0"/>
                      </a:endParaRPr>
                    </a:p>
                  </a:txBody>
                  <a:tcPr/>
                </a:tc>
                <a:tc>
                  <a:txBody>
                    <a:bodyPr/>
                    <a:lstStyle/>
                    <a:p>
                      <a:pPr algn="ctr"/>
                      <a:r>
                        <a:rPr lang="lt-LT" sz="1600" b="1" kern="1200" smtClean="0">
                          <a:solidFill>
                            <a:schemeClr val="dk1"/>
                          </a:solidFill>
                          <a:effectLst/>
                          <a:latin typeface="Times New Roman" pitchFamily="18" charset="0"/>
                          <a:ea typeface="+mn-ea"/>
                          <a:cs typeface="Times New Roman" pitchFamily="18" charset="0"/>
                        </a:rPr>
                        <a:t>1410</a:t>
                      </a:r>
                      <a:endParaRPr lang="lt-LT" sz="1600" b="1">
                        <a:latin typeface="Times New Roman" pitchFamily="18" charset="0"/>
                        <a:cs typeface="Times New Roman" pitchFamily="18" charset="0"/>
                      </a:endParaRPr>
                    </a:p>
                  </a:txBody>
                  <a:tcPr/>
                </a:tc>
                <a:tc>
                  <a:txBody>
                    <a:bodyPr/>
                    <a:lstStyle/>
                    <a:p>
                      <a:pPr algn="ctr"/>
                      <a:r>
                        <a:rPr lang="lt-LT" sz="1600" b="1" kern="1200" smtClean="0">
                          <a:solidFill>
                            <a:schemeClr val="dk1"/>
                          </a:solidFill>
                          <a:effectLst/>
                          <a:latin typeface="Times New Roman" pitchFamily="18" charset="0"/>
                          <a:ea typeface="+mn-ea"/>
                          <a:cs typeface="Times New Roman" pitchFamily="18" charset="0"/>
                        </a:rPr>
                        <a:t>296</a:t>
                      </a:r>
                      <a:endParaRPr lang="lt-LT" sz="1600" b="1">
                        <a:latin typeface="Times New Roman" pitchFamily="18" charset="0"/>
                        <a:cs typeface="Times New Roman" pitchFamily="18" charset="0"/>
                      </a:endParaRPr>
                    </a:p>
                  </a:txBody>
                  <a:tcPr/>
                </a:tc>
                <a:tc>
                  <a:txBody>
                    <a:bodyPr/>
                    <a:lstStyle/>
                    <a:p>
                      <a:pPr algn="ctr"/>
                      <a:r>
                        <a:rPr lang="lt-LT" sz="1600" b="1" smtClean="0">
                          <a:latin typeface="Times New Roman" pitchFamily="18" charset="0"/>
                          <a:cs typeface="Times New Roman" pitchFamily="18" charset="0"/>
                        </a:rPr>
                        <a:t>1390</a:t>
                      </a:r>
                      <a:endParaRPr lang="lt-LT" sz="1600" b="1">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b="1" smtClean="0">
                          <a:latin typeface="Times New Roman" pitchFamily="18" charset="0"/>
                          <a:cs typeface="Times New Roman" pitchFamily="18" charset="0"/>
                        </a:rPr>
                        <a:t>295</a:t>
                      </a:r>
                    </a:p>
                    <a:p>
                      <a:pPr algn="ctr"/>
                      <a:endParaRPr lang="lt-LT" sz="1600" b="1">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2582456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smtClean="0">
                <a:latin typeface="Times New Roman" pitchFamily="18" charset="0"/>
                <a:cs typeface="Times New Roman" pitchFamily="18" charset="0"/>
              </a:rPr>
              <a:t>Stacionarinės paslaugos</a:t>
            </a:r>
            <a:endParaRPr lang="lt-LT" sz="4000">
              <a:latin typeface="Times New Roman" pitchFamily="18" charset="0"/>
              <a:cs typeface="Times New Roman" pitchFamily="18" charset="0"/>
            </a:endParaRPr>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xmlns="" val="1252405920"/>
              </p:ext>
            </p:extLst>
          </p:nvPr>
        </p:nvGraphicFramePr>
        <p:xfrm>
          <a:off x="529208" y="2492896"/>
          <a:ext cx="8229600" cy="3845560"/>
        </p:xfrm>
        <a:graphic>
          <a:graphicData uri="http://schemas.openxmlformats.org/drawingml/2006/table">
            <a:tbl>
              <a:tblPr firstRow="1" bandRow="1">
                <a:tableStyleId>{5C22544A-7EE6-4342-B048-85BDC9FD1C3A}</a:tableStyleId>
              </a:tblPr>
              <a:tblGrid>
                <a:gridCol w="2376264"/>
                <a:gridCol w="2088232"/>
                <a:gridCol w="2016224"/>
                <a:gridCol w="1748880"/>
              </a:tblGrid>
              <a:tr h="370840">
                <a:tc>
                  <a:txBody>
                    <a:bodyPr/>
                    <a:lstStyle/>
                    <a:p>
                      <a:pPr algn="ctr"/>
                      <a:r>
                        <a:rPr lang="lt-LT" sz="1600" b="1" kern="1200" smtClean="0">
                          <a:solidFill>
                            <a:schemeClr val="lt1"/>
                          </a:solidFill>
                          <a:effectLst/>
                          <a:latin typeface="Times New Roman" pitchFamily="18" charset="0"/>
                          <a:ea typeface="+mn-ea"/>
                          <a:cs typeface="Times New Roman" pitchFamily="18" charset="0"/>
                        </a:rPr>
                        <a:t>Ligų gydymo profilis ir paslaugos kodas</a:t>
                      </a:r>
                      <a:endParaRPr lang="lt-LT" sz="1600">
                        <a:latin typeface="Times New Roman" pitchFamily="18" charset="0"/>
                        <a:cs typeface="Times New Roman" pitchFamily="18" charset="0"/>
                      </a:endParaRPr>
                    </a:p>
                  </a:txBody>
                  <a:tcPr/>
                </a:tc>
                <a:tc>
                  <a:txBody>
                    <a:bodyPr/>
                    <a:lstStyle/>
                    <a:p>
                      <a:pPr algn="ctr"/>
                      <a:r>
                        <a:rPr lang="lt-LT" sz="1600" b="1" kern="1200" smtClean="0">
                          <a:solidFill>
                            <a:schemeClr val="lt1"/>
                          </a:solidFill>
                          <a:effectLst/>
                          <a:latin typeface="Times New Roman" pitchFamily="18" charset="0"/>
                          <a:ea typeface="+mn-ea"/>
                          <a:cs typeface="Times New Roman" pitchFamily="18" charset="0"/>
                        </a:rPr>
                        <a:t>2012metais įvykdyta lovadienių</a:t>
                      </a:r>
                      <a:endParaRPr lang="lt-LT" sz="1600">
                        <a:latin typeface="Times New Roman" pitchFamily="18" charset="0"/>
                        <a:cs typeface="Times New Roman" pitchFamily="18" charset="0"/>
                      </a:endParaRPr>
                    </a:p>
                  </a:txBody>
                  <a:tcPr/>
                </a:tc>
                <a:tc>
                  <a:txBody>
                    <a:bodyPr/>
                    <a:lstStyle/>
                    <a:p>
                      <a:pPr algn="ctr"/>
                      <a:r>
                        <a:rPr lang="lt-LT" sz="1600" b="1" kern="1200" smtClean="0">
                          <a:solidFill>
                            <a:schemeClr val="lt1"/>
                          </a:solidFill>
                          <a:effectLst/>
                          <a:latin typeface="Times New Roman" pitchFamily="18" charset="0"/>
                          <a:ea typeface="+mn-ea"/>
                          <a:cs typeface="Times New Roman" pitchFamily="18" charset="0"/>
                        </a:rPr>
                        <a:t>2013 metais įvykdyta lovadienių</a:t>
                      </a:r>
                      <a:endParaRPr lang="lt-LT" sz="1600">
                        <a:latin typeface="Times New Roman" pitchFamily="18" charset="0"/>
                        <a:cs typeface="Times New Roman" pitchFamily="18" charset="0"/>
                      </a:endParaRPr>
                    </a:p>
                  </a:txBody>
                  <a:tcPr/>
                </a:tc>
                <a:tc>
                  <a:txBody>
                    <a:bodyPr/>
                    <a:lstStyle/>
                    <a:p>
                      <a:pPr algn="ctr"/>
                      <a:r>
                        <a:rPr lang="lt-LT" sz="1600" b="1" kern="1200" smtClean="0">
                          <a:solidFill>
                            <a:schemeClr val="lt1"/>
                          </a:solidFill>
                          <a:effectLst/>
                          <a:latin typeface="Times New Roman" pitchFamily="18" charset="0"/>
                          <a:ea typeface="+mn-ea"/>
                          <a:cs typeface="Times New Roman" pitchFamily="18" charset="0"/>
                        </a:rPr>
                        <a:t>Palyginimas 2012/2013m. (+/-)</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Tuberkuliozė I-2         2446</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428</a:t>
                      </a:r>
                      <a:endParaRPr lang="lt-LT" sz="1600">
                        <a:latin typeface="Times New Roman" pitchFamily="18" charset="0"/>
                        <a:cs typeface="Times New Roman" pitchFamily="18" charset="0"/>
                      </a:endParaRPr>
                    </a:p>
                  </a:txBody>
                  <a:tcPr/>
                </a:tc>
                <a:tc>
                  <a:txBody>
                    <a:bodyPr/>
                    <a:lstStyle/>
                    <a:p>
                      <a:pPr algn="ctr"/>
                      <a:r>
                        <a:rPr lang="lt-LT" smtClean="0">
                          <a:latin typeface="Times New Roman" pitchFamily="18" charset="0"/>
                          <a:cs typeface="Times New Roman" pitchFamily="18" charset="0"/>
                        </a:rPr>
                        <a:t>553</a:t>
                      </a:r>
                      <a:endParaRPr lang="lt-LT">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125</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Tuberkuliozė II-1        2447</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3282</a:t>
                      </a:r>
                      <a:endParaRPr lang="lt-LT" sz="1600">
                        <a:latin typeface="Times New Roman" pitchFamily="18" charset="0"/>
                        <a:cs typeface="Times New Roman" pitchFamily="18" charset="0"/>
                      </a:endParaRPr>
                    </a:p>
                  </a:txBody>
                  <a:tcPr/>
                </a:tc>
                <a:tc>
                  <a:txBody>
                    <a:bodyPr/>
                    <a:lstStyle/>
                    <a:p>
                      <a:pPr algn="ctr"/>
                      <a:r>
                        <a:rPr lang="lt-LT" smtClean="0">
                          <a:latin typeface="Times New Roman" pitchFamily="18" charset="0"/>
                          <a:cs typeface="Times New Roman" pitchFamily="18" charset="0"/>
                        </a:rPr>
                        <a:t>3215</a:t>
                      </a:r>
                      <a:endParaRPr lang="lt-LT">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-67</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Tuberkuliozė II-2        2448</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3546</a:t>
                      </a:r>
                      <a:endParaRPr lang="lt-LT" sz="1600">
                        <a:latin typeface="Times New Roman" pitchFamily="18" charset="0"/>
                        <a:cs typeface="Times New Roman" pitchFamily="18" charset="0"/>
                      </a:endParaRPr>
                    </a:p>
                  </a:txBody>
                  <a:tcPr/>
                </a:tc>
                <a:tc>
                  <a:txBody>
                    <a:bodyPr/>
                    <a:lstStyle/>
                    <a:p>
                      <a:pPr algn="ctr"/>
                      <a:r>
                        <a:rPr lang="lt-LT" smtClean="0">
                          <a:latin typeface="Times New Roman" pitchFamily="18" charset="0"/>
                          <a:cs typeface="Times New Roman" pitchFamily="18" charset="0"/>
                        </a:rPr>
                        <a:t>2480</a:t>
                      </a:r>
                      <a:endParaRPr lang="lt-LT">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-1066</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Tuberkuliozė II-3        2449</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4806</a:t>
                      </a:r>
                      <a:endParaRPr lang="lt-LT" sz="1600">
                        <a:latin typeface="Times New Roman" pitchFamily="18" charset="0"/>
                        <a:cs typeface="Times New Roman" pitchFamily="18" charset="0"/>
                      </a:endParaRPr>
                    </a:p>
                  </a:txBody>
                  <a:tcPr/>
                </a:tc>
                <a:tc>
                  <a:txBody>
                    <a:bodyPr/>
                    <a:lstStyle/>
                    <a:p>
                      <a:pPr algn="ctr"/>
                      <a:r>
                        <a:rPr lang="lt-LT" smtClean="0">
                          <a:latin typeface="Times New Roman" pitchFamily="18" charset="0"/>
                          <a:cs typeface="Times New Roman" pitchFamily="18" charset="0"/>
                        </a:rPr>
                        <a:t>5248</a:t>
                      </a:r>
                      <a:endParaRPr lang="lt-LT">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442</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Tuberkuliozė II-4        2450</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10065</a:t>
                      </a:r>
                      <a:endParaRPr lang="lt-LT" sz="1600">
                        <a:latin typeface="Times New Roman" pitchFamily="18" charset="0"/>
                        <a:cs typeface="Times New Roman" pitchFamily="18" charset="0"/>
                      </a:endParaRPr>
                    </a:p>
                  </a:txBody>
                  <a:tcPr/>
                </a:tc>
                <a:tc>
                  <a:txBody>
                    <a:bodyPr/>
                    <a:lstStyle/>
                    <a:p>
                      <a:pPr algn="ctr"/>
                      <a:r>
                        <a:rPr lang="lt-LT" smtClean="0">
                          <a:latin typeface="Times New Roman" pitchFamily="18" charset="0"/>
                          <a:cs typeface="Times New Roman" pitchFamily="18" charset="0"/>
                        </a:rPr>
                        <a:t>8754</a:t>
                      </a:r>
                      <a:endParaRPr lang="lt-LT">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-1311</a:t>
                      </a:r>
                      <a:endParaRPr lang="lt-LT" sz="1600">
                        <a:latin typeface="Times New Roman" pitchFamily="18" charset="0"/>
                        <a:cs typeface="Times New Roman" pitchFamily="18" charset="0"/>
                      </a:endParaRPr>
                    </a:p>
                  </a:txBody>
                  <a:tcPr/>
                </a:tc>
              </a:tr>
              <a:tr h="370840">
                <a:tc>
                  <a:txBody>
                    <a:bodyPr/>
                    <a:lstStyle/>
                    <a:p>
                      <a:r>
                        <a:rPr lang="lt-LT" sz="1600" b="1" smtClean="0">
                          <a:latin typeface="Times New Roman" pitchFamily="18" charset="0"/>
                          <a:cs typeface="Times New Roman" pitchFamily="18" charset="0"/>
                        </a:rPr>
                        <a:t>Iš</a:t>
                      </a:r>
                      <a:r>
                        <a:rPr lang="lt-LT" sz="1600" b="1" baseline="0" smtClean="0">
                          <a:latin typeface="Times New Roman" pitchFamily="18" charset="0"/>
                          <a:cs typeface="Times New Roman" pitchFamily="18" charset="0"/>
                        </a:rPr>
                        <a:t> viso:</a:t>
                      </a:r>
                      <a:endParaRPr lang="lt-LT" sz="1600" b="1">
                        <a:latin typeface="Times New Roman" pitchFamily="18" charset="0"/>
                        <a:cs typeface="Times New Roman" pitchFamily="18" charset="0"/>
                      </a:endParaRPr>
                    </a:p>
                  </a:txBody>
                  <a:tcPr/>
                </a:tc>
                <a:tc>
                  <a:txBody>
                    <a:bodyPr/>
                    <a:lstStyle/>
                    <a:p>
                      <a:pPr algn="ctr"/>
                      <a:r>
                        <a:rPr lang="lt-LT" sz="1600" b="1" kern="1200" smtClean="0">
                          <a:solidFill>
                            <a:schemeClr val="dk1"/>
                          </a:solidFill>
                          <a:effectLst/>
                          <a:latin typeface="Times New Roman" pitchFamily="18" charset="0"/>
                          <a:ea typeface="+mn-ea"/>
                          <a:cs typeface="Times New Roman" pitchFamily="18" charset="0"/>
                        </a:rPr>
                        <a:t>22127</a:t>
                      </a:r>
                      <a:endParaRPr lang="lt-LT" sz="1600" b="1">
                        <a:latin typeface="Times New Roman" pitchFamily="18" charset="0"/>
                        <a:cs typeface="Times New Roman" pitchFamily="18" charset="0"/>
                      </a:endParaRPr>
                    </a:p>
                  </a:txBody>
                  <a:tcPr/>
                </a:tc>
                <a:tc>
                  <a:txBody>
                    <a:bodyPr/>
                    <a:lstStyle/>
                    <a:p>
                      <a:pPr algn="ctr"/>
                      <a:r>
                        <a:rPr lang="lt-LT" b="1" smtClean="0">
                          <a:latin typeface="Times New Roman" pitchFamily="18" charset="0"/>
                          <a:cs typeface="Times New Roman" pitchFamily="18" charset="0"/>
                        </a:rPr>
                        <a:t>20250</a:t>
                      </a:r>
                      <a:endParaRPr lang="lt-LT" b="1">
                        <a:latin typeface="Times New Roman" pitchFamily="18" charset="0"/>
                        <a:cs typeface="Times New Roman" pitchFamily="18" charset="0"/>
                      </a:endParaRPr>
                    </a:p>
                  </a:txBody>
                  <a:tcPr/>
                </a:tc>
                <a:tc>
                  <a:txBody>
                    <a:bodyPr/>
                    <a:lstStyle/>
                    <a:p>
                      <a:pPr algn="ctr"/>
                      <a:r>
                        <a:rPr lang="lt-LT" sz="1600" b="1" smtClean="0">
                          <a:latin typeface="Times New Roman" pitchFamily="18" charset="0"/>
                          <a:cs typeface="Times New Roman" pitchFamily="18" charset="0"/>
                        </a:rPr>
                        <a:t>-1877</a:t>
                      </a:r>
                      <a:endParaRPr lang="lt-LT" sz="1600" b="1">
                        <a:latin typeface="Times New Roman" pitchFamily="18" charset="0"/>
                        <a:cs typeface="Times New Roman" pitchFamily="18" charset="0"/>
                      </a:endParaRPr>
                    </a:p>
                  </a:txBody>
                  <a:tcPr/>
                </a:tc>
              </a:tr>
            </a:tbl>
          </a:graphicData>
        </a:graphic>
      </p:graphicFrame>
      <p:sp>
        <p:nvSpPr>
          <p:cNvPr id="6" name="TextBox 5"/>
          <p:cNvSpPr txBox="1"/>
          <p:nvPr/>
        </p:nvSpPr>
        <p:spPr>
          <a:xfrm>
            <a:off x="755576" y="1339433"/>
            <a:ext cx="7488832" cy="646331"/>
          </a:xfrm>
          <a:prstGeom prst="rect">
            <a:avLst/>
          </a:prstGeom>
          <a:noFill/>
        </p:spPr>
        <p:txBody>
          <a:bodyPr wrap="square" rtlCol="0">
            <a:spAutoFit/>
          </a:bodyPr>
          <a:lstStyle/>
          <a:p>
            <a:r>
              <a:rPr lang="lt-LT">
                <a:latin typeface="Times New Roman" pitchFamily="18" charset="0"/>
                <a:cs typeface="Times New Roman" pitchFamily="18" charset="0"/>
              </a:rPr>
              <a:t>Pagal Valstybinės ligonių kasos ligų apmokėjimo rūšis, tuberkuliozės susirgimai priskiriami ilgalaikiam </a:t>
            </a:r>
            <a:r>
              <a:rPr lang="lt-LT" smtClean="0">
                <a:latin typeface="Times New Roman" pitchFamily="18" charset="0"/>
                <a:cs typeface="Times New Roman" pitchFamily="18" charset="0"/>
              </a:rPr>
              <a:t>gydymui</a:t>
            </a:r>
            <a:r>
              <a:rPr lang="lt-LT">
                <a:latin typeface="Times New Roman" pitchFamily="18" charset="0"/>
                <a:cs typeface="Times New Roman" pitchFamily="18" charset="0"/>
              </a:rPr>
              <a:t>.</a:t>
            </a:r>
          </a:p>
        </p:txBody>
      </p:sp>
      <p:sp>
        <p:nvSpPr>
          <p:cNvPr id="7" name="TextBox 6"/>
          <p:cNvSpPr txBox="1"/>
          <p:nvPr/>
        </p:nvSpPr>
        <p:spPr>
          <a:xfrm>
            <a:off x="755576" y="1987099"/>
            <a:ext cx="7776864" cy="369332"/>
          </a:xfrm>
          <a:prstGeom prst="rect">
            <a:avLst/>
          </a:prstGeom>
          <a:noFill/>
        </p:spPr>
        <p:txBody>
          <a:bodyPr wrap="square" rtlCol="0">
            <a:spAutoFit/>
          </a:bodyPr>
          <a:lstStyle/>
          <a:p>
            <a:r>
              <a:rPr lang="lt-LT" b="1">
                <a:latin typeface="Times New Roman" pitchFamily="18" charset="0"/>
                <a:cs typeface="Times New Roman" pitchFamily="18" charset="0"/>
              </a:rPr>
              <a:t>Duomenys pagal ligų gydymo profilius</a:t>
            </a:r>
            <a:endParaRPr lang="lt-LT">
              <a:latin typeface="Times New Roman" pitchFamily="18" charset="0"/>
              <a:cs typeface="Times New Roman" pitchFamily="18" charset="0"/>
            </a:endParaRPr>
          </a:p>
        </p:txBody>
      </p:sp>
    </p:spTree>
    <p:extLst>
      <p:ext uri="{BB962C8B-B14F-4D97-AF65-F5344CB8AC3E}">
        <p14:creationId xmlns:p14="http://schemas.microsoft.com/office/powerpoint/2010/main" xmlns="" val="2198413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315416"/>
            <a:ext cx="8229600" cy="1143000"/>
          </a:xfrm>
        </p:spPr>
        <p:txBody>
          <a:bodyPr>
            <a:normAutofit/>
          </a:bodyPr>
          <a:lstStyle/>
          <a:p>
            <a:r>
              <a:rPr lang="lt-LT" sz="2400" smtClean="0">
                <a:latin typeface="Times New Roman" pitchFamily="18" charset="0"/>
                <a:cs typeface="Times New Roman" pitchFamily="18" charset="0"/>
              </a:rPr>
              <a:t>Teismo nutartimi gydytų pacientų skaičius pagal savivaldybes</a:t>
            </a:r>
            <a:endParaRPr lang="lt-LT" sz="240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1717591687"/>
              </p:ext>
            </p:extLst>
          </p:nvPr>
        </p:nvGraphicFramePr>
        <p:xfrm>
          <a:off x="395536" y="476673"/>
          <a:ext cx="8064895" cy="6309360"/>
        </p:xfrm>
        <a:graphic>
          <a:graphicData uri="http://schemas.openxmlformats.org/drawingml/2006/table">
            <a:tbl>
              <a:tblPr firstRow="1" bandRow="1">
                <a:tableStyleId>{5C22544A-7EE6-4342-B048-85BDC9FD1C3A}</a:tableStyleId>
              </a:tblPr>
              <a:tblGrid>
                <a:gridCol w="423401"/>
                <a:gridCol w="2802557"/>
                <a:gridCol w="1612979"/>
                <a:gridCol w="1612979"/>
                <a:gridCol w="1612979"/>
              </a:tblGrid>
              <a:tr h="266117">
                <a:tc gridSpan="5">
                  <a:txBody>
                    <a:bodyPr/>
                    <a:lstStyle/>
                    <a:p>
                      <a:pPr algn="ctr"/>
                      <a:r>
                        <a:rPr lang="lt-LT" sz="1200" b="1" kern="1200" smtClean="0">
                          <a:solidFill>
                            <a:schemeClr val="lt1"/>
                          </a:solidFill>
                          <a:effectLst/>
                          <a:latin typeface="Times New Roman" pitchFamily="18" charset="0"/>
                          <a:ea typeface="+mn-ea"/>
                          <a:cs typeface="Times New Roman" pitchFamily="18" charset="0"/>
                        </a:rPr>
                        <a:t>Teismo nutartimi gydytų pacientų skaičius</a:t>
                      </a:r>
                      <a:endParaRPr lang="lt-LT" sz="1200">
                        <a:latin typeface="Times New Roman" pitchFamily="18" charset="0"/>
                        <a:cs typeface="Times New Roman" pitchFamily="18" charset="0"/>
                      </a:endParaRPr>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dirty="0"/>
                    </a:p>
                  </a:txBody>
                  <a:tcPr/>
                </a:tc>
              </a:tr>
              <a:tr h="266117">
                <a:tc gridSpan="2">
                  <a:txBody>
                    <a:bodyPr/>
                    <a:lstStyle/>
                    <a:p>
                      <a:r>
                        <a:rPr lang="lt-LT" sz="1200" b="1" smtClean="0">
                          <a:latin typeface="Times New Roman" pitchFamily="18" charset="0"/>
                          <a:cs typeface="Times New Roman" pitchFamily="18" charset="0"/>
                        </a:rPr>
                        <a:t>Savivaldybė</a:t>
                      </a:r>
                      <a:endParaRPr lang="lt-LT" sz="1200" b="1">
                        <a:latin typeface="Times New Roman" pitchFamily="18" charset="0"/>
                        <a:cs typeface="Times New Roman" pitchFamily="18" charset="0"/>
                      </a:endParaRPr>
                    </a:p>
                  </a:txBody>
                  <a:tcPr/>
                </a:tc>
                <a:tc hMerge="1">
                  <a:txBody>
                    <a:bodyPr/>
                    <a:lstStyle/>
                    <a:p>
                      <a:endParaRPr lang="lt-LT"/>
                    </a:p>
                  </a:txBody>
                  <a:tcPr/>
                </a:tc>
                <a:tc>
                  <a:txBody>
                    <a:bodyPr/>
                    <a:lstStyle/>
                    <a:p>
                      <a:pPr algn="ctr"/>
                      <a:r>
                        <a:rPr lang="lt-LT" sz="1200" b="1" smtClean="0">
                          <a:latin typeface="Times New Roman" pitchFamily="18" charset="0"/>
                          <a:cs typeface="Times New Roman" pitchFamily="18" charset="0"/>
                        </a:rPr>
                        <a:t>2011</a:t>
                      </a:r>
                      <a:r>
                        <a:rPr lang="lt-LT" sz="1200" b="1" baseline="0" smtClean="0">
                          <a:latin typeface="Times New Roman" pitchFamily="18" charset="0"/>
                          <a:cs typeface="Times New Roman" pitchFamily="18" charset="0"/>
                        </a:rPr>
                        <a:t> m.</a:t>
                      </a:r>
                      <a:endParaRPr lang="lt-LT" sz="1200" b="1">
                        <a:latin typeface="Times New Roman" pitchFamily="18" charset="0"/>
                        <a:cs typeface="Times New Roman" pitchFamily="18" charset="0"/>
                      </a:endParaRPr>
                    </a:p>
                  </a:txBody>
                  <a:tcPr/>
                </a:tc>
                <a:tc>
                  <a:txBody>
                    <a:bodyPr/>
                    <a:lstStyle/>
                    <a:p>
                      <a:pPr algn="ctr"/>
                      <a:r>
                        <a:rPr lang="lt-LT" sz="1200" b="1" smtClean="0">
                          <a:latin typeface="Times New Roman" pitchFamily="18" charset="0"/>
                          <a:cs typeface="Times New Roman" pitchFamily="18" charset="0"/>
                        </a:rPr>
                        <a:t>2012</a:t>
                      </a:r>
                      <a:r>
                        <a:rPr lang="lt-LT" sz="1200" b="1" baseline="0" smtClean="0">
                          <a:latin typeface="Times New Roman" pitchFamily="18" charset="0"/>
                          <a:cs typeface="Times New Roman" pitchFamily="18" charset="0"/>
                        </a:rPr>
                        <a:t> m.</a:t>
                      </a:r>
                      <a:endParaRPr lang="lt-LT" sz="1200" b="1">
                        <a:latin typeface="Times New Roman" pitchFamily="18" charset="0"/>
                        <a:cs typeface="Times New Roman" pitchFamily="18" charset="0"/>
                      </a:endParaRPr>
                    </a:p>
                  </a:txBody>
                  <a:tcPr/>
                </a:tc>
                <a:tc>
                  <a:txBody>
                    <a:bodyPr/>
                    <a:lstStyle/>
                    <a:p>
                      <a:pPr algn="ctr"/>
                      <a:r>
                        <a:rPr lang="lt-LT" sz="1200" b="1" smtClean="0">
                          <a:latin typeface="Times New Roman" pitchFamily="18" charset="0"/>
                          <a:cs typeface="Times New Roman" pitchFamily="18" charset="0"/>
                        </a:rPr>
                        <a:t>2013 m.</a:t>
                      </a:r>
                      <a:endParaRPr lang="lt-LT" sz="1200" b="1">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Anykščių  raj.</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2</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Alytaus m.</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2</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3</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Alytaus </a:t>
                      </a:r>
                      <a:r>
                        <a:rPr lang="lt-LT" sz="1200" err="1" smtClean="0">
                          <a:latin typeface="Times New Roman" pitchFamily="18" charset="0"/>
                          <a:cs typeface="Times New Roman" pitchFamily="18" charset="0"/>
                        </a:rPr>
                        <a:t>raj</a:t>
                      </a: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4</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Ignalinos </a:t>
                      </a:r>
                      <a:r>
                        <a:rPr lang="lt-LT" sz="1200" err="1" smtClean="0">
                          <a:latin typeface="Times New Roman" pitchFamily="18" charset="0"/>
                          <a:cs typeface="Times New Roman" pitchFamily="18" charset="0"/>
                        </a:rPr>
                        <a:t>raj</a:t>
                      </a: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2</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5</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Kauno </a:t>
                      </a:r>
                      <a:r>
                        <a:rPr lang="lt-LT" sz="1200" err="1" smtClean="0">
                          <a:latin typeface="Times New Roman" pitchFamily="18" charset="0"/>
                          <a:cs typeface="Times New Roman" pitchFamily="18" charset="0"/>
                        </a:rPr>
                        <a:t>raj</a:t>
                      </a: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3</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6</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Molėtų</a:t>
                      </a:r>
                      <a:r>
                        <a:rPr lang="lt-LT" sz="1200" baseline="0" smtClean="0">
                          <a:latin typeface="Times New Roman" pitchFamily="18" charset="0"/>
                          <a:cs typeface="Times New Roman" pitchFamily="18" charset="0"/>
                        </a:rPr>
                        <a:t> </a:t>
                      </a:r>
                      <a:r>
                        <a:rPr lang="lt-LT" sz="1200" baseline="0" err="1" smtClean="0">
                          <a:latin typeface="Times New Roman" pitchFamily="18" charset="0"/>
                          <a:cs typeface="Times New Roman" pitchFamily="18" charset="0"/>
                        </a:rPr>
                        <a:t>raj</a:t>
                      </a:r>
                      <a:r>
                        <a:rPr lang="lt-LT" sz="1200" baseline="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7</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Pakruojo </a:t>
                      </a:r>
                      <a:r>
                        <a:rPr lang="lt-LT" sz="1200" err="1" smtClean="0">
                          <a:latin typeface="Times New Roman" pitchFamily="18" charset="0"/>
                          <a:cs typeface="Times New Roman" pitchFamily="18" charset="0"/>
                        </a:rPr>
                        <a:t>raj</a:t>
                      </a: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4</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8</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Panevėžio</a:t>
                      </a:r>
                      <a:r>
                        <a:rPr lang="lt-LT" sz="1200" baseline="0" smtClean="0">
                          <a:latin typeface="Times New Roman" pitchFamily="18" charset="0"/>
                          <a:cs typeface="Times New Roman" pitchFamily="18" charset="0"/>
                        </a:rPr>
                        <a:t> m.</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4</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3</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9</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Pasvalio </a:t>
                      </a:r>
                      <a:r>
                        <a:rPr lang="lt-LT" sz="1200" err="1" smtClean="0">
                          <a:latin typeface="Times New Roman" pitchFamily="18" charset="0"/>
                          <a:cs typeface="Times New Roman" pitchFamily="18" charset="0"/>
                        </a:rPr>
                        <a:t>raj</a:t>
                      </a: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3</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10</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Radviliškio</a:t>
                      </a:r>
                      <a:r>
                        <a:rPr lang="lt-LT" sz="1200" baseline="0" smtClean="0">
                          <a:latin typeface="Times New Roman" pitchFamily="18" charset="0"/>
                          <a:cs typeface="Times New Roman" pitchFamily="18" charset="0"/>
                        </a:rPr>
                        <a:t> </a:t>
                      </a:r>
                      <a:r>
                        <a:rPr lang="lt-LT" sz="1200" baseline="0" err="1" smtClean="0">
                          <a:latin typeface="Times New Roman" pitchFamily="18" charset="0"/>
                          <a:cs typeface="Times New Roman" pitchFamily="18" charset="0"/>
                        </a:rPr>
                        <a:t>raj</a:t>
                      </a:r>
                      <a:r>
                        <a:rPr lang="lt-LT" sz="1200" baseline="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2</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11</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Šiaulių</a:t>
                      </a:r>
                      <a:r>
                        <a:rPr lang="lt-LT" sz="1200" baseline="0" smtClean="0">
                          <a:latin typeface="Times New Roman" pitchFamily="18" charset="0"/>
                          <a:cs typeface="Times New Roman" pitchFamily="18" charset="0"/>
                        </a:rPr>
                        <a:t> m.</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2</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3</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12</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Šiaulių </a:t>
                      </a:r>
                      <a:r>
                        <a:rPr lang="lt-LT" sz="1200" err="1" smtClean="0">
                          <a:latin typeface="Times New Roman" pitchFamily="18" charset="0"/>
                          <a:cs typeface="Times New Roman" pitchFamily="18" charset="0"/>
                        </a:rPr>
                        <a:t>raj</a:t>
                      </a: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2</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4</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2</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13</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Šilalės </a:t>
                      </a:r>
                      <a:r>
                        <a:rPr lang="lt-LT" sz="1200" err="1" smtClean="0">
                          <a:latin typeface="Times New Roman" pitchFamily="18" charset="0"/>
                          <a:cs typeface="Times New Roman" pitchFamily="18" charset="0"/>
                        </a:rPr>
                        <a:t>raj</a:t>
                      </a: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14</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Šilutės</a:t>
                      </a:r>
                      <a:r>
                        <a:rPr lang="lt-LT" sz="1200" baseline="0" smtClean="0">
                          <a:latin typeface="Times New Roman" pitchFamily="18" charset="0"/>
                          <a:cs typeface="Times New Roman" pitchFamily="18" charset="0"/>
                        </a:rPr>
                        <a:t> </a:t>
                      </a:r>
                      <a:r>
                        <a:rPr lang="lt-LT" sz="1200" baseline="0" err="1" smtClean="0">
                          <a:latin typeface="Times New Roman" pitchFamily="18" charset="0"/>
                          <a:cs typeface="Times New Roman" pitchFamily="18" charset="0"/>
                        </a:rPr>
                        <a:t>raj</a:t>
                      </a:r>
                      <a:r>
                        <a:rPr lang="lt-LT" sz="1200" baseline="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15</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Trakų </a:t>
                      </a:r>
                      <a:r>
                        <a:rPr lang="lt-LT" sz="1200" err="1" smtClean="0">
                          <a:latin typeface="Times New Roman" pitchFamily="18" charset="0"/>
                          <a:cs typeface="Times New Roman" pitchFamily="18" charset="0"/>
                        </a:rPr>
                        <a:t>raj</a:t>
                      </a: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2</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16</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Vilniaus m.</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4</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8</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17</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Jurbarko raj.</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18</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Akmenės raj.</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r>
              <a:tr h="266117">
                <a:tc>
                  <a:txBody>
                    <a:bodyPr/>
                    <a:lstStyle/>
                    <a:p>
                      <a:r>
                        <a:rPr lang="lt-LT" sz="1200" smtClean="0">
                          <a:latin typeface="Times New Roman" pitchFamily="18" charset="0"/>
                          <a:cs typeface="Times New Roman" pitchFamily="18" charset="0"/>
                        </a:rPr>
                        <a:t>19</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Kėdainių raj.</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r>
              <a:tr h="266117">
                <a:tc gridSpan="2">
                  <a:txBody>
                    <a:bodyPr/>
                    <a:lstStyle/>
                    <a:p>
                      <a:pPr algn="r"/>
                      <a:r>
                        <a:rPr lang="lt-LT" sz="1200" b="1" smtClean="0">
                          <a:latin typeface="Times New Roman" pitchFamily="18" charset="0"/>
                          <a:cs typeface="Times New Roman" pitchFamily="18" charset="0"/>
                        </a:rPr>
                        <a:t>Iš viso:</a:t>
                      </a:r>
                      <a:endParaRPr lang="lt-LT" sz="1200" b="1">
                        <a:latin typeface="Times New Roman" pitchFamily="18" charset="0"/>
                        <a:cs typeface="Times New Roman" pitchFamily="18" charset="0"/>
                      </a:endParaRPr>
                    </a:p>
                  </a:txBody>
                  <a:tcPr/>
                </a:tc>
                <a:tc hMerge="1">
                  <a:txBody>
                    <a:bodyPr/>
                    <a:lstStyle/>
                    <a:p>
                      <a:endParaRPr lang="lt-LT" b="1" dirty="0"/>
                    </a:p>
                  </a:txBody>
                  <a:tcPr/>
                </a:tc>
                <a:tc>
                  <a:txBody>
                    <a:bodyPr/>
                    <a:lstStyle/>
                    <a:p>
                      <a:pPr algn="ctr"/>
                      <a:r>
                        <a:rPr lang="lt-LT" sz="1200" b="1" smtClean="0">
                          <a:latin typeface="Times New Roman" pitchFamily="18" charset="0"/>
                          <a:cs typeface="Times New Roman" pitchFamily="18" charset="0"/>
                        </a:rPr>
                        <a:t>14</a:t>
                      </a:r>
                      <a:endParaRPr lang="lt-LT" sz="1200" b="1">
                        <a:latin typeface="Times New Roman" pitchFamily="18" charset="0"/>
                        <a:cs typeface="Times New Roman" pitchFamily="18" charset="0"/>
                      </a:endParaRPr>
                    </a:p>
                  </a:txBody>
                  <a:tcPr/>
                </a:tc>
                <a:tc>
                  <a:txBody>
                    <a:bodyPr/>
                    <a:lstStyle/>
                    <a:p>
                      <a:pPr algn="ctr"/>
                      <a:r>
                        <a:rPr lang="lt-LT" sz="1200" b="1" smtClean="0">
                          <a:latin typeface="Times New Roman" pitchFamily="18" charset="0"/>
                          <a:cs typeface="Times New Roman" pitchFamily="18" charset="0"/>
                        </a:rPr>
                        <a:t>25</a:t>
                      </a:r>
                      <a:endParaRPr lang="lt-LT" sz="1200" b="1">
                        <a:latin typeface="Times New Roman" pitchFamily="18" charset="0"/>
                        <a:cs typeface="Times New Roman" pitchFamily="18" charset="0"/>
                      </a:endParaRPr>
                    </a:p>
                  </a:txBody>
                  <a:tcPr/>
                </a:tc>
                <a:tc>
                  <a:txBody>
                    <a:bodyPr/>
                    <a:lstStyle/>
                    <a:p>
                      <a:pPr algn="ctr"/>
                      <a:r>
                        <a:rPr lang="lt-LT" sz="1200" b="1" smtClean="0">
                          <a:latin typeface="Times New Roman" pitchFamily="18" charset="0"/>
                          <a:cs typeface="Times New Roman" pitchFamily="18" charset="0"/>
                        </a:rPr>
                        <a:t>28</a:t>
                      </a:r>
                      <a:endParaRPr lang="lt-LT" sz="1200" b="1">
                        <a:latin typeface="Times New Roman" pitchFamily="18" charset="0"/>
                        <a:cs typeface="Times New Roman" pitchFamily="18" charset="0"/>
                      </a:endParaRPr>
                    </a:p>
                  </a:txBody>
                  <a:tcPr/>
                </a:tc>
              </a:tr>
              <a:tr h="266117">
                <a:tc gridSpan="2">
                  <a:txBody>
                    <a:bodyPr/>
                    <a:lstStyle/>
                    <a:p>
                      <a:pPr algn="r"/>
                      <a:r>
                        <a:rPr lang="lt-LT" sz="1200" b="1" smtClean="0">
                          <a:latin typeface="Times New Roman" pitchFamily="18" charset="0"/>
                          <a:cs typeface="Times New Roman" pitchFamily="18" charset="0"/>
                        </a:rPr>
                        <a:t>Lovadieniai</a:t>
                      </a:r>
                      <a:endParaRPr lang="lt-LT" sz="1200" b="1">
                        <a:latin typeface="Times New Roman" pitchFamily="18" charset="0"/>
                        <a:cs typeface="Times New Roman" pitchFamily="18" charset="0"/>
                      </a:endParaRPr>
                    </a:p>
                  </a:txBody>
                  <a:tcPr/>
                </a:tc>
                <a:tc hMerge="1">
                  <a:txBody>
                    <a:bodyPr/>
                    <a:lstStyle/>
                    <a:p>
                      <a:endParaRPr lang="lt-LT" b="1" dirty="0"/>
                    </a:p>
                  </a:txBody>
                  <a:tcPr/>
                </a:tc>
                <a:tc>
                  <a:txBody>
                    <a:bodyPr/>
                    <a:lstStyle/>
                    <a:p>
                      <a:pPr algn="ctr"/>
                      <a:r>
                        <a:rPr lang="lt-LT" sz="1200" b="1" smtClean="0">
                          <a:latin typeface="Times New Roman" pitchFamily="18" charset="0"/>
                          <a:cs typeface="Times New Roman" pitchFamily="18" charset="0"/>
                        </a:rPr>
                        <a:t>1742</a:t>
                      </a:r>
                      <a:endParaRPr lang="lt-LT" sz="1200" b="1">
                        <a:latin typeface="Times New Roman" pitchFamily="18" charset="0"/>
                        <a:cs typeface="Times New Roman" pitchFamily="18" charset="0"/>
                      </a:endParaRPr>
                    </a:p>
                  </a:txBody>
                  <a:tcPr/>
                </a:tc>
                <a:tc>
                  <a:txBody>
                    <a:bodyPr/>
                    <a:lstStyle/>
                    <a:p>
                      <a:pPr algn="ctr"/>
                      <a:r>
                        <a:rPr lang="lt-LT" sz="1200" b="1" smtClean="0">
                          <a:latin typeface="Times New Roman" pitchFamily="18" charset="0"/>
                          <a:cs typeface="Times New Roman" pitchFamily="18" charset="0"/>
                        </a:rPr>
                        <a:t>3133</a:t>
                      </a:r>
                      <a:endParaRPr lang="lt-LT" sz="1200" b="1">
                        <a:latin typeface="Times New Roman" pitchFamily="18" charset="0"/>
                        <a:cs typeface="Times New Roman" pitchFamily="18" charset="0"/>
                      </a:endParaRPr>
                    </a:p>
                  </a:txBody>
                  <a:tcPr/>
                </a:tc>
                <a:tc>
                  <a:txBody>
                    <a:bodyPr/>
                    <a:lstStyle/>
                    <a:p>
                      <a:pPr algn="ctr"/>
                      <a:r>
                        <a:rPr lang="lt-LT" sz="1200" b="1" smtClean="0">
                          <a:latin typeface="Times New Roman" pitchFamily="18" charset="0"/>
                          <a:cs typeface="Times New Roman" pitchFamily="18" charset="0"/>
                        </a:rPr>
                        <a:t>3353</a:t>
                      </a:r>
                      <a:endParaRPr lang="lt-LT" sz="1200" b="1">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11173707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a:latin typeface="Times New Roman" pitchFamily="18" charset="0"/>
                <a:cs typeface="Times New Roman" pitchFamily="18" charset="0"/>
              </a:rPr>
              <a:t>Stacionaro lovų funkcionavimo rodikliai </a:t>
            </a:r>
            <a:r>
              <a:rPr lang="lt-LT" smtClean="0">
                <a:latin typeface="Times New Roman" pitchFamily="18" charset="0"/>
                <a:cs typeface="Times New Roman" pitchFamily="18" charset="0"/>
              </a:rPr>
              <a:t>201</a:t>
            </a:r>
            <a:r>
              <a:rPr lang="en-US" smtClean="0">
                <a:latin typeface="Times New Roman" pitchFamily="18" charset="0"/>
                <a:cs typeface="Times New Roman" pitchFamily="18" charset="0"/>
              </a:rPr>
              <a:t>1</a:t>
            </a:r>
            <a:r>
              <a:rPr lang="lt-LT" smtClean="0">
                <a:latin typeface="Times New Roman" pitchFamily="18" charset="0"/>
                <a:cs typeface="Times New Roman" pitchFamily="18" charset="0"/>
              </a:rPr>
              <a:t> </a:t>
            </a:r>
            <a:r>
              <a:rPr lang="lt-LT">
                <a:latin typeface="Times New Roman" pitchFamily="18" charset="0"/>
                <a:cs typeface="Times New Roman" pitchFamily="18" charset="0"/>
              </a:rPr>
              <a:t>- </a:t>
            </a:r>
            <a:r>
              <a:rPr lang="lt-LT" smtClean="0">
                <a:latin typeface="Times New Roman" pitchFamily="18" charset="0"/>
                <a:cs typeface="Times New Roman" pitchFamily="18" charset="0"/>
              </a:rPr>
              <a:t>201</a:t>
            </a:r>
            <a:r>
              <a:rPr lang="en-US" smtClean="0">
                <a:latin typeface="Times New Roman" pitchFamily="18" charset="0"/>
                <a:cs typeface="Times New Roman" pitchFamily="18" charset="0"/>
              </a:rPr>
              <a:t>3</a:t>
            </a:r>
            <a:r>
              <a:rPr lang="lt-LT" smtClean="0">
                <a:latin typeface="Times New Roman" pitchFamily="18" charset="0"/>
                <a:cs typeface="Times New Roman" pitchFamily="18" charset="0"/>
              </a:rPr>
              <a:t> </a:t>
            </a:r>
            <a:r>
              <a:rPr lang="lt-LT">
                <a:latin typeface="Times New Roman" pitchFamily="18" charset="0"/>
                <a:cs typeface="Times New Roman" pitchFamily="18" charset="0"/>
              </a:rPr>
              <a:t>m</a:t>
            </a:r>
            <a:r>
              <a:rPr lang="lt-LT" smtClean="0">
                <a:latin typeface="Times New Roman" pitchFamily="18" charset="0"/>
                <a:cs typeface="Times New Roman" pitchFamily="18" charset="0"/>
              </a:rPr>
              <a:t>.</a:t>
            </a:r>
            <a:endParaRPr lang="lt-LT">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691778305"/>
              </p:ext>
            </p:extLst>
          </p:nvPr>
        </p:nvGraphicFramePr>
        <p:xfrm>
          <a:off x="467544" y="1556792"/>
          <a:ext cx="8229599" cy="2286000"/>
        </p:xfrm>
        <a:graphic>
          <a:graphicData uri="http://schemas.openxmlformats.org/drawingml/2006/table">
            <a:tbl>
              <a:tblPr firstRow="1" bandRow="1">
                <a:tableStyleId>{5C22544A-7EE6-4342-B048-85BDC9FD1C3A}</a:tableStyleId>
              </a:tblPr>
              <a:tblGrid>
                <a:gridCol w="792088"/>
                <a:gridCol w="1080120"/>
                <a:gridCol w="936104"/>
                <a:gridCol w="1368152"/>
                <a:gridCol w="1810544"/>
                <a:gridCol w="1152128"/>
                <a:gridCol w="1090463"/>
              </a:tblGrid>
              <a:tr h="370840">
                <a:tc>
                  <a:txBody>
                    <a:bodyPr/>
                    <a:lstStyle/>
                    <a:p>
                      <a:r>
                        <a:rPr lang="lt-LT" sz="1800" b="1" kern="1200" smtClean="0">
                          <a:solidFill>
                            <a:schemeClr val="lt1"/>
                          </a:solidFill>
                          <a:effectLst/>
                          <a:latin typeface="Times New Roman" pitchFamily="18" charset="0"/>
                          <a:ea typeface="+mn-ea"/>
                          <a:cs typeface="Times New Roman" pitchFamily="18" charset="0"/>
                        </a:rPr>
                        <a:t>Metai</a:t>
                      </a:r>
                      <a:endParaRPr lang="lt-LT" sz="1800">
                        <a:latin typeface="Times New Roman" pitchFamily="18" charset="0"/>
                        <a:cs typeface="Times New Roman" pitchFamily="18" charset="0"/>
                      </a:endParaRPr>
                    </a:p>
                  </a:txBody>
                  <a:tcPr anchor="ctr"/>
                </a:tc>
                <a:tc>
                  <a:txBody>
                    <a:bodyPr/>
                    <a:lstStyle/>
                    <a:p>
                      <a:r>
                        <a:rPr lang="lt-LT" sz="1800" b="1" kern="1200" err="1" smtClean="0">
                          <a:solidFill>
                            <a:schemeClr val="lt1"/>
                          </a:solidFill>
                          <a:effectLst/>
                          <a:latin typeface="Times New Roman" pitchFamily="18" charset="0"/>
                          <a:ea typeface="+mn-ea"/>
                          <a:cs typeface="Times New Roman" pitchFamily="18" charset="0"/>
                        </a:rPr>
                        <a:t>Vid</a:t>
                      </a:r>
                      <a:r>
                        <a:rPr lang="lt-LT" sz="1800" b="1" kern="1200" smtClean="0">
                          <a:solidFill>
                            <a:schemeClr val="lt1"/>
                          </a:solidFill>
                          <a:effectLst/>
                          <a:latin typeface="Times New Roman" pitchFamily="18" charset="0"/>
                          <a:ea typeface="+mn-ea"/>
                          <a:cs typeface="Times New Roman" pitchFamily="18" charset="0"/>
                        </a:rPr>
                        <a:t>. lovų skaičius</a:t>
                      </a:r>
                      <a:endParaRPr lang="lt-LT" sz="180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Gulėjo ligonių</a:t>
                      </a:r>
                      <a:endParaRPr lang="lt-LT" sz="180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Lovadieniai</a:t>
                      </a:r>
                      <a:endParaRPr lang="lt-LT" sz="180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Lovos funkcionavimas</a:t>
                      </a:r>
                    </a:p>
                    <a:p>
                      <a:r>
                        <a:rPr lang="lt-LT" sz="1800" b="1" kern="1200" smtClean="0">
                          <a:solidFill>
                            <a:schemeClr val="lt1"/>
                          </a:solidFill>
                          <a:effectLst/>
                          <a:latin typeface="Times New Roman" pitchFamily="18" charset="0"/>
                          <a:ea typeface="+mn-ea"/>
                          <a:cs typeface="Times New Roman" pitchFamily="18" charset="0"/>
                        </a:rPr>
                        <a:t>dienomis</a:t>
                      </a:r>
                    </a:p>
                    <a:p>
                      <a:endParaRPr lang="lt-LT" sz="1800">
                        <a:latin typeface="Times New Roman" pitchFamily="18" charset="0"/>
                        <a:cs typeface="Times New Roman" pitchFamily="18" charset="0"/>
                      </a:endParaRPr>
                    </a:p>
                  </a:txBody>
                  <a:tcPr anchor="ctr"/>
                </a:tc>
                <a:tc>
                  <a:txBody>
                    <a:bodyPr/>
                    <a:lstStyle/>
                    <a:p>
                      <a:r>
                        <a:rPr lang="lt-LT" sz="1800" b="1" kern="1200" err="1" smtClean="0">
                          <a:solidFill>
                            <a:schemeClr val="lt1"/>
                          </a:solidFill>
                          <a:effectLst/>
                          <a:latin typeface="Times New Roman" pitchFamily="18" charset="0"/>
                          <a:ea typeface="+mn-ea"/>
                          <a:cs typeface="Times New Roman" pitchFamily="18" charset="0"/>
                        </a:rPr>
                        <a:t>Stac</a:t>
                      </a:r>
                      <a:r>
                        <a:rPr lang="lt-LT" sz="1800" b="1" kern="1200" smtClean="0">
                          <a:solidFill>
                            <a:schemeClr val="lt1"/>
                          </a:solidFill>
                          <a:effectLst/>
                          <a:latin typeface="Times New Roman" pitchFamily="18" charset="0"/>
                          <a:ea typeface="+mn-ea"/>
                          <a:cs typeface="Times New Roman" pitchFamily="18" charset="0"/>
                        </a:rPr>
                        <a:t>. lovų</a:t>
                      </a:r>
                    </a:p>
                    <a:p>
                      <a:r>
                        <a:rPr lang="lt-LT" sz="1800" b="1" kern="1200" smtClean="0">
                          <a:solidFill>
                            <a:schemeClr val="lt1"/>
                          </a:solidFill>
                          <a:effectLst/>
                          <a:latin typeface="Times New Roman" pitchFamily="18" charset="0"/>
                          <a:ea typeface="+mn-ea"/>
                          <a:cs typeface="Times New Roman" pitchFamily="18" charset="0"/>
                        </a:rPr>
                        <a:t>fondo </a:t>
                      </a:r>
                      <a:r>
                        <a:rPr lang="lt-LT" sz="1800" b="1" kern="1200" err="1" smtClean="0">
                          <a:solidFill>
                            <a:schemeClr val="lt1"/>
                          </a:solidFill>
                          <a:effectLst/>
                          <a:latin typeface="Times New Roman" pitchFamily="18" charset="0"/>
                          <a:ea typeface="+mn-ea"/>
                          <a:cs typeface="Times New Roman" pitchFamily="18" charset="0"/>
                        </a:rPr>
                        <a:t>panaud</a:t>
                      </a:r>
                      <a:r>
                        <a:rPr lang="lt-LT" sz="1800" b="1" kern="1200" smtClean="0">
                          <a:solidFill>
                            <a:schemeClr val="lt1"/>
                          </a:solidFill>
                          <a:effectLst/>
                          <a:latin typeface="Times New Roman" pitchFamily="18" charset="0"/>
                          <a:ea typeface="+mn-ea"/>
                          <a:cs typeface="Times New Roman" pitchFamily="18" charset="0"/>
                        </a:rPr>
                        <a:t>.</a:t>
                      </a:r>
                    </a:p>
                    <a:p>
                      <a:r>
                        <a:rPr lang="en-US" sz="1800" b="1" kern="1200" smtClean="0">
                          <a:solidFill>
                            <a:schemeClr val="lt1"/>
                          </a:solidFill>
                          <a:effectLst/>
                          <a:latin typeface="Times New Roman" pitchFamily="18" charset="0"/>
                          <a:ea typeface="+mn-ea"/>
                          <a:cs typeface="Times New Roman" pitchFamily="18" charset="0"/>
                        </a:rPr>
                        <a:t>%</a:t>
                      </a:r>
                      <a:endParaRPr lang="lt-LT" sz="180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Lovos apyvarta</a:t>
                      </a:r>
                      <a:endParaRPr lang="lt-LT" sz="1800">
                        <a:latin typeface="Times New Roman" pitchFamily="18" charset="0"/>
                        <a:cs typeface="Times New Roman" pitchFamily="18" charset="0"/>
                      </a:endParaRPr>
                    </a:p>
                  </a:txBody>
                  <a:tcPr anchor="ctr"/>
                </a:tc>
              </a:tr>
              <a:tr h="257944">
                <a:tc>
                  <a:txBody>
                    <a:bodyPr/>
                    <a:lstStyle/>
                    <a:p>
                      <a:pPr algn="ctr"/>
                      <a:r>
                        <a:rPr lang="lt-LT" sz="1800" kern="1200" smtClean="0">
                          <a:solidFill>
                            <a:schemeClr val="dk1"/>
                          </a:solidFill>
                          <a:effectLst/>
                          <a:latin typeface="Times New Roman" pitchFamily="18" charset="0"/>
                          <a:ea typeface="+mn-ea"/>
                          <a:cs typeface="Times New Roman" pitchFamily="18" charset="0"/>
                        </a:rPr>
                        <a:t>201</a:t>
                      </a:r>
                      <a:r>
                        <a:rPr lang="en-US" sz="1800" kern="1200" smtClean="0">
                          <a:solidFill>
                            <a:schemeClr val="dk1"/>
                          </a:solidFill>
                          <a:effectLst/>
                          <a:latin typeface="Times New Roman" pitchFamily="18" charset="0"/>
                          <a:ea typeface="+mn-ea"/>
                          <a:cs typeface="Times New Roman" pitchFamily="18" charset="0"/>
                        </a:rPr>
                        <a:t>1</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55</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161</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19994</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363,5</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99,5</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2,92</a:t>
                      </a:r>
                      <a:endParaRPr lang="lt-LT" sz="1800">
                        <a:latin typeface="Times New Roman" pitchFamily="18" charset="0"/>
                        <a:cs typeface="Times New Roman" pitchFamily="18" charset="0"/>
                      </a:endParaRPr>
                    </a:p>
                  </a:txBody>
                  <a:tcPr/>
                </a:tc>
              </a:tr>
              <a:tr h="210696">
                <a:tc>
                  <a:txBody>
                    <a:bodyPr/>
                    <a:lstStyle/>
                    <a:p>
                      <a:pPr algn="ctr"/>
                      <a:r>
                        <a:rPr lang="lt-LT" sz="1800" kern="1200" smtClean="0">
                          <a:solidFill>
                            <a:schemeClr val="dk1"/>
                          </a:solidFill>
                          <a:effectLst/>
                          <a:latin typeface="Times New Roman" pitchFamily="18" charset="0"/>
                          <a:ea typeface="+mn-ea"/>
                          <a:cs typeface="Times New Roman" pitchFamily="18" charset="0"/>
                        </a:rPr>
                        <a:t>201</a:t>
                      </a:r>
                      <a:r>
                        <a:rPr lang="en-US" sz="1800" kern="1200" smtClean="0">
                          <a:solidFill>
                            <a:schemeClr val="dk1"/>
                          </a:solidFill>
                          <a:effectLst/>
                          <a:latin typeface="Times New Roman" pitchFamily="18" charset="0"/>
                          <a:ea typeface="+mn-ea"/>
                          <a:cs typeface="Times New Roman" pitchFamily="18" charset="0"/>
                        </a:rPr>
                        <a:t>2</a:t>
                      </a:r>
                      <a:endParaRPr lang="lt-LT" sz="1800">
                        <a:latin typeface="Times New Roman" pitchFamily="18" charset="0"/>
                        <a:cs typeface="Times New Roman" pitchFamily="18" charset="0"/>
                      </a:endParaRPr>
                    </a:p>
                  </a:txBody>
                  <a:tcPr/>
                </a:tc>
                <a:tc>
                  <a:txBody>
                    <a:bodyPr/>
                    <a:lstStyle/>
                    <a:p>
                      <a:pPr algn="ctr"/>
                      <a:r>
                        <a:rPr lang="lt-LT" sz="1800" smtClean="0">
                          <a:latin typeface="Times New Roman" pitchFamily="18" charset="0"/>
                          <a:cs typeface="Times New Roman" pitchFamily="18" charset="0"/>
                        </a:rPr>
                        <a:t>55</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160</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22127</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402,3</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110,2</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2,9</a:t>
                      </a:r>
                      <a:endParaRPr lang="lt-LT" sz="1800">
                        <a:latin typeface="Times New Roman" pitchFamily="18" charset="0"/>
                        <a:cs typeface="Times New Roman" pitchFamily="18" charset="0"/>
                      </a:endParaRPr>
                    </a:p>
                  </a:txBody>
                  <a:tcPr/>
                </a:tc>
              </a:tr>
              <a:tr h="0">
                <a:tc>
                  <a:txBody>
                    <a:bodyPr/>
                    <a:lstStyle/>
                    <a:p>
                      <a:pPr algn="ctr"/>
                      <a:r>
                        <a:rPr lang="lt-LT" sz="1800" smtClean="0">
                          <a:latin typeface="Times New Roman" pitchFamily="18" charset="0"/>
                          <a:cs typeface="Times New Roman" pitchFamily="18" charset="0"/>
                        </a:rPr>
                        <a:t>201</a:t>
                      </a:r>
                      <a:r>
                        <a:rPr lang="en-US" sz="1800" smtClean="0">
                          <a:latin typeface="Times New Roman" pitchFamily="18" charset="0"/>
                          <a:cs typeface="Times New Roman" pitchFamily="18" charset="0"/>
                        </a:rPr>
                        <a:t>3</a:t>
                      </a:r>
                      <a:endParaRPr lang="lt-LT" sz="1800">
                        <a:latin typeface="Times New Roman" pitchFamily="18" charset="0"/>
                        <a:cs typeface="Times New Roman" pitchFamily="18" charset="0"/>
                      </a:endParaRPr>
                    </a:p>
                  </a:txBody>
                  <a:tcPr/>
                </a:tc>
                <a:tc>
                  <a:txBody>
                    <a:bodyPr/>
                    <a:lstStyle/>
                    <a:p>
                      <a:pPr algn="ctr"/>
                      <a:r>
                        <a:rPr lang="lt-LT" sz="1800" smtClean="0">
                          <a:latin typeface="Times New Roman" pitchFamily="18" charset="0"/>
                          <a:cs typeface="Times New Roman" pitchFamily="18" charset="0"/>
                        </a:rPr>
                        <a:t>55</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140</a:t>
                      </a:r>
                      <a:endParaRPr lang="lt-LT" sz="1800">
                        <a:latin typeface="Times New Roman" pitchFamily="18" charset="0"/>
                        <a:cs typeface="Times New Roman" pitchFamily="18" charset="0"/>
                      </a:endParaRPr>
                    </a:p>
                  </a:txBody>
                  <a:tcPr/>
                </a:tc>
                <a:tc>
                  <a:txBody>
                    <a:bodyPr/>
                    <a:lstStyle/>
                    <a:p>
                      <a:pPr algn="ctr"/>
                      <a:r>
                        <a:rPr lang="lt-LT" sz="1800" smtClean="0">
                          <a:latin typeface="Times New Roman" pitchFamily="18" charset="0"/>
                          <a:cs typeface="Times New Roman" pitchFamily="18" charset="0"/>
                        </a:rPr>
                        <a:t>20250</a:t>
                      </a:r>
                      <a:endParaRPr lang="lt-LT" sz="1800">
                        <a:latin typeface="Times New Roman" pitchFamily="18" charset="0"/>
                        <a:cs typeface="Times New Roman" pitchFamily="18" charset="0"/>
                      </a:endParaRPr>
                    </a:p>
                  </a:txBody>
                  <a:tcPr/>
                </a:tc>
                <a:tc>
                  <a:txBody>
                    <a:bodyPr/>
                    <a:lstStyle/>
                    <a:p>
                      <a:pPr algn="ctr"/>
                      <a:r>
                        <a:rPr lang="lt-LT" sz="1800" smtClean="0">
                          <a:latin typeface="Times New Roman" pitchFamily="18" charset="0"/>
                          <a:cs typeface="Times New Roman" pitchFamily="18" charset="0"/>
                        </a:rPr>
                        <a:t>368,2</a:t>
                      </a:r>
                      <a:endParaRPr lang="lt-LT" sz="1800">
                        <a:latin typeface="Times New Roman" pitchFamily="18" charset="0"/>
                        <a:cs typeface="Times New Roman" pitchFamily="18" charset="0"/>
                      </a:endParaRPr>
                    </a:p>
                  </a:txBody>
                  <a:tcPr/>
                </a:tc>
                <a:tc>
                  <a:txBody>
                    <a:bodyPr/>
                    <a:lstStyle/>
                    <a:p>
                      <a:pPr algn="ctr"/>
                      <a:r>
                        <a:rPr lang="lt-LT" sz="1800" smtClean="0">
                          <a:latin typeface="Times New Roman" pitchFamily="18" charset="0"/>
                          <a:cs typeface="Times New Roman" pitchFamily="18" charset="0"/>
                        </a:rPr>
                        <a:t>100,8</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2,5</a:t>
                      </a:r>
                      <a:endParaRPr lang="lt-LT" sz="1800">
                        <a:latin typeface="Times New Roman" pitchFamily="18" charset="0"/>
                        <a:cs typeface="Times New Roman" pitchFamily="18" charset="0"/>
                      </a:endParaRPr>
                    </a:p>
                  </a:txBody>
                  <a:tcPr/>
                </a:tc>
              </a:tr>
            </a:tbl>
          </a:graphicData>
        </a:graphic>
      </p:graphicFrame>
      <p:sp>
        <p:nvSpPr>
          <p:cNvPr id="5" name="TextBox 4"/>
          <p:cNvSpPr txBox="1"/>
          <p:nvPr/>
        </p:nvSpPr>
        <p:spPr>
          <a:xfrm>
            <a:off x="539552" y="4053239"/>
            <a:ext cx="8136904" cy="369332"/>
          </a:xfrm>
          <a:prstGeom prst="rect">
            <a:avLst/>
          </a:prstGeom>
          <a:noFill/>
        </p:spPr>
        <p:txBody>
          <a:bodyPr wrap="square" rtlCol="0">
            <a:spAutoFit/>
          </a:bodyPr>
          <a:lstStyle/>
          <a:p>
            <a:pPr algn="ctr"/>
            <a:r>
              <a:rPr lang="lt-LT" b="1">
                <a:latin typeface="Times New Roman" pitchFamily="18" charset="0"/>
                <a:cs typeface="Times New Roman" pitchFamily="18" charset="0"/>
              </a:rPr>
              <a:t>Vidutinė gydymo trukmė ir gulėjimo laikas </a:t>
            </a:r>
            <a:r>
              <a:rPr lang="lt-LT" b="1" smtClean="0">
                <a:latin typeface="Times New Roman" pitchFamily="18" charset="0"/>
                <a:cs typeface="Times New Roman" pitchFamily="18" charset="0"/>
              </a:rPr>
              <a:t>2011 </a:t>
            </a:r>
            <a:r>
              <a:rPr lang="lt-LT" b="1">
                <a:latin typeface="Times New Roman" pitchFamily="18" charset="0"/>
                <a:cs typeface="Times New Roman" pitchFamily="18" charset="0"/>
              </a:rPr>
              <a:t>- </a:t>
            </a:r>
            <a:r>
              <a:rPr lang="lt-LT" b="1" smtClean="0">
                <a:latin typeface="Times New Roman" pitchFamily="18" charset="0"/>
                <a:cs typeface="Times New Roman" pitchFamily="18" charset="0"/>
              </a:rPr>
              <a:t>2013 </a:t>
            </a:r>
            <a:r>
              <a:rPr lang="lt-LT" b="1">
                <a:latin typeface="Times New Roman" pitchFamily="18" charset="0"/>
                <a:cs typeface="Times New Roman" pitchFamily="18" charset="0"/>
              </a:rPr>
              <a:t>m</a:t>
            </a:r>
            <a:r>
              <a:rPr lang="lt-LT" b="1" smtClean="0">
                <a:latin typeface="Times New Roman" pitchFamily="18" charset="0"/>
                <a:cs typeface="Times New Roman" pitchFamily="18" charset="0"/>
              </a:rPr>
              <a:t>.</a:t>
            </a:r>
            <a:endParaRPr lang="lt-LT">
              <a:latin typeface="Times New Roman" pitchFamily="18" charset="0"/>
              <a:cs typeface="Times New Roman" pitchFamily="18" charset="0"/>
            </a:endParaRPr>
          </a:p>
        </p:txBody>
      </p:sp>
      <p:graphicFrame>
        <p:nvGraphicFramePr>
          <p:cNvPr id="6" name="Turinio vietos rezervavimo ženklas 3"/>
          <p:cNvGraphicFramePr>
            <a:graphicFrameLocks/>
          </p:cNvGraphicFramePr>
          <p:nvPr>
            <p:extLst>
              <p:ext uri="{D42A27DB-BD31-4B8C-83A1-F6EECF244321}">
                <p14:modId xmlns:p14="http://schemas.microsoft.com/office/powerpoint/2010/main" xmlns="" val="887006314"/>
              </p:ext>
            </p:extLst>
          </p:nvPr>
        </p:nvGraphicFramePr>
        <p:xfrm>
          <a:off x="455446" y="4725144"/>
          <a:ext cx="8305115" cy="1737360"/>
        </p:xfrm>
        <a:graphic>
          <a:graphicData uri="http://schemas.openxmlformats.org/drawingml/2006/table">
            <a:tbl>
              <a:tblPr firstRow="1" bandRow="1">
                <a:tableStyleId>{5C22544A-7EE6-4342-B048-85BDC9FD1C3A}</a:tableStyleId>
              </a:tblPr>
              <a:tblGrid>
                <a:gridCol w="874440"/>
                <a:gridCol w="1454011"/>
                <a:gridCol w="2016224"/>
                <a:gridCol w="1800200"/>
                <a:gridCol w="2160240"/>
              </a:tblGrid>
              <a:tr h="370840">
                <a:tc>
                  <a:txBody>
                    <a:bodyPr/>
                    <a:lstStyle/>
                    <a:p>
                      <a:r>
                        <a:rPr lang="lt-LT" sz="1800" b="1" kern="1200" smtClean="0">
                          <a:solidFill>
                            <a:schemeClr val="lt1"/>
                          </a:solidFill>
                          <a:effectLst/>
                          <a:latin typeface="Times New Roman" pitchFamily="18" charset="0"/>
                          <a:ea typeface="+mn-ea"/>
                          <a:cs typeface="Times New Roman" pitchFamily="18" charset="0"/>
                        </a:rPr>
                        <a:t>Metai</a:t>
                      </a:r>
                      <a:endParaRPr lang="lt-LT" sz="180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Išrašyti + mirę</a:t>
                      </a:r>
                      <a:endParaRPr lang="lt-LT" sz="180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Mirusių  </a:t>
                      </a:r>
                      <a:r>
                        <a:rPr lang="lt-LT" sz="1800" b="1" kern="1200" err="1" smtClean="0">
                          <a:solidFill>
                            <a:schemeClr val="lt1"/>
                          </a:solidFill>
                          <a:effectLst/>
                          <a:latin typeface="Times New Roman" pitchFamily="18" charset="0"/>
                          <a:ea typeface="+mn-ea"/>
                          <a:cs typeface="Times New Roman" pitchFamily="18" charset="0"/>
                        </a:rPr>
                        <a:t>lig.sk</a:t>
                      </a:r>
                      <a:r>
                        <a:rPr lang="lt-LT" sz="1800" b="1" kern="1200" smtClean="0">
                          <a:solidFill>
                            <a:schemeClr val="lt1"/>
                          </a:solidFill>
                          <a:effectLst/>
                          <a:latin typeface="Times New Roman" pitchFamily="18" charset="0"/>
                          <a:ea typeface="+mn-ea"/>
                          <a:cs typeface="Times New Roman" pitchFamily="18" charset="0"/>
                        </a:rPr>
                        <a:t>.</a:t>
                      </a:r>
                      <a:endParaRPr lang="lt-LT" sz="180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Lovadieniai</a:t>
                      </a:r>
                      <a:endParaRPr lang="lt-LT" sz="180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Vidutinė gulėjimo trukmė</a:t>
                      </a:r>
                      <a:endParaRPr lang="lt-LT" sz="1800">
                        <a:latin typeface="Times New Roman" pitchFamily="18" charset="0"/>
                        <a:cs typeface="Times New Roman" pitchFamily="18" charset="0"/>
                      </a:endParaRPr>
                    </a:p>
                  </a:txBody>
                  <a:tcPr anchor="ctr"/>
                </a:tc>
              </a:tr>
              <a:tr h="257944">
                <a:tc>
                  <a:txBody>
                    <a:bodyPr/>
                    <a:lstStyle/>
                    <a:p>
                      <a:pPr algn="ctr"/>
                      <a:r>
                        <a:rPr lang="lt-LT" sz="1800" kern="1200" smtClean="0">
                          <a:solidFill>
                            <a:schemeClr val="dk1"/>
                          </a:solidFill>
                          <a:effectLst/>
                          <a:latin typeface="Times New Roman" pitchFamily="18" charset="0"/>
                          <a:ea typeface="+mn-ea"/>
                          <a:cs typeface="Times New Roman" pitchFamily="18" charset="0"/>
                        </a:rPr>
                        <a:t>201</a:t>
                      </a:r>
                      <a:r>
                        <a:rPr lang="en-US" sz="1800" kern="1200" smtClean="0">
                          <a:solidFill>
                            <a:schemeClr val="dk1"/>
                          </a:solidFill>
                          <a:effectLst/>
                          <a:latin typeface="Times New Roman" pitchFamily="18" charset="0"/>
                          <a:ea typeface="+mn-ea"/>
                          <a:cs typeface="Times New Roman" pitchFamily="18" charset="0"/>
                        </a:rPr>
                        <a:t>1</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161</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8</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19994</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124,1</a:t>
                      </a:r>
                      <a:endParaRPr lang="lt-LT" sz="1800">
                        <a:latin typeface="Times New Roman" pitchFamily="18" charset="0"/>
                        <a:cs typeface="Times New Roman" pitchFamily="18" charset="0"/>
                      </a:endParaRPr>
                    </a:p>
                  </a:txBody>
                  <a:tcPr/>
                </a:tc>
              </a:tr>
              <a:tr h="210696">
                <a:tc>
                  <a:txBody>
                    <a:bodyPr/>
                    <a:lstStyle/>
                    <a:p>
                      <a:pPr algn="ctr"/>
                      <a:r>
                        <a:rPr lang="lt-LT" sz="1800" kern="1200" smtClean="0">
                          <a:solidFill>
                            <a:schemeClr val="dk1"/>
                          </a:solidFill>
                          <a:effectLst/>
                          <a:latin typeface="Times New Roman" pitchFamily="18" charset="0"/>
                          <a:ea typeface="+mn-ea"/>
                          <a:cs typeface="Times New Roman" pitchFamily="18" charset="0"/>
                        </a:rPr>
                        <a:t>201</a:t>
                      </a:r>
                      <a:r>
                        <a:rPr lang="en-US" sz="1800" kern="1200" smtClean="0">
                          <a:solidFill>
                            <a:schemeClr val="dk1"/>
                          </a:solidFill>
                          <a:effectLst/>
                          <a:latin typeface="Times New Roman" pitchFamily="18" charset="0"/>
                          <a:ea typeface="+mn-ea"/>
                          <a:cs typeface="Times New Roman" pitchFamily="18" charset="0"/>
                        </a:rPr>
                        <a:t>2</a:t>
                      </a:r>
                      <a:endParaRPr lang="lt-LT" sz="1800">
                        <a:latin typeface="Times New Roman" pitchFamily="18" charset="0"/>
                        <a:cs typeface="Times New Roman" pitchFamily="18" charset="0"/>
                      </a:endParaRPr>
                    </a:p>
                  </a:txBody>
                  <a:tcPr/>
                </a:tc>
                <a:tc>
                  <a:txBody>
                    <a:bodyPr/>
                    <a:lstStyle/>
                    <a:p>
                      <a:pPr algn="ctr"/>
                      <a:r>
                        <a:rPr lang="lt-LT" sz="1800" smtClean="0">
                          <a:latin typeface="Times New Roman" pitchFamily="18" charset="0"/>
                          <a:cs typeface="Times New Roman" pitchFamily="18" charset="0"/>
                        </a:rPr>
                        <a:t>160</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16</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22127</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138,3</a:t>
                      </a:r>
                      <a:endParaRPr lang="lt-LT" sz="1800">
                        <a:latin typeface="Times New Roman" pitchFamily="18" charset="0"/>
                        <a:cs typeface="Times New Roman" pitchFamily="18" charset="0"/>
                      </a:endParaRPr>
                    </a:p>
                  </a:txBody>
                  <a:tcPr/>
                </a:tc>
              </a:tr>
              <a:tr h="0">
                <a:tc>
                  <a:txBody>
                    <a:bodyPr/>
                    <a:lstStyle/>
                    <a:p>
                      <a:pPr algn="ctr"/>
                      <a:r>
                        <a:rPr lang="lt-LT" sz="1800" smtClean="0">
                          <a:latin typeface="Times New Roman" pitchFamily="18" charset="0"/>
                          <a:cs typeface="Times New Roman" pitchFamily="18" charset="0"/>
                        </a:rPr>
                        <a:t>201</a:t>
                      </a:r>
                      <a:r>
                        <a:rPr lang="en-US" sz="1800" smtClean="0">
                          <a:latin typeface="Times New Roman" pitchFamily="18" charset="0"/>
                          <a:cs typeface="Times New Roman" pitchFamily="18" charset="0"/>
                        </a:rPr>
                        <a:t>3</a:t>
                      </a:r>
                      <a:endParaRPr lang="lt-LT" sz="1800">
                        <a:latin typeface="Times New Roman" pitchFamily="18" charset="0"/>
                        <a:cs typeface="Times New Roman" pitchFamily="18" charset="0"/>
                      </a:endParaRPr>
                    </a:p>
                  </a:txBody>
                  <a:tcPr/>
                </a:tc>
                <a:tc>
                  <a:txBody>
                    <a:bodyPr/>
                    <a:lstStyle/>
                    <a:p>
                      <a:pPr algn="ctr"/>
                      <a:r>
                        <a:rPr lang="lt-LT" smtClean="0">
                          <a:latin typeface="Times New Roman" pitchFamily="18" charset="0"/>
                          <a:cs typeface="Times New Roman" pitchFamily="18" charset="0"/>
                        </a:rPr>
                        <a:t>140</a:t>
                      </a:r>
                      <a:endParaRPr lang="lt-LT">
                        <a:latin typeface="Times New Roman" pitchFamily="18" charset="0"/>
                        <a:cs typeface="Times New Roman" pitchFamily="18" charset="0"/>
                      </a:endParaRPr>
                    </a:p>
                  </a:txBody>
                  <a:tcPr/>
                </a:tc>
                <a:tc>
                  <a:txBody>
                    <a:bodyPr/>
                    <a:lstStyle/>
                    <a:p>
                      <a:pPr algn="ctr"/>
                      <a:r>
                        <a:rPr lang="lt-LT" smtClean="0">
                          <a:latin typeface="Times New Roman" pitchFamily="18" charset="0"/>
                          <a:cs typeface="Times New Roman" pitchFamily="18" charset="0"/>
                        </a:rPr>
                        <a:t>11</a:t>
                      </a:r>
                      <a:endParaRPr lang="lt-LT">
                        <a:latin typeface="Times New Roman" pitchFamily="18" charset="0"/>
                        <a:cs typeface="Times New Roman" pitchFamily="18" charset="0"/>
                      </a:endParaRPr>
                    </a:p>
                  </a:txBody>
                  <a:tcPr/>
                </a:tc>
                <a:tc>
                  <a:txBody>
                    <a:bodyPr/>
                    <a:lstStyle/>
                    <a:p>
                      <a:pPr algn="ctr"/>
                      <a:r>
                        <a:rPr lang="lt-LT" smtClean="0">
                          <a:latin typeface="Times New Roman" pitchFamily="18" charset="0"/>
                          <a:cs typeface="Times New Roman" pitchFamily="18" charset="0"/>
                        </a:rPr>
                        <a:t>20250</a:t>
                      </a:r>
                      <a:endParaRPr lang="lt-LT">
                        <a:latin typeface="Times New Roman" pitchFamily="18" charset="0"/>
                        <a:cs typeface="Times New Roman" pitchFamily="18" charset="0"/>
                      </a:endParaRPr>
                    </a:p>
                  </a:txBody>
                  <a:tcPr/>
                </a:tc>
                <a:tc>
                  <a:txBody>
                    <a:bodyPr/>
                    <a:lstStyle/>
                    <a:p>
                      <a:pPr algn="ctr"/>
                      <a:r>
                        <a:rPr lang="lt-LT" smtClean="0">
                          <a:latin typeface="Times New Roman" pitchFamily="18" charset="0"/>
                          <a:cs typeface="Times New Roman" pitchFamily="18" charset="0"/>
                        </a:rPr>
                        <a:t>144,5</a:t>
                      </a:r>
                      <a:endParaRPr lang="lt-LT">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3106681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smtClean="0">
                <a:latin typeface="Times New Roman" pitchFamily="18" charset="0"/>
                <a:cs typeface="Times New Roman" pitchFamily="18" charset="0"/>
              </a:rPr>
              <a:t>Ekonominė - finansinė veikla</a:t>
            </a:r>
            <a:endParaRPr lang="lt-LT" sz="4000">
              <a:latin typeface="Times New Roman" pitchFamily="18" charset="0"/>
              <a:cs typeface="Times New Roman" pitchFamily="18" charset="0"/>
            </a:endParaRPr>
          </a:p>
        </p:txBody>
      </p:sp>
      <p:graphicFrame>
        <p:nvGraphicFramePr>
          <p:cNvPr id="7" name="Turinio vietos rezervavimo ženklas 6"/>
          <p:cNvGraphicFramePr>
            <a:graphicFrameLocks noGrp="1"/>
          </p:cNvGraphicFramePr>
          <p:nvPr>
            <p:ph idx="1"/>
            <p:extLst>
              <p:ext uri="{D42A27DB-BD31-4B8C-83A1-F6EECF244321}">
                <p14:modId xmlns:p14="http://schemas.microsoft.com/office/powerpoint/2010/main" xmlns="" val="399127784"/>
              </p:ext>
            </p:extLst>
          </p:nvPr>
        </p:nvGraphicFramePr>
        <p:xfrm>
          <a:off x="1187624" y="2060848"/>
          <a:ext cx="6779096" cy="4023360"/>
        </p:xfrm>
        <a:graphic>
          <a:graphicData uri="http://schemas.openxmlformats.org/drawingml/2006/table">
            <a:tbl>
              <a:tblPr firstRow="1" bandRow="1">
                <a:tableStyleId>{5C22544A-7EE6-4342-B048-85BDC9FD1C3A}</a:tableStyleId>
              </a:tblPr>
              <a:tblGrid>
                <a:gridCol w="4186808"/>
                <a:gridCol w="1296144"/>
                <a:gridCol w="1296144"/>
              </a:tblGrid>
              <a:tr h="370840">
                <a:tc>
                  <a:txBody>
                    <a:bodyPr/>
                    <a:lstStyle/>
                    <a:p>
                      <a:r>
                        <a:rPr lang="lt-LT" sz="1400" b="1" kern="1200" smtClean="0">
                          <a:solidFill>
                            <a:schemeClr val="lt1"/>
                          </a:solidFill>
                          <a:effectLst/>
                          <a:latin typeface="Times New Roman" pitchFamily="18" charset="0"/>
                          <a:ea typeface="+mn-ea"/>
                          <a:cs typeface="Times New Roman" pitchFamily="18" charset="0"/>
                        </a:rPr>
                        <a:t>Turto grupės pavadinimas</a:t>
                      </a:r>
                      <a:endParaRPr lang="lt-LT" sz="1400">
                        <a:latin typeface="Times New Roman" pitchFamily="18" charset="0"/>
                        <a:cs typeface="Times New Roman" pitchFamily="18" charset="0"/>
                      </a:endParaRPr>
                    </a:p>
                  </a:txBody>
                  <a:tcPr/>
                </a:tc>
                <a:tc>
                  <a:txBody>
                    <a:bodyPr/>
                    <a:lstStyle/>
                    <a:p>
                      <a:r>
                        <a:rPr lang="lt-LT" sz="1400" b="1" kern="1200" smtClean="0">
                          <a:solidFill>
                            <a:schemeClr val="lt1"/>
                          </a:solidFill>
                          <a:effectLst/>
                          <a:latin typeface="Times New Roman" pitchFamily="18" charset="0"/>
                          <a:ea typeface="+mn-ea"/>
                          <a:cs typeface="Times New Roman" pitchFamily="18" charset="0"/>
                        </a:rPr>
                        <a:t>Turto vertė</a:t>
                      </a:r>
                    </a:p>
                    <a:p>
                      <a:r>
                        <a:rPr lang="lt-LT" sz="1400" b="1" kern="1200" smtClean="0">
                          <a:solidFill>
                            <a:schemeClr val="lt1"/>
                          </a:solidFill>
                          <a:effectLst/>
                          <a:latin typeface="Times New Roman" pitchFamily="18" charset="0"/>
                          <a:ea typeface="+mn-ea"/>
                          <a:cs typeface="Times New Roman" pitchFamily="18" charset="0"/>
                        </a:rPr>
                        <a:t>2012 m.</a:t>
                      </a:r>
                      <a:endParaRPr lang="lt-LT" sz="1400">
                        <a:latin typeface="Times New Roman" pitchFamily="18" charset="0"/>
                        <a:cs typeface="Times New Roman" pitchFamily="18" charset="0"/>
                      </a:endParaRPr>
                    </a:p>
                  </a:txBody>
                  <a:tcPr/>
                </a:tc>
                <a:tc>
                  <a:txBody>
                    <a:bodyPr/>
                    <a:lstStyle/>
                    <a:p>
                      <a:r>
                        <a:rPr lang="lt-LT" sz="1400" b="1" kern="1200" smtClean="0">
                          <a:solidFill>
                            <a:schemeClr val="lt1"/>
                          </a:solidFill>
                          <a:effectLst/>
                          <a:latin typeface="Times New Roman" pitchFamily="18" charset="0"/>
                          <a:ea typeface="+mn-ea"/>
                          <a:cs typeface="Times New Roman" pitchFamily="18" charset="0"/>
                        </a:rPr>
                        <a:t>Turto vertė</a:t>
                      </a:r>
                    </a:p>
                    <a:p>
                      <a:r>
                        <a:rPr lang="lt-LT" sz="1400" b="1" kern="1200" smtClean="0">
                          <a:solidFill>
                            <a:schemeClr val="lt1"/>
                          </a:solidFill>
                          <a:effectLst/>
                          <a:latin typeface="Times New Roman" pitchFamily="18" charset="0"/>
                          <a:ea typeface="+mn-ea"/>
                          <a:cs typeface="Times New Roman" pitchFamily="18" charset="0"/>
                        </a:rPr>
                        <a:t>2013m.</a:t>
                      </a:r>
                      <a:endParaRPr lang="lt-LT" sz="1400">
                        <a:latin typeface="Times New Roman" pitchFamily="18" charset="0"/>
                        <a:cs typeface="Times New Roman" pitchFamily="18" charset="0"/>
                      </a:endParaRPr>
                    </a:p>
                  </a:txBody>
                  <a:tcPr/>
                </a:tc>
              </a:tr>
              <a:tr h="295979">
                <a:tc gridSpan="3">
                  <a:txBody>
                    <a:bodyPr/>
                    <a:lstStyle/>
                    <a:p>
                      <a:pPr algn="ctr"/>
                      <a:r>
                        <a:rPr lang="lt-LT" sz="1400" b="1" kern="1200" smtClean="0">
                          <a:solidFill>
                            <a:schemeClr val="dk1"/>
                          </a:solidFill>
                          <a:effectLst/>
                          <a:latin typeface="Times New Roman" pitchFamily="18" charset="0"/>
                          <a:ea typeface="+mn-ea"/>
                          <a:cs typeface="Times New Roman" pitchFamily="18" charset="0"/>
                        </a:rPr>
                        <a:t>SAM panaudos ir pasaugos teise perduotas naudoti turtas</a:t>
                      </a:r>
                      <a:endParaRPr lang="lt-LT" sz="1400">
                        <a:latin typeface="Times New Roman" pitchFamily="18" charset="0"/>
                        <a:cs typeface="Times New Roman" pitchFamily="18" charset="0"/>
                      </a:endParaRPr>
                    </a:p>
                  </a:txBody>
                  <a:tcPr anchor="ctr"/>
                </a:tc>
                <a:tc hMerge="1">
                  <a:txBody>
                    <a:bodyPr/>
                    <a:lstStyle/>
                    <a:p>
                      <a:endParaRPr lang="lt-LT"/>
                    </a:p>
                  </a:txBody>
                  <a:tcPr/>
                </a:tc>
                <a:tc hMerge="1">
                  <a:txBody>
                    <a:bodyPr/>
                    <a:lstStyle/>
                    <a:p>
                      <a:endParaRPr lang="lt-LT"/>
                    </a:p>
                  </a:txBody>
                  <a:tcPr/>
                </a:tc>
              </a:tr>
              <a:tr h="1296144">
                <a:tc>
                  <a:txBody>
                    <a:bodyPr/>
                    <a:lstStyle/>
                    <a:p>
                      <a:r>
                        <a:rPr lang="lt-LT" sz="1400" kern="1200" smtClean="0">
                          <a:solidFill>
                            <a:schemeClr val="dk1"/>
                          </a:solidFill>
                          <a:effectLst/>
                          <a:latin typeface="Times New Roman" pitchFamily="18" charset="0"/>
                          <a:ea typeface="+mn-ea"/>
                          <a:cs typeface="Times New Roman" pitchFamily="18" charset="0"/>
                        </a:rPr>
                        <a:t>     -pastatai, statiniai</a:t>
                      </a:r>
                    </a:p>
                    <a:p>
                      <a:r>
                        <a:rPr lang="lt-LT" sz="1400" kern="1200" smtClean="0">
                          <a:solidFill>
                            <a:schemeClr val="dk1"/>
                          </a:solidFill>
                          <a:effectLst/>
                          <a:latin typeface="Times New Roman" pitchFamily="18" charset="0"/>
                          <a:ea typeface="+mn-ea"/>
                          <a:cs typeface="Times New Roman" pitchFamily="18" charset="0"/>
                        </a:rPr>
                        <a:t>     -medicininė įranga </a:t>
                      </a:r>
                    </a:p>
                    <a:p>
                      <a:r>
                        <a:rPr lang="lt-LT" sz="1400" kern="1200" smtClean="0">
                          <a:solidFill>
                            <a:schemeClr val="dk1"/>
                          </a:solidFill>
                          <a:effectLst/>
                          <a:latin typeface="Times New Roman" pitchFamily="18" charset="0"/>
                          <a:ea typeface="+mn-ea"/>
                          <a:cs typeface="Times New Roman" pitchFamily="18" charset="0"/>
                        </a:rPr>
                        <a:t>     -kitas mat. turtas (ūkinis inventorius)</a:t>
                      </a:r>
                    </a:p>
                    <a:p>
                      <a:r>
                        <a:rPr lang="lt-LT" sz="1400" kern="1200" smtClean="0">
                          <a:solidFill>
                            <a:schemeClr val="dk1"/>
                          </a:solidFill>
                          <a:effectLst/>
                          <a:latin typeface="Times New Roman" pitchFamily="18" charset="0"/>
                          <a:ea typeface="+mn-ea"/>
                          <a:cs typeface="Times New Roman" pitchFamily="18" charset="0"/>
                        </a:rPr>
                        <a:t>     -kompiuterinė technika</a:t>
                      </a:r>
                    </a:p>
                    <a:p>
                      <a:r>
                        <a:rPr lang="lt-LT" sz="1400" kern="1200" smtClean="0">
                          <a:solidFill>
                            <a:schemeClr val="dk1"/>
                          </a:solidFill>
                          <a:effectLst/>
                          <a:latin typeface="Times New Roman" pitchFamily="18" charset="0"/>
                          <a:ea typeface="+mn-ea"/>
                          <a:cs typeface="Times New Roman" pitchFamily="18" charset="0"/>
                        </a:rPr>
                        <a:t>     -nematerialus turtas</a:t>
                      </a:r>
                    </a:p>
                    <a:p>
                      <a:r>
                        <a:rPr lang="lt-LT" sz="1400" kern="1200" smtClean="0">
                          <a:solidFill>
                            <a:schemeClr val="dk1"/>
                          </a:solidFill>
                          <a:effectLst/>
                          <a:latin typeface="Times New Roman" pitchFamily="18" charset="0"/>
                          <a:ea typeface="+mn-ea"/>
                          <a:cs typeface="Times New Roman" pitchFamily="18" charset="0"/>
                        </a:rPr>
                        <a:t>     -trumpalaikis med. inventorius</a:t>
                      </a:r>
                    </a:p>
                  </a:txBody>
                  <a:tcPr/>
                </a:tc>
                <a:tc>
                  <a:txBody>
                    <a:bodyPr/>
                    <a:lstStyle/>
                    <a:p>
                      <a:pPr algn="ctr"/>
                      <a:r>
                        <a:rPr lang="lt-LT" sz="1400" kern="1200" smtClean="0">
                          <a:solidFill>
                            <a:schemeClr val="dk1"/>
                          </a:solidFill>
                          <a:effectLst/>
                          <a:latin typeface="Times New Roman" pitchFamily="18" charset="0"/>
                          <a:ea typeface="+mn-ea"/>
                          <a:cs typeface="Times New Roman" pitchFamily="18" charset="0"/>
                        </a:rPr>
                        <a:t>6 404 493</a:t>
                      </a:r>
                    </a:p>
                    <a:p>
                      <a:pPr algn="ctr"/>
                      <a:r>
                        <a:rPr lang="lt-LT" sz="1400" kern="1200" smtClean="0">
                          <a:solidFill>
                            <a:schemeClr val="dk1"/>
                          </a:solidFill>
                          <a:effectLst/>
                          <a:latin typeface="Times New Roman" pitchFamily="18" charset="0"/>
                          <a:ea typeface="+mn-ea"/>
                          <a:cs typeface="Times New Roman" pitchFamily="18" charset="0"/>
                        </a:rPr>
                        <a:t>706 570</a:t>
                      </a:r>
                    </a:p>
                    <a:p>
                      <a:pPr algn="ctr"/>
                      <a:r>
                        <a:rPr lang="lt-LT" sz="1400" kern="1200" smtClean="0">
                          <a:solidFill>
                            <a:schemeClr val="dk1"/>
                          </a:solidFill>
                          <a:effectLst/>
                          <a:latin typeface="Times New Roman" pitchFamily="18" charset="0"/>
                          <a:ea typeface="+mn-ea"/>
                          <a:cs typeface="Times New Roman" pitchFamily="18" charset="0"/>
                        </a:rPr>
                        <a:t>1 235</a:t>
                      </a:r>
                    </a:p>
                    <a:p>
                      <a:pPr algn="ctr"/>
                      <a:r>
                        <a:rPr lang="lt-LT" sz="1400" kern="1200" smtClean="0">
                          <a:solidFill>
                            <a:schemeClr val="dk1"/>
                          </a:solidFill>
                          <a:effectLst/>
                          <a:latin typeface="Times New Roman" pitchFamily="18" charset="0"/>
                          <a:ea typeface="+mn-ea"/>
                          <a:cs typeface="Times New Roman" pitchFamily="18" charset="0"/>
                        </a:rPr>
                        <a:t>3 160</a:t>
                      </a:r>
                    </a:p>
                    <a:p>
                      <a:pPr algn="ctr"/>
                      <a:r>
                        <a:rPr lang="lt-LT" sz="1400" kern="1200" smtClean="0">
                          <a:solidFill>
                            <a:schemeClr val="dk1"/>
                          </a:solidFill>
                          <a:effectLst/>
                          <a:latin typeface="Times New Roman" pitchFamily="18" charset="0"/>
                          <a:ea typeface="+mn-ea"/>
                          <a:cs typeface="Times New Roman" pitchFamily="18" charset="0"/>
                        </a:rPr>
                        <a:t>1 595</a:t>
                      </a:r>
                    </a:p>
                    <a:p>
                      <a:pPr algn="ctr"/>
                      <a:r>
                        <a:rPr lang="lt-LT" sz="1400" kern="1200" smtClean="0">
                          <a:solidFill>
                            <a:schemeClr val="dk1"/>
                          </a:solidFill>
                          <a:effectLst/>
                          <a:latin typeface="Times New Roman" pitchFamily="18" charset="0"/>
                          <a:ea typeface="+mn-ea"/>
                          <a:cs typeface="Times New Roman" pitchFamily="18" charset="0"/>
                        </a:rPr>
                        <a:t>874</a:t>
                      </a:r>
                    </a:p>
                  </a:txBody>
                  <a:tcPr/>
                </a:tc>
                <a:tc>
                  <a:txBody>
                    <a:bodyPr/>
                    <a:lstStyle/>
                    <a:p>
                      <a:pPr algn="ctr"/>
                      <a:r>
                        <a:rPr lang="lt-LT" sz="1400" kern="1200" smtClean="0">
                          <a:solidFill>
                            <a:schemeClr val="dk1"/>
                          </a:solidFill>
                          <a:effectLst/>
                          <a:latin typeface="Times New Roman" pitchFamily="18" charset="0"/>
                          <a:ea typeface="+mn-ea"/>
                          <a:cs typeface="Times New Roman" pitchFamily="18" charset="0"/>
                        </a:rPr>
                        <a:t>6 404 493</a:t>
                      </a:r>
                    </a:p>
                    <a:p>
                      <a:pPr algn="ctr"/>
                      <a:r>
                        <a:rPr lang="lt-LT" sz="1400" kern="1200" smtClean="0">
                          <a:solidFill>
                            <a:schemeClr val="dk1"/>
                          </a:solidFill>
                          <a:effectLst/>
                          <a:latin typeface="Times New Roman" pitchFamily="18" charset="0"/>
                          <a:ea typeface="+mn-ea"/>
                          <a:cs typeface="Times New Roman" pitchFamily="18" charset="0"/>
                        </a:rPr>
                        <a:t>694</a:t>
                      </a:r>
                      <a:r>
                        <a:rPr lang="en-US" sz="1400" kern="1200" smtClean="0">
                          <a:solidFill>
                            <a:schemeClr val="dk1"/>
                          </a:solidFill>
                          <a:effectLst/>
                          <a:latin typeface="Times New Roman" pitchFamily="18" charset="0"/>
                          <a:ea typeface="+mn-ea"/>
                          <a:cs typeface="Times New Roman" pitchFamily="18" charset="0"/>
                        </a:rPr>
                        <a:t> </a:t>
                      </a:r>
                      <a:r>
                        <a:rPr lang="lt-LT" sz="1400" kern="1200" smtClean="0">
                          <a:solidFill>
                            <a:schemeClr val="dk1"/>
                          </a:solidFill>
                          <a:effectLst/>
                          <a:latin typeface="Times New Roman" pitchFamily="18" charset="0"/>
                          <a:ea typeface="+mn-ea"/>
                          <a:cs typeface="Times New Roman" pitchFamily="18" charset="0"/>
                        </a:rPr>
                        <a:t>471</a:t>
                      </a:r>
                    </a:p>
                    <a:p>
                      <a:pPr algn="ctr"/>
                      <a:r>
                        <a:rPr lang="lt-LT" sz="1400" kern="1200" smtClean="0">
                          <a:solidFill>
                            <a:schemeClr val="dk1"/>
                          </a:solidFill>
                          <a:effectLst/>
                          <a:latin typeface="Times New Roman" pitchFamily="18" charset="0"/>
                          <a:ea typeface="+mn-ea"/>
                          <a:cs typeface="Times New Roman" pitchFamily="18" charset="0"/>
                        </a:rPr>
                        <a:t>1</a:t>
                      </a:r>
                      <a:r>
                        <a:rPr lang="en-US" sz="1400" kern="1200" smtClean="0">
                          <a:solidFill>
                            <a:schemeClr val="dk1"/>
                          </a:solidFill>
                          <a:effectLst/>
                          <a:latin typeface="Times New Roman" pitchFamily="18" charset="0"/>
                          <a:ea typeface="+mn-ea"/>
                          <a:cs typeface="Times New Roman" pitchFamily="18" charset="0"/>
                        </a:rPr>
                        <a:t>3 3</a:t>
                      </a:r>
                      <a:r>
                        <a:rPr lang="lt-LT" sz="1400" kern="1200" smtClean="0">
                          <a:solidFill>
                            <a:schemeClr val="dk1"/>
                          </a:solidFill>
                          <a:effectLst/>
                          <a:latin typeface="Times New Roman" pitchFamily="18" charset="0"/>
                          <a:ea typeface="+mn-ea"/>
                          <a:cs typeface="Times New Roman" pitchFamily="18" charset="0"/>
                        </a:rPr>
                        <a:t>3</a:t>
                      </a:r>
                      <a:r>
                        <a:rPr lang="en-US" sz="1400" kern="1200" smtClean="0">
                          <a:solidFill>
                            <a:schemeClr val="dk1"/>
                          </a:solidFill>
                          <a:effectLst/>
                          <a:latin typeface="Times New Roman" pitchFamily="18" charset="0"/>
                          <a:ea typeface="+mn-ea"/>
                          <a:cs typeface="Times New Roman" pitchFamily="18" charset="0"/>
                        </a:rPr>
                        <a:t>4</a:t>
                      </a:r>
                      <a:endParaRPr lang="lt-LT" sz="1400" kern="1200" smtClean="0">
                        <a:solidFill>
                          <a:schemeClr val="dk1"/>
                        </a:solidFill>
                        <a:effectLst/>
                        <a:latin typeface="Times New Roman" pitchFamily="18" charset="0"/>
                        <a:ea typeface="+mn-ea"/>
                        <a:cs typeface="Times New Roman" pitchFamily="18" charset="0"/>
                      </a:endParaRPr>
                    </a:p>
                    <a:p>
                      <a:pPr algn="ctr"/>
                      <a:r>
                        <a:rPr lang="lt-LT" sz="1400" kern="1200" smtClean="0">
                          <a:solidFill>
                            <a:schemeClr val="dk1"/>
                          </a:solidFill>
                          <a:effectLst/>
                          <a:latin typeface="Times New Roman" pitchFamily="18" charset="0"/>
                          <a:ea typeface="+mn-ea"/>
                          <a:cs typeface="Times New Roman" pitchFamily="18" charset="0"/>
                        </a:rPr>
                        <a:t>3 160</a:t>
                      </a:r>
                    </a:p>
                    <a:p>
                      <a:pPr algn="ctr"/>
                      <a:r>
                        <a:rPr lang="lt-LT" sz="1400" kern="1200" smtClean="0">
                          <a:solidFill>
                            <a:schemeClr val="dk1"/>
                          </a:solidFill>
                          <a:effectLst/>
                          <a:latin typeface="Times New Roman" pitchFamily="18" charset="0"/>
                          <a:ea typeface="+mn-ea"/>
                          <a:cs typeface="Times New Roman" pitchFamily="18" charset="0"/>
                        </a:rPr>
                        <a:t>1 595</a:t>
                      </a:r>
                    </a:p>
                    <a:p>
                      <a:pPr algn="ctr"/>
                      <a:r>
                        <a:rPr lang="lt-LT" sz="1400" kern="1200" smtClean="0">
                          <a:solidFill>
                            <a:schemeClr val="dk1"/>
                          </a:solidFill>
                          <a:effectLst/>
                          <a:latin typeface="Times New Roman" pitchFamily="18" charset="0"/>
                          <a:ea typeface="+mn-ea"/>
                          <a:cs typeface="Times New Roman" pitchFamily="18" charset="0"/>
                        </a:rPr>
                        <a:t>874</a:t>
                      </a:r>
                    </a:p>
                  </a:txBody>
                  <a:tcPr/>
                </a:tc>
              </a:tr>
              <a:tr h="284584">
                <a:tc>
                  <a:txBody>
                    <a:bodyPr/>
                    <a:lstStyle/>
                    <a:p>
                      <a:pPr algn="r"/>
                      <a:r>
                        <a:rPr lang="lt-LT" sz="1400" b="1" kern="1200" smtClean="0">
                          <a:solidFill>
                            <a:schemeClr val="dk1"/>
                          </a:solidFill>
                          <a:effectLst/>
                          <a:latin typeface="Times New Roman" pitchFamily="18" charset="0"/>
                          <a:ea typeface="+mn-ea"/>
                          <a:cs typeface="Times New Roman" pitchFamily="18" charset="0"/>
                        </a:rPr>
                        <a:t>Viso:</a:t>
                      </a:r>
                      <a:endParaRPr lang="lt-LT" sz="1400">
                        <a:latin typeface="Times New Roman" pitchFamily="18" charset="0"/>
                        <a:cs typeface="Times New Roman" pitchFamily="18" charset="0"/>
                      </a:endParaRPr>
                    </a:p>
                  </a:txBody>
                  <a:tcPr/>
                </a:tc>
                <a:tc>
                  <a:txBody>
                    <a:bodyPr/>
                    <a:lstStyle/>
                    <a:p>
                      <a:r>
                        <a:rPr lang="en-US" sz="1400" kern="1200" smtClean="0">
                          <a:solidFill>
                            <a:schemeClr val="dk1"/>
                          </a:solidFill>
                          <a:effectLst/>
                          <a:latin typeface="Times New Roman" pitchFamily="18" charset="0"/>
                          <a:ea typeface="+mn-ea"/>
                          <a:cs typeface="Times New Roman" pitchFamily="18" charset="0"/>
                        </a:rPr>
                        <a:t>7 117 927</a:t>
                      </a:r>
                      <a:endParaRPr lang="lt-LT" sz="1400">
                        <a:latin typeface="Times New Roman" pitchFamily="18" charset="0"/>
                        <a:cs typeface="Times New Roman" pitchFamily="18" charset="0"/>
                      </a:endParaRPr>
                    </a:p>
                  </a:txBody>
                  <a:tcPr/>
                </a:tc>
                <a:tc>
                  <a:txBody>
                    <a:bodyPr/>
                    <a:lstStyle/>
                    <a:p>
                      <a:r>
                        <a:rPr lang="lt-LT" sz="1400" kern="1200" smtClean="0">
                          <a:solidFill>
                            <a:schemeClr val="dk1"/>
                          </a:solidFill>
                          <a:effectLst/>
                          <a:latin typeface="Times New Roman" pitchFamily="18" charset="0"/>
                          <a:ea typeface="+mn-ea"/>
                          <a:cs typeface="Times New Roman" pitchFamily="18" charset="0"/>
                        </a:rPr>
                        <a:t>7 117 927</a:t>
                      </a:r>
                      <a:endParaRPr lang="lt-LT" sz="1400">
                        <a:latin typeface="Times New Roman" pitchFamily="18" charset="0"/>
                        <a:cs typeface="Times New Roman" pitchFamily="18" charset="0"/>
                      </a:endParaRPr>
                    </a:p>
                  </a:txBody>
                  <a:tcPr/>
                </a:tc>
              </a:tr>
              <a:tr h="288032">
                <a:tc gridSpan="3">
                  <a:txBody>
                    <a:bodyPr/>
                    <a:lstStyle/>
                    <a:p>
                      <a:pPr algn="ctr"/>
                      <a:r>
                        <a:rPr lang="lt-LT" sz="1400" b="1" kern="1200" smtClean="0">
                          <a:solidFill>
                            <a:schemeClr val="dk1"/>
                          </a:solidFill>
                          <a:effectLst/>
                          <a:latin typeface="Times New Roman" pitchFamily="18" charset="0"/>
                          <a:ea typeface="+mn-ea"/>
                          <a:cs typeface="Times New Roman" pitchFamily="18" charset="0"/>
                        </a:rPr>
                        <a:t>Alytaus miesto savivaldybės panaudos teise perduotas turtas</a:t>
                      </a:r>
                      <a:endParaRPr lang="lt-LT" sz="1400">
                        <a:latin typeface="Times New Roman" pitchFamily="18" charset="0"/>
                        <a:cs typeface="Times New Roman" pitchFamily="18" charset="0"/>
                      </a:endParaRPr>
                    </a:p>
                  </a:txBody>
                  <a:tcPr/>
                </a:tc>
                <a:tc hMerge="1">
                  <a:txBody>
                    <a:bodyPr/>
                    <a:lstStyle/>
                    <a:p>
                      <a:endParaRPr lang="lt-LT"/>
                    </a:p>
                  </a:txBody>
                  <a:tcPr/>
                </a:tc>
                <a:tc hMerge="1">
                  <a:txBody>
                    <a:bodyPr/>
                    <a:lstStyle/>
                    <a:p>
                      <a:endParaRPr lang="lt-LT"/>
                    </a:p>
                  </a:txBody>
                  <a:tcPr/>
                </a:tc>
              </a:tr>
              <a:tr h="277232">
                <a:tc>
                  <a:txBody>
                    <a:bodyPr/>
                    <a:lstStyle/>
                    <a:p>
                      <a:r>
                        <a:rPr lang="lt-LT" sz="1400" kern="1200" smtClean="0">
                          <a:solidFill>
                            <a:schemeClr val="dk1"/>
                          </a:solidFill>
                          <a:effectLst/>
                          <a:latin typeface="Times New Roman" pitchFamily="18" charset="0"/>
                          <a:ea typeface="+mn-ea"/>
                          <a:cs typeface="Times New Roman" pitchFamily="18" charset="0"/>
                        </a:rPr>
                        <a:t>medicininė įranga</a:t>
                      </a:r>
                      <a:endParaRPr lang="lt-LT" sz="1400">
                        <a:latin typeface="Times New Roman" pitchFamily="18" charset="0"/>
                        <a:cs typeface="Times New Roman" pitchFamily="18" charset="0"/>
                      </a:endParaRPr>
                    </a:p>
                  </a:txBody>
                  <a:tcPr/>
                </a:tc>
                <a:tc>
                  <a:txBody>
                    <a:bodyPr/>
                    <a:lstStyle/>
                    <a:p>
                      <a:pPr algn="ctr"/>
                      <a:r>
                        <a:rPr lang="lt-LT" sz="1400" kern="1200" smtClean="0">
                          <a:solidFill>
                            <a:schemeClr val="dk1"/>
                          </a:solidFill>
                          <a:effectLst/>
                          <a:latin typeface="Times New Roman" pitchFamily="18" charset="0"/>
                          <a:ea typeface="+mn-ea"/>
                          <a:cs typeface="Times New Roman" pitchFamily="18" charset="0"/>
                        </a:rPr>
                        <a:t>10 500</a:t>
                      </a:r>
                      <a:endParaRPr lang="lt-LT" sz="1400">
                        <a:latin typeface="Times New Roman" pitchFamily="18" charset="0"/>
                        <a:cs typeface="Times New Roman" pitchFamily="18" charset="0"/>
                      </a:endParaRPr>
                    </a:p>
                  </a:txBody>
                  <a:tcPr/>
                </a:tc>
                <a:tc>
                  <a:txBody>
                    <a:bodyPr/>
                    <a:lstStyle/>
                    <a:p>
                      <a:pPr algn="ctr"/>
                      <a:r>
                        <a:rPr lang="lt-LT" sz="1400" kern="1200" smtClean="0">
                          <a:solidFill>
                            <a:schemeClr val="dk1"/>
                          </a:solidFill>
                          <a:effectLst/>
                          <a:latin typeface="Times New Roman" pitchFamily="18" charset="0"/>
                          <a:ea typeface="+mn-ea"/>
                          <a:cs typeface="Times New Roman" pitchFamily="18" charset="0"/>
                        </a:rPr>
                        <a:t>10 500</a:t>
                      </a:r>
                      <a:endParaRPr lang="lt-LT" sz="1400">
                        <a:latin typeface="Times New Roman" pitchFamily="18" charset="0"/>
                        <a:cs typeface="Times New Roman" pitchFamily="18" charset="0"/>
                      </a:endParaRPr>
                    </a:p>
                  </a:txBody>
                  <a:tcPr/>
                </a:tc>
              </a:tr>
              <a:tr h="298832">
                <a:tc>
                  <a:txBody>
                    <a:bodyPr/>
                    <a:lstStyle/>
                    <a:p>
                      <a:r>
                        <a:rPr lang="lt-LT" sz="1400" kern="1200" smtClean="0">
                          <a:solidFill>
                            <a:schemeClr val="dk1"/>
                          </a:solidFill>
                          <a:effectLst/>
                          <a:latin typeface="Times New Roman" pitchFamily="18" charset="0"/>
                          <a:ea typeface="+mn-ea"/>
                          <a:cs typeface="Times New Roman" pitchFamily="18" charset="0"/>
                        </a:rPr>
                        <a:t>Žemė 4,1957 ha</a:t>
                      </a:r>
                      <a:endParaRPr lang="lt-LT" sz="1400">
                        <a:latin typeface="Times New Roman" pitchFamily="18" charset="0"/>
                        <a:cs typeface="Times New Roman" pitchFamily="18" charset="0"/>
                      </a:endParaRPr>
                    </a:p>
                  </a:txBody>
                  <a:tcPr/>
                </a:tc>
                <a:tc>
                  <a:txBody>
                    <a:bodyPr/>
                    <a:lstStyle/>
                    <a:p>
                      <a:pPr algn="ctr"/>
                      <a:r>
                        <a:rPr lang="lt-LT" sz="1400" kern="1200" smtClean="0">
                          <a:solidFill>
                            <a:schemeClr val="dk1"/>
                          </a:solidFill>
                          <a:effectLst/>
                          <a:latin typeface="Times New Roman" pitchFamily="18" charset="0"/>
                          <a:ea typeface="+mn-ea"/>
                          <a:cs typeface="Times New Roman" pitchFamily="18" charset="0"/>
                        </a:rPr>
                        <a:t>1 390 000</a:t>
                      </a:r>
                      <a:endParaRPr lang="lt-LT" sz="1400">
                        <a:latin typeface="Times New Roman" pitchFamily="18" charset="0"/>
                        <a:cs typeface="Times New Roman" pitchFamily="18" charset="0"/>
                      </a:endParaRPr>
                    </a:p>
                  </a:txBody>
                  <a:tcPr/>
                </a:tc>
                <a:tc>
                  <a:txBody>
                    <a:bodyPr/>
                    <a:lstStyle/>
                    <a:p>
                      <a:pPr algn="ctr"/>
                      <a:r>
                        <a:rPr lang="lt-LT" sz="1400" kern="1200" smtClean="0">
                          <a:solidFill>
                            <a:schemeClr val="dk1"/>
                          </a:solidFill>
                          <a:effectLst/>
                          <a:latin typeface="Times New Roman" pitchFamily="18" charset="0"/>
                          <a:ea typeface="+mn-ea"/>
                          <a:cs typeface="Times New Roman" pitchFamily="18" charset="0"/>
                        </a:rPr>
                        <a:t>1 390 000</a:t>
                      </a:r>
                      <a:endParaRPr lang="lt-LT" sz="1400">
                        <a:latin typeface="Times New Roman" pitchFamily="18" charset="0"/>
                        <a:cs typeface="Times New Roman" pitchFamily="18" charset="0"/>
                      </a:endParaRPr>
                    </a:p>
                  </a:txBody>
                  <a:tcPr/>
                </a:tc>
              </a:tr>
              <a:tr h="288032">
                <a:tc gridSpan="3">
                  <a:txBody>
                    <a:bodyPr/>
                    <a:lstStyle/>
                    <a:p>
                      <a:pPr algn="ctr"/>
                      <a:r>
                        <a:rPr lang="lt-LT" sz="1400" b="1" kern="1200" err="1" smtClean="0">
                          <a:solidFill>
                            <a:schemeClr val="dk1"/>
                          </a:solidFill>
                          <a:effectLst/>
                          <a:latin typeface="Times New Roman" pitchFamily="18" charset="0"/>
                          <a:ea typeface="+mn-ea"/>
                          <a:cs typeface="Times New Roman" pitchFamily="18" charset="0"/>
                        </a:rPr>
                        <a:t>VšĮ</a:t>
                      </a:r>
                      <a:r>
                        <a:rPr lang="lt-LT" sz="1400" b="1" kern="1200" smtClean="0">
                          <a:solidFill>
                            <a:schemeClr val="dk1"/>
                          </a:solidFill>
                          <a:effectLst/>
                          <a:latin typeface="Times New Roman" pitchFamily="18" charset="0"/>
                          <a:ea typeface="+mn-ea"/>
                          <a:cs typeface="Times New Roman" pitchFamily="18" charset="0"/>
                        </a:rPr>
                        <a:t> Respublikinės tuberkuliozės ir infekcinių ligų ligoninės perduotas turtas</a:t>
                      </a:r>
                      <a:endParaRPr lang="lt-LT" sz="1400">
                        <a:latin typeface="Times New Roman" pitchFamily="18" charset="0"/>
                        <a:cs typeface="Times New Roman" pitchFamily="18" charset="0"/>
                      </a:endParaRPr>
                    </a:p>
                  </a:txBody>
                  <a:tcPr/>
                </a:tc>
                <a:tc hMerge="1">
                  <a:txBody>
                    <a:bodyPr/>
                    <a:lstStyle/>
                    <a:p>
                      <a:endParaRPr lang="lt-LT"/>
                    </a:p>
                  </a:txBody>
                  <a:tcPr/>
                </a:tc>
                <a:tc hMerge="1">
                  <a:txBody>
                    <a:bodyPr/>
                    <a:lstStyle/>
                    <a:p>
                      <a:endParaRPr lang="lt-LT"/>
                    </a:p>
                  </a:txBody>
                  <a:tcPr/>
                </a:tc>
              </a:tr>
              <a:tr h="288032">
                <a:tc>
                  <a:txBody>
                    <a:bodyPr/>
                    <a:lstStyle/>
                    <a:p>
                      <a:r>
                        <a:rPr lang="lt-LT" sz="1400" kern="1200" smtClean="0">
                          <a:solidFill>
                            <a:schemeClr val="dk1"/>
                          </a:solidFill>
                          <a:effectLst/>
                          <a:latin typeface="Times New Roman" pitchFamily="18" charset="0"/>
                          <a:ea typeface="+mn-ea"/>
                          <a:cs typeface="Times New Roman" pitchFamily="18" charset="0"/>
                        </a:rPr>
                        <a:t>kitas materialus turtas (ūkinis inventorius)</a:t>
                      </a:r>
                      <a:endParaRPr lang="lt-LT" sz="1400">
                        <a:latin typeface="Times New Roman" pitchFamily="18" charset="0"/>
                        <a:cs typeface="Times New Roman" pitchFamily="18" charset="0"/>
                      </a:endParaRPr>
                    </a:p>
                  </a:txBody>
                  <a:tcPr/>
                </a:tc>
                <a:tc>
                  <a:txBody>
                    <a:bodyPr/>
                    <a:lstStyle/>
                    <a:p>
                      <a:pPr algn="ctr"/>
                      <a:r>
                        <a:rPr lang="lt-LT" sz="1400" smtClean="0">
                          <a:latin typeface="Times New Roman" pitchFamily="18" charset="0"/>
                          <a:cs typeface="Times New Roman" pitchFamily="18" charset="0"/>
                        </a:rPr>
                        <a:t>3</a:t>
                      </a:r>
                      <a:r>
                        <a:rPr lang="en-US" sz="1400" smtClean="0">
                          <a:latin typeface="Times New Roman" pitchFamily="18" charset="0"/>
                          <a:cs typeface="Times New Roman" pitchFamily="18" charset="0"/>
                        </a:rPr>
                        <a:t> </a:t>
                      </a:r>
                      <a:r>
                        <a:rPr lang="lt-LT" sz="1400" smtClean="0">
                          <a:latin typeface="Times New Roman" pitchFamily="18" charset="0"/>
                          <a:cs typeface="Times New Roman" pitchFamily="18" charset="0"/>
                        </a:rPr>
                        <a:t>981</a:t>
                      </a:r>
                      <a:endParaRPr lang="lt-LT" sz="1400">
                        <a:latin typeface="Times New Roman" pitchFamily="18" charset="0"/>
                        <a:cs typeface="Times New Roman" pitchFamily="18" charset="0"/>
                      </a:endParaRPr>
                    </a:p>
                  </a:txBody>
                  <a:tcPr/>
                </a:tc>
                <a:tc>
                  <a:txBody>
                    <a:bodyPr/>
                    <a:lstStyle/>
                    <a:p>
                      <a:pPr algn="ctr"/>
                      <a:r>
                        <a:rPr lang="lt-LT" sz="1400" smtClean="0">
                          <a:latin typeface="Times New Roman" pitchFamily="18" charset="0"/>
                          <a:cs typeface="Times New Roman" pitchFamily="18" charset="0"/>
                        </a:rPr>
                        <a:t>3</a:t>
                      </a:r>
                      <a:r>
                        <a:rPr lang="en-US" sz="1400" smtClean="0">
                          <a:latin typeface="Times New Roman" pitchFamily="18" charset="0"/>
                          <a:cs typeface="Times New Roman" pitchFamily="18" charset="0"/>
                        </a:rPr>
                        <a:t> </a:t>
                      </a:r>
                      <a:r>
                        <a:rPr lang="lt-LT" sz="1400" smtClean="0">
                          <a:latin typeface="Times New Roman" pitchFamily="18" charset="0"/>
                          <a:cs typeface="Times New Roman" pitchFamily="18" charset="0"/>
                        </a:rPr>
                        <a:t>981</a:t>
                      </a:r>
                      <a:endParaRPr lang="lt-LT" sz="1400">
                        <a:latin typeface="Times New Roman" pitchFamily="18" charset="0"/>
                        <a:cs typeface="Times New Roman" pitchFamily="18" charset="0"/>
                      </a:endParaRPr>
                    </a:p>
                  </a:txBody>
                  <a:tcPr/>
                </a:tc>
              </a:tr>
            </a:tbl>
          </a:graphicData>
        </a:graphic>
      </p:graphicFrame>
      <p:sp>
        <p:nvSpPr>
          <p:cNvPr id="4" name="TextBox 3"/>
          <p:cNvSpPr txBox="1"/>
          <p:nvPr/>
        </p:nvSpPr>
        <p:spPr>
          <a:xfrm>
            <a:off x="539552" y="1196752"/>
            <a:ext cx="8064896" cy="523220"/>
          </a:xfrm>
          <a:prstGeom prst="rect">
            <a:avLst/>
          </a:prstGeom>
          <a:noFill/>
        </p:spPr>
        <p:txBody>
          <a:bodyPr wrap="square" rtlCol="0">
            <a:spAutoFit/>
          </a:bodyPr>
          <a:lstStyle/>
          <a:p>
            <a:r>
              <a:rPr lang="lt-LT" sz="1400">
                <a:latin typeface="Times New Roman" pitchFamily="18" charset="0"/>
                <a:cs typeface="Times New Roman" pitchFamily="18" charset="0"/>
              </a:rPr>
              <a:t>VŠĮ Alytaus apskrities tuberkuliozinė ligoninė licencijuotai veiklai vykdyti disponuoja ilgalaikiu materialiuoju ir nematerialiuoju, trumpalaikiu turtu ir atsargomis. </a:t>
            </a:r>
          </a:p>
        </p:txBody>
      </p:sp>
      <p:sp>
        <p:nvSpPr>
          <p:cNvPr id="5" name="TextBox 4"/>
          <p:cNvSpPr txBox="1"/>
          <p:nvPr/>
        </p:nvSpPr>
        <p:spPr>
          <a:xfrm>
            <a:off x="539552" y="1719972"/>
            <a:ext cx="8064896" cy="307777"/>
          </a:xfrm>
          <a:prstGeom prst="rect">
            <a:avLst/>
          </a:prstGeom>
          <a:noFill/>
        </p:spPr>
        <p:txBody>
          <a:bodyPr wrap="square" rtlCol="0">
            <a:spAutoFit/>
          </a:bodyPr>
          <a:lstStyle/>
          <a:p>
            <a:r>
              <a:rPr lang="lt-LT" sz="1400" b="1">
                <a:latin typeface="Times New Roman" pitchFamily="18" charset="0"/>
                <a:cs typeface="Times New Roman" pitchFamily="18" charset="0"/>
              </a:rPr>
              <a:t>Eksploatuojamas panaudos teise gautas ilgalaikis turtas:</a:t>
            </a:r>
            <a:endParaRPr lang="lt-LT" sz="1400">
              <a:latin typeface="Times New Roman" pitchFamily="18" charset="0"/>
              <a:cs typeface="Times New Roman" pitchFamily="18" charset="0"/>
            </a:endParaRPr>
          </a:p>
        </p:txBody>
      </p:sp>
    </p:spTree>
    <p:extLst>
      <p:ext uri="{BB962C8B-B14F-4D97-AF65-F5344CB8AC3E}">
        <p14:creationId xmlns:p14="http://schemas.microsoft.com/office/powerpoint/2010/main" xmlns="" val="1198852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39552" y="260648"/>
            <a:ext cx="8229600" cy="1143000"/>
          </a:xfrm>
        </p:spPr>
        <p:txBody>
          <a:bodyPr>
            <a:normAutofit fontScale="90000"/>
          </a:bodyPr>
          <a:lstStyle/>
          <a:p>
            <a:r>
              <a:rPr lang="lt-LT">
                <a:latin typeface="Times New Roman" pitchFamily="18" charset="0"/>
                <a:cs typeface="Times New Roman" pitchFamily="18" charset="0"/>
              </a:rPr>
              <a:t>VšĮ Alytaus apskrities tuberkuliozės ligoninės nuosavas </a:t>
            </a:r>
            <a:r>
              <a:rPr lang="lt-LT" smtClean="0">
                <a:latin typeface="Times New Roman" pitchFamily="18" charset="0"/>
                <a:cs typeface="Times New Roman" pitchFamily="18" charset="0"/>
              </a:rPr>
              <a:t>turtas</a:t>
            </a:r>
            <a:endParaRPr lang="lt-LT">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2962448132"/>
              </p:ext>
            </p:extLst>
          </p:nvPr>
        </p:nvGraphicFramePr>
        <p:xfrm>
          <a:off x="466386" y="2305908"/>
          <a:ext cx="8229600" cy="28549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lt-LT" sz="1200" b="1" kern="1200" smtClean="0">
                          <a:solidFill>
                            <a:schemeClr val="lt1"/>
                          </a:solidFill>
                          <a:effectLst/>
                          <a:latin typeface="Times New Roman" pitchFamily="18" charset="0"/>
                          <a:ea typeface="+mn-ea"/>
                          <a:cs typeface="Times New Roman" pitchFamily="18" charset="0"/>
                        </a:rPr>
                        <a:t>Rodikliai</a:t>
                      </a:r>
                      <a:endParaRPr lang="lt-LT" sz="1200">
                        <a:latin typeface="Times New Roman" pitchFamily="18" charset="0"/>
                        <a:cs typeface="Times New Roman" pitchFamily="18" charset="0"/>
                      </a:endParaRPr>
                    </a:p>
                  </a:txBody>
                  <a:tcPr/>
                </a:tc>
                <a:tc>
                  <a:txBody>
                    <a:bodyPr/>
                    <a:lstStyle/>
                    <a:p>
                      <a:pPr algn="ctr">
                        <a:spcAft>
                          <a:spcPts val="0"/>
                        </a:spcAft>
                      </a:pPr>
                      <a:r>
                        <a:rPr lang="lt-LT" sz="1200">
                          <a:effectLst/>
                          <a:latin typeface="Times New Roman" pitchFamily="18" charset="0"/>
                          <a:ea typeface="Times New Roman"/>
                          <a:cs typeface="Times New Roman" pitchFamily="18" charset="0"/>
                        </a:rPr>
                        <a:t>Likutinė vertė praėjusių finansinių metų pabaigoje </a:t>
                      </a:r>
                      <a:r>
                        <a:rPr lang="lt-LT" sz="1200" smtClean="0">
                          <a:effectLst/>
                          <a:latin typeface="Times New Roman" pitchFamily="18" charset="0"/>
                          <a:ea typeface="Times New Roman"/>
                          <a:cs typeface="Times New Roman" pitchFamily="18" charset="0"/>
                        </a:rPr>
                        <a:t>2012-12 -31 LT</a:t>
                      </a:r>
                      <a:endParaRPr lang="lt-LT" sz="1200">
                        <a:effectLst/>
                        <a:latin typeface="Times New Roman" pitchFamily="18" charset="0"/>
                        <a:ea typeface="Times New Roman"/>
                        <a:cs typeface="Times New Roman" pitchFamily="18" charset="0"/>
                      </a:endParaRPr>
                    </a:p>
                  </a:txBody>
                  <a:tcPr marL="114300" marR="114300" marT="0" marB="0"/>
                </a:tc>
                <a:tc>
                  <a:txBody>
                    <a:bodyPr/>
                    <a:lstStyle/>
                    <a:p>
                      <a:pPr algn="ctr"/>
                      <a:r>
                        <a:rPr lang="lt-LT" sz="1200" b="1" kern="1200" smtClean="0">
                          <a:solidFill>
                            <a:schemeClr val="lt1"/>
                          </a:solidFill>
                          <a:effectLst/>
                          <a:latin typeface="Times New Roman" pitchFamily="18" charset="0"/>
                          <a:ea typeface="+mn-ea"/>
                          <a:cs typeface="Times New Roman" pitchFamily="18" charset="0"/>
                        </a:rPr>
                        <a:t>Likutinė vertė finansinių metų pabaigoje 2013-12 31 LT</a:t>
                      </a:r>
                      <a:endParaRPr lang="lt-LT" sz="1200">
                        <a:latin typeface="Times New Roman" pitchFamily="18" charset="0"/>
                        <a:cs typeface="Times New Roman" pitchFamily="18" charset="0"/>
                      </a:endParaRPr>
                    </a:p>
                  </a:txBody>
                  <a:tcPr/>
                </a:tc>
              </a:tr>
              <a:tr h="370840">
                <a:tc>
                  <a:txBody>
                    <a:bodyPr/>
                    <a:lstStyle/>
                    <a:p>
                      <a:r>
                        <a:rPr lang="lt-LT" sz="1200" kern="1200" smtClean="0">
                          <a:solidFill>
                            <a:schemeClr val="dk1"/>
                          </a:solidFill>
                          <a:effectLst/>
                          <a:latin typeface="Times New Roman" pitchFamily="18" charset="0"/>
                          <a:ea typeface="+mn-ea"/>
                          <a:cs typeface="Times New Roman" pitchFamily="18" charset="0"/>
                        </a:rPr>
                        <a:t>Medicininė įranga, prietaisai, įrankiai ir įrengimai</a:t>
                      </a:r>
                      <a:endParaRPr lang="lt-LT" sz="1200">
                        <a:latin typeface="Times New Roman" pitchFamily="18" charset="0"/>
                        <a:cs typeface="Times New Roman" pitchFamily="18" charset="0"/>
                      </a:endParaRPr>
                    </a:p>
                  </a:txBody>
                  <a:tcPr/>
                </a:tc>
                <a:tc>
                  <a:txBody>
                    <a:bodyPr/>
                    <a:lstStyle/>
                    <a:p>
                      <a:r>
                        <a:rPr lang="lt-LT" sz="1200" kern="1200" smtClean="0">
                          <a:solidFill>
                            <a:schemeClr val="dk1"/>
                          </a:solidFill>
                          <a:effectLst/>
                          <a:latin typeface="Times New Roman" pitchFamily="18" charset="0"/>
                          <a:ea typeface="+mn-ea"/>
                          <a:cs typeface="Times New Roman" pitchFamily="18" charset="0"/>
                        </a:rPr>
                        <a:t>17 018</a:t>
                      </a:r>
                      <a:endParaRPr lang="lt-LT" sz="1200">
                        <a:latin typeface="Times New Roman" pitchFamily="18" charset="0"/>
                        <a:cs typeface="Times New Roman" pitchFamily="18" charset="0"/>
                      </a:endParaRPr>
                    </a:p>
                  </a:txBody>
                  <a:tcPr/>
                </a:tc>
                <a:tc>
                  <a:txBody>
                    <a:bodyPr/>
                    <a:lstStyle/>
                    <a:p>
                      <a:r>
                        <a:rPr lang="lt-LT" sz="1200" kern="1200" smtClean="0">
                          <a:solidFill>
                            <a:schemeClr val="dk1"/>
                          </a:solidFill>
                          <a:effectLst/>
                          <a:latin typeface="Times New Roman" pitchFamily="18" charset="0"/>
                          <a:ea typeface="+mn-ea"/>
                          <a:cs typeface="Times New Roman" pitchFamily="18" charset="0"/>
                        </a:rPr>
                        <a:t>12 698</a:t>
                      </a:r>
                      <a:endParaRPr lang="lt-LT" sz="1200">
                        <a:latin typeface="Times New Roman" pitchFamily="18" charset="0"/>
                        <a:cs typeface="Times New Roman" pitchFamily="18" charset="0"/>
                      </a:endParaRPr>
                    </a:p>
                  </a:txBody>
                  <a:tcPr/>
                </a:tc>
              </a:tr>
              <a:tr h="370840">
                <a:tc>
                  <a:txBody>
                    <a:bodyPr/>
                    <a:lstStyle/>
                    <a:p>
                      <a:r>
                        <a:rPr lang="lt-LT" sz="1200" kern="1200" smtClean="0">
                          <a:solidFill>
                            <a:schemeClr val="dk1"/>
                          </a:solidFill>
                          <a:effectLst/>
                          <a:latin typeface="Times New Roman" pitchFamily="18" charset="0"/>
                          <a:ea typeface="+mn-ea"/>
                          <a:cs typeface="Times New Roman" pitchFamily="18" charset="0"/>
                        </a:rPr>
                        <a:t>Mašinos ir įrengimai</a:t>
                      </a:r>
                      <a:endParaRPr lang="lt-LT" sz="1200">
                        <a:latin typeface="Times New Roman" pitchFamily="18" charset="0"/>
                        <a:cs typeface="Times New Roman" pitchFamily="18" charset="0"/>
                      </a:endParaRPr>
                    </a:p>
                  </a:txBody>
                  <a:tcPr/>
                </a:tc>
                <a:tc>
                  <a:txBody>
                    <a:bodyPr/>
                    <a:lstStyle/>
                    <a:p>
                      <a:r>
                        <a:rPr lang="lt-LT" sz="1200" kern="1200" smtClean="0">
                          <a:solidFill>
                            <a:schemeClr val="dk1"/>
                          </a:solidFill>
                          <a:effectLst/>
                          <a:latin typeface="Times New Roman" pitchFamily="18" charset="0"/>
                          <a:ea typeface="+mn-ea"/>
                          <a:cs typeface="Times New Roman" pitchFamily="18" charset="0"/>
                        </a:rPr>
                        <a:t>33 905</a:t>
                      </a:r>
                      <a:endParaRPr lang="lt-LT" sz="1200">
                        <a:latin typeface="Times New Roman" pitchFamily="18" charset="0"/>
                        <a:cs typeface="Times New Roman" pitchFamily="18" charset="0"/>
                      </a:endParaRPr>
                    </a:p>
                  </a:txBody>
                  <a:tcPr/>
                </a:tc>
                <a:tc>
                  <a:txBody>
                    <a:bodyPr/>
                    <a:lstStyle/>
                    <a:p>
                      <a:r>
                        <a:rPr lang="lt-LT" sz="1200" kern="1200" smtClean="0">
                          <a:solidFill>
                            <a:schemeClr val="dk1"/>
                          </a:solidFill>
                          <a:effectLst/>
                          <a:latin typeface="Times New Roman" pitchFamily="18" charset="0"/>
                          <a:ea typeface="+mn-ea"/>
                          <a:cs typeface="Times New Roman" pitchFamily="18" charset="0"/>
                        </a:rPr>
                        <a:t>31 120</a:t>
                      </a:r>
                      <a:endParaRPr lang="lt-LT" sz="1200">
                        <a:latin typeface="Times New Roman" pitchFamily="18" charset="0"/>
                        <a:cs typeface="Times New Roman" pitchFamily="18" charset="0"/>
                      </a:endParaRPr>
                    </a:p>
                  </a:txBody>
                  <a:tcPr/>
                </a:tc>
              </a:tr>
              <a:tr h="370840">
                <a:tc>
                  <a:txBody>
                    <a:bodyPr/>
                    <a:lstStyle/>
                    <a:p>
                      <a:r>
                        <a:rPr lang="lt-LT" sz="1200" kern="1200" smtClean="0">
                          <a:solidFill>
                            <a:schemeClr val="dk1"/>
                          </a:solidFill>
                          <a:effectLst/>
                          <a:latin typeface="Times New Roman" pitchFamily="18" charset="0"/>
                          <a:ea typeface="+mn-ea"/>
                          <a:cs typeface="Times New Roman" pitchFamily="18" charset="0"/>
                        </a:rPr>
                        <a:t>Kitas materialus turtas (ūkinis inventorius, baldai biuro įranga)</a:t>
                      </a:r>
                      <a:endParaRPr lang="lt-LT" sz="1200">
                        <a:latin typeface="Times New Roman" pitchFamily="18" charset="0"/>
                        <a:cs typeface="Times New Roman" pitchFamily="18" charset="0"/>
                      </a:endParaRPr>
                    </a:p>
                  </a:txBody>
                  <a:tcPr/>
                </a:tc>
                <a:tc>
                  <a:txBody>
                    <a:bodyPr/>
                    <a:lstStyle/>
                    <a:p>
                      <a:r>
                        <a:rPr lang="lt-LT" sz="1200" kern="1200" smtClean="0">
                          <a:solidFill>
                            <a:schemeClr val="dk1"/>
                          </a:solidFill>
                          <a:effectLst/>
                          <a:latin typeface="Times New Roman" pitchFamily="18" charset="0"/>
                          <a:ea typeface="+mn-ea"/>
                          <a:cs typeface="Times New Roman" pitchFamily="18" charset="0"/>
                        </a:rPr>
                        <a:t>38 831</a:t>
                      </a:r>
                      <a:endParaRPr lang="lt-LT" sz="1200">
                        <a:latin typeface="Times New Roman" pitchFamily="18" charset="0"/>
                        <a:cs typeface="Times New Roman" pitchFamily="18" charset="0"/>
                      </a:endParaRPr>
                    </a:p>
                  </a:txBody>
                  <a:tcPr/>
                </a:tc>
                <a:tc>
                  <a:txBody>
                    <a:bodyPr/>
                    <a:lstStyle/>
                    <a:p>
                      <a:r>
                        <a:rPr lang="lt-LT" sz="1200" kern="1200" smtClean="0">
                          <a:solidFill>
                            <a:schemeClr val="dk1"/>
                          </a:solidFill>
                          <a:effectLst/>
                          <a:latin typeface="Times New Roman" pitchFamily="18" charset="0"/>
                          <a:ea typeface="+mn-ea"/>
                          <a:cs typeface="Times New Roman" pitchFamily="18" charset="0"/>
                        </a:rPr>
                        <a:t>45 641</a:t>
                      </a:r>
                      <a:endParaRPr lang="lt-LT" sz="1200">
                        <a:latin typeface="Times New Roman" pitchFamily="18" charset="0"/>
                        <a:cs typeface="Times New Roman" pitchFamily="18" charset="0"/>
                      </a:endParaRPr>
                    </a:p>
                  </a:txBody>
                  <a:tcPr/>
                </a:tc>
              </a:tr>
              <a:tr h="370840">
                <a:tc>
                  <a:txBody>
                    <a:bodyPr/>
                    <a:lstStyle/>
                    <a:p>
                      <a:r>
                        <a:rPr lang="lt-LT" sz="1200" kern="1200" smtClean="0">
                          <a:solidFill>
                            <a:schemeClr val="dk1"/>
                          </a:solidFill>
                          <a:effectLst/>
                          <a:latin typeface="Times New Roman" pitchFamily="18" charset="0"/>
                          <a:ea typeface="+mn-ea"/>
                          <a:cs typeface="Times New Roman" pitchFamily="18" charset="0"/>
                        </a:rPr>
                        <a:t>Transporto priemonės</a:t>
                      </a:r>
                      <a:endParaRPr lang="lt-LT" sz="1200">
                        <a:latin typeface="Times New Roman" pitchFamily="18" charset="0"/>
                        <a:cs typeface="Times New Roman" pitchFamily="18" charset="0"/>
                      </a:endParaRPr>
                    </a:p>
                  </a:txBody>
                  <a:tcPr/>
                </a:tc>
                <a:tc>
                  <a:txBody>
                    <a:bodyPr/>
                    <a:lstStyle/>
                    <a:p>
                      <a:r>
                        <a:rPr lang="lt-LT" sz="1200" kern="1200" smtClean="0">
                          <a:solidFill>
                            <a:schemeClr val="dk1"/>
                          </a:solidFill>
                          <a:effectLst/>
                          <a:latin typeface="Times New Roman" pitchFamily="18" charset="0"/>
                          <a:ea typeface="+mn-ea"/>
                          <a:cs typeface="Times New Roman" pitchFamily="18" charset="0"/>
                        </a:rPr>
                        <a:t>56 554</a:t>
                      </a:r>
                      <a:endParaRPr lang="lt-LT" sz="1200">
                        <a:latin typeface="Times New Roman" pitchFamily="18" charset="0"/>
                        <a:cs typeface="Times New Roman" pitchFamily="18" charset="0"/>
                      </a:endParaRPr>
                    </a:p>
                  </a:txBody>
                  <a:tcPr/>
                </a:tc>
                <a:tc>
                  <a:txBody>
                    <a:bodyPr/>
                    <a:lstStyle/>
                    <a:p>
                      <a:r>
                        <a:rPr lang="lt-LT" sz="1200" kern="1200" smtClean="0">
                          <a:solidFill>
                            <a:schemeClr val="dk1"/>
                          </a:solidFill>
                          <a:effectLst/>
                          <a:latin typeface="Times New Roman" pitchFamily="18" charset="0"/>
                          <a:ea typeface="+mn-ea"/>
                          <a:cs typeface="Times New Roman" pitchFamily="18" charset="0"/>
                        </a:rPr>
                        <a:t>45 690</a:t>
                      </a:r>
                      <a:endParaRPr lang="lt-LT" sz="1200">
                        <a:latin typeface="Times New Roman" pitchFamily="18" charset="0"/>
                        <a:cs typeface="Times New Roman" pitchFamily="18" charset="0"/>
                      </a:endParaRPr>
                    </a:p>
                  </a:txBody>
                  <a:tcPr/>
                </a:tc>
              </a:tr>
              <a:tr h="370840">
                <a:tc>
                  <a:txBody>
                    <a:bodyPr/>
                    <a:lstStyle/>
                    <a:p>
                      <a:pPr algn="l">
                        <a:spcAft>
                          <a:spcPts val="0"/>
                        </a:spcAft>
                      </a:pPr>
                      <a:r>
                        <a:rPr lang="lt-LT" sz="1200">
                          <a:effectLst/>
                          <a:latin typeface="Times New Roman" pitchFamily="18" charset="0"/>
                          <a:ea typeface="Times New Roman"/>
                          <a:cs typeface="Times New Roman" pitchFamily="18" charset="0"/>
                        </a:rPr>
                        <a:t>Kiti statiniai</a:t>
                      </a:r>
                    </a:p>
                  </a:txBody>
                  <a:tcPr marL="114300" marR="114300" marT="0" marB="0"/>
                </a:tc>
                <a:tc>
                  <a:txBody>
                    <a:bodyPr/>
                    <a:lstStyle/>
                    <a:p>
                      <a:r>
                        <a:rPr lang="lt-LT" sz="1200" kern="1200" smtClean="0">
                          <a:solidFill>
                            <a:schemeClr val="dk1"/>
                          </a:solidFill>
                          <a:effectLst/>
                          <a:latin typeface="Times New Roman" pitchFamily="18" charset="0"/>
                          <a:ea typeface="+mn-ea"/>
                          <a:cs typeface="Times New Roman" pitchFamily="18" charset="0"/>
                        </a:rPr>
                        <a:t>113 534</a:t>
                      </a:r>
                      <a:endParaRPr lang="lt-LT" sz="1200">
                        <a:latin typeface="Times New Roman" pitchFamily="18" charset="0"/>
                        <a:cs typeface="Times New Roman" pitchFamily="18" charset="0"/>
                      </a:endParaRPr>
                    </a:p>
                  </a:txBody>
                  <a:tcPr/>
                </a:tc>
                <a:tc>
                  <a:txBody>
                    <a:bodyPr/>
                    <a:lstStyle/>
                    <a:p>
                      <a:r>
                        <a:rPr lang="lt-LT" sz="1200" kern="1200" smtClean="0">
                          <a:solidFill>
                            <a:schemeClr val="dk1"/>
                          </a:solidFill>
                          <a:effectLst/>
                          <a:latin typeface="Times New Roman" pitchFamily="18" charset="0"/>
                          <a:ea typeface="+mn-ea"/>
                          <a:cs typeface="Times New Roman" pitchFamily="18" charset="0"/>
                        </a:rPr>
                        <a:t>110 074</a:t>
                      </a:r>
                      <a:endParaRPr lang="lt-LT" sz="1200">
                        <a:latin typeface="Times New Roman" pitchFamily="18" charset="0"/>
                        <a:cs typeface="Times New Roman" pitchFamily="18" charset="0"/>
                      </a:endParaRPr>
                    </a:p>
                  </a:txBody>
                  <a:tcPr/>
                </a:tc>
              </a:tr>
              <a:tr h="370840">
                <a:tc>
                  <a:txBody>
                    <a:bodyPr/>
                    <a:lstStyle/>
                    <a:p>
                      <a:r>
                        <a:rPr lang="lt-LT" sz="1200" smtClean="0">
                          <a:latin typeface="Times New Roman" pitchFamily="18" charset="0"/>
                          <a:cs typeface="Times New Roman" pitchFamily="18" charset="0"/>
                        </a:rPr>
                        <a:t>Iš viso: </a:t>
                      </a:r>
                      <a:endParaRPr lang="lt-LT" sz="1200">
                        <a:latin typeface="Times New Roman" pitchFamily="18" charset="0"/>
                        <a:cs typeface="Times New Roman" pitchFamily="18" charset="0"/>
                      </a:endParaRPr>
                    </a:p>
                  </a:txBody>
                  <a:tcPr/>
                </a:tc>
                <a:tc>
                  <a:txBody>
                    <a:bodyPr/>
                    <a:lstStyle/>
                    <a:p>
                      <a:r>
                        <a:rPr lang="lt-LT" sz="1200" kern="1200" smtClean="0">
                          <a:solidFill>
                            <a:schemeClr val="dk1"/>
                          </a:solidFill>
                          <a:effectLst/>
                          <a:latin typeface="Times New Roman" pitchFamily="18" charset="0"/>
                          <a:ea typeface="+mn-ea"/>
                          <a:cs typeface="Times New Roman" pitchFamily="18" charset="0"/>
                        </a:rPr>
                        <a:t>259 842</a:t>
                      </a:r>
                      <a:endParaRPr lang="lt-LT" sz="1200">
                        <a:latin typeface="Times New Roman" pitchFamily="18" charset="0"/>
                        <a:cs typeface="Times New Roman" pitchFamily="18" charset="0"/>
                      </a:endParaRPr>
                    </a:p>
                  </a:txBody>
                  <a:tcPr/>
                </a:tc>
                <a:tc>
                  <a:txBody>
                    <a:bodyPr/>
                    <a:lstStyle/>
                    <a:p>
                      <a:r>
                        <a:rPr lang="lt-LT" sz="1200" kern="1200" smtClean="0">
                          <a:solidFill>
                            <a:schemeClr val="dk1"/>
                          </a:solidFill>
                          <a:effectLst/>
                          <a:latin typeface="Times New Roman" pitchFamily="18" charset="0"/>
                          <a:ea typeface="+mn-ea"/>
                          <a:cs typeface="Times New Roman" pitchFamily="18" charset="0"/>
                        </a:rPr>
                        <a:t>245 223</a:t>
                      </a:r>
                      <a:endParaRPr lang="lt-LT" sz="1200">
                        <a:latin typeface="Times New Roman" pitchFamily="18" charset="0"/>
                        <a:cs typeface="Times New Roman" pitchFamily="18" charset="0"/>
                      </a:endParaRPr>
                    </a:p>
                  </a:txBody>
                  <a:tcPr/>
                </a:tc>
              </a:tr>
            </a:tbl>
          </a:graphicData>
        </a:graphic>
      </p:graphicFrame>
      <p:sp>
        <p:nvSpPr>
          <p:cNvPr id="7" name="TextBox 6"/>
          <p:cNvSpPr txBox="1"/>
          <p:nvPr/>
        </p:nvSpPr>
        <p:spPr>
          <a:xfrm>
            <a:off x="395536" y="1628800"/>
            <a:ext cx="8208912" cy="677108"/>
          </a:xfrm>
          <a:prstGeom prst="rect">
            <a:avLst/>
          </a:prstGeom>
          <a:noFill/>
        </p:spPr>
        <p:txBody>
          <a:bodyPr wrap="square" rtlCol="0">
            <a:spAutoFit/>
          </a:bodyPr>
          <a:lstStyle/>
          <a:p>
            <a:pPr algn="just"/>
            <a:r>
              <a:rPr lang="lt-LT" sz="1200" err="1">
                <a:latin typeface="Times New Roman" pitchFamily="18" charset="0"/>
                <a:cs typeface="Times New Roman" pitchFamily="18" charset="0"/>
              </a:rPr>
              <a:t>VšĮ</a:t>
            </a:r>
            <a:r>
              <a:rPr lang="lt-LT" sz="1200">
                <a:latin typeface="Times New Roman" pitchFamily="18" charset="0"/>
                <a:cs typeface="Times New Roman" pitchFamily="18" charset="0"/>
              </a:rPr>
              <a:t> Alytaus apskrities tuberkuliozės ligoninėje turto, pajamų ir sąnaudų apskaita</a:t>
            </a:r>
            <a:r>
              <a:rPr lang="lt-LT" sz="1200" b="1">
                <a:latin typeface="Times New Roman" pitchFamily="18" charset="0"/>
                <a:cs typeface="Times New Roman" pitchFamily="18" charset="0"/>
              </a:rPr>
              <a:t> </a:t>
            </a:r>
            <a:r>
              <a:rPr lang="lt-LT" sz="1200">
                <a:latin typeface="Times New Roman" pitchFamily="18" charset="0"/>
                <a:cs typeface="Times New Roman" pitchFamily="18" charset="0"/>
              </a:rPr>
              <a:t>tvarkoma, taikant dvejybinį įrašą. Visos ūkinės operacijos ir ūkiniai įvykiai pagrįsti apskaitos dokumentais, kurie surašomi ūkinės operacijos ir ūkinio įvykio metu arba jiems pasibaigus ar įvykus</a:t>
            </a:r>
            <a:r>
              <a:rPr lang="lt-LT" sz="1400">
                <a:latin typeface="Times New Roman" pitchFamily="18" charset="0"/>
                <a:cs typeface="Times New Roman" pitchFamily="18" charset="0"/>
              </a:rPr>
              <a:t>.</a:t>
            </a:r>
            <a:r>
              <a:rPr lang="lt-LT" sz="1400" b="1">
                <a:latin typeface="Times New Roman" pitchFamily="18" charset="0"/>
                <a:cs typeface="Times New Roman" pitchFamily="18" charset="0"/>
              </a:rPr>
              <a:t> </a:t>
            </a:r>
            <a:endParaRPr lang="lt-LT" sz="1400">
              <a:latin typeface="Times New Roman" pitchFamily="18" charset="0"/>
              <a:cs typeface="Times New Roman" pitchFamily="18" charset="0"/>
            </a:endParaRPr>
          </a:p>
        </p:txBody>
      </p:sp>
      <p:sp>
        <p:nvSpPr>
          <p:cNvPr id="8" name="TextBox 7"/>
          <p:cNvSpPr txBox="1"/>
          <p:nvPr/>
        </p:nvSpPr>
        <p:spPr>
          <a:xfrm>
            <a:off x="413908" y="5157192"/>
            <a:ext cx="8334556" cy="830997"/>
          </a:xfrm>
          <a:prstGeom prst="rect">
            <a:avLst/>
          </a:prstGeom>
          <a:noFill/>
        </p:spPr>
        <p:txBody>
          <a:bodyPr wrap="square" rtlCol="0">
            <a:spAutoFit/>
          </a:bodyPr>
          <a:lstStyle/>
          <a:p>
            <a:r>
              <a:rPr lang="lt-LT" sz="1200" b="1">
                <a:latin typeface="Times New Roman" pitchFamily="18" charset="0"/>
                <a:cs typeface="Times New Roman" pitchFamily="18" charset="0"/>
              </a:rPr>
              <a:t>Įsigytas turtas.</a:t>
            </a:r>
            <a:endParaRPr lang="lt-LT" sz="1200">
              <a:latin typeface="Times New Roman" pitchFamily="18" charset="0"/>
              <a:cs typeface="Times New Roman" pitchFamily="18" charset="0"/>
            </a:endParaRPr>
          </a:p>
          <a:p>
            <a:r>
              <a:rPr lang="lt-LT" sz="1200" smtClean="0">
                <a:latin typeface="Times New Roman" pitchFamily="18" charset="0"/>
                <a:cs typeface="Times New Roman" pitchFamily="18" charset="0"/>
              </a:rPr>
              <a:t>2013 metais </a:t>
            </a:r>
            <a:r>
              <a:rPr lang="lt-LT" sz="1200">
                <a:latin typeface="Times New Roman" pitchFamily="18" charset="0"/>
                <a:cs typeface="Times New Roman" pitchFamily="18" charset="0"/>
              </a:rPr>
              <a:t>įstaiga </a:t>
            </a:r>
            <a:r>
              <a:rPr lang="lt-LT" sz="1200" smtClean="0">
                <a:latin typeface="Times New Roman" pitchFamily="18" charset="0"/>
                <a:cs typeface="Times New Roman" pitchFamily="18" charset="0"/>
              </a:rPr>
              <a:t>įsigijomedicininį inventorių-kompiuterinį spirometrą – 11997 Lt, kompiuterį-1499 Lt, skalbimo mašiną-2900 Lt,</a:t>
            </a:r>
          </a:p>
          <a:p>
            <a:r>
              <a:rPr lang="lt-LT" sz="1200" smtClean="0">
                <a:latin typeface="Times New Roman" pitchFamily="18" charset="0"/>
                <a:cs typeface="Times New Roman" pitchFamily="18" charset="0"/>
              </a:rPr>
              <a:t>2 vandens šildymo boilerius- 6550 Lt,indaplovę-3811 Lt, sniego valytuvą-2765 Lt, žoliapjovę-1700 Lt, motorinį pjūklą-1690 Lt.</a:t>
            </a:r>
            <a:endParaRPr lang="lt-LT" sz="1200">
              <a:latin typeface="Times New Roman" pitchFamily="18" charset="0"/>
              <a:cs typeface="Times New Roman" pitchFamily="18" charset="0"/>
            </a:endParaRPr>
          </a:p>
          <a:p>
            <a:r>
              <a:rPr lang="lt-LT" sz="1200" b="1" smtClean="0">
                <a:latin typeface="Times New Roman" pitchFamily="18" charset="0"/>
                <a:cs typeface="Times New Roman" pitchFamily="18" charset="0"/>
              </a:rPr>
              <a:t>Nurašyto turto </a:t>
            </a:r>
            <a:r>
              <a:rPr lang="lt-LT" sz="1200" smtClean="0">
                <a:latin typeface="Times New Roman" pitchFamily="18" charset="0"/>
                <a:cs typeface="Times New Roman" pitchFamily="18" charset="0"/>
              </a:rPr>
              <a:t>2013 m. nebuvo.</a:t>
            </a:r>
            <a:endParaRPr lang="lt-LT" sz="1200">
              <a:latin typeface="Times New Roman" pitchFamily="18" charset="0"/>
              <a:cs typeface="Times New Roman" pitchFamily="18" charset="0"/>
            </a:endParaRPr>
          </a:p>
        </p:txBody>
      </p:sp>
    </p:spTree>
    <p:extLst>
      <p:ext uri="{BB962C8B-B14F-4D97-AF65-F5344CB8AC3E}">
        <p14:creationId xmlns:p14="http://schemas.microsoft.com/office/powerpoint/2010/main" xmlns="" val="1103376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urinio vietos rezervavimo ženklas 4"/>
          <p:cNvGraphicFramePr>
            <a:graphicFrameLocks noGrp="1"/>
          </p:cNvGraphicFramePr>
          <p:nvPr>
            <p:ph idx="1"/>
            <p:extLst>
              <p:ext uri="{D42A27DB-BD31-4B8C-83A1-F6EECF244321}">
                <p14:modId xmlns:p14="http://schemas.microsoft.com/office/powerpoint/2010/main" xmlns="" val="2048332148"/>
              </p:ext>
            </p:extLst>
          </p:nvPr>
        </p:nvGraphicFramePr>
        <p:xfrm>
          <a:off x="512734" y="620688"/>
          <a:ext cx="8229600" cy="1600200"/>
        </p:xfrm>
        <a:graphic>
          <a:graphicData uri="http://schemas.openxmlformats.org/drawingml/2006/table">
            <a:tbl>
              <a:tblPr firstRow="1" bandRow="1">
                <a:tableStyleId>{5C22544A-7EE6-4342-B048-85BDC9FD1C3A}</a:tableStyleId>
              </a:tblPr>
              <a:tblGrid>
                <a:gridCol w="2331074"/>
                <a:gridCol w="2952328"/>
                <a:gridCol w="2946198"/>
              </a:tblGrid>
              <a:tr h="370840">
                <a:tc>
                  <a:txBody>
                    <a:bodyPr/>
                    <a:lstStyle/>
                    <a:p>
                      <a:r>
                        <a:rPr lang="lt-LT" sz="1600" b="1" kern="1200" smtClean="0">
                          <a:solidFill>
                            <a:schemeClr val="lt1"/>
                          </a:solidFill>
                          <a:effectLst/>
                          <a:latin typeface="Times New Roman" pitchFamily="18" charset="0"/>
                          <a:ea typeface="+mn-ea"/>
                          <a:cs typeface="Times New Roman" pitchFamily="18" charset="0"/>
                        </a:rPr>
                        <a:t>Rodikliai</a:t>
                      </a:r>
                      <a:endParaRPr lang="lt-LT" sz="1600">
                        <a:latin typeface="Times New Roman" pitchFamily="18" charset="0"/>
                        <a:cs typeface="Times New Roman" pitchFamily="18" charset="0"/>
                      </a:endParaRPr>
                    </a:p>
                  </a:txBody>
                  <a:tcPr/>
                </a:tc>
                <a:tc>
                  <a:txBody>
                    <a:bodyPr/>
                    <a:lstStyle/>
                    <a:p>
                      <a:pPr algn="l">
                        <a:spcAft>
                          <a:spcPts val="0"/>
                        </a:spcAft>
                      </a:pPr>
                      <a:r>
                        <a:rPr lang="lt-LT" sz="1600">
                          <a:effectLst/>
                          <a:latin typeface="Times New Roman" pitchFamily="18" charset="0"/>
                          <a:ea typeface="Times New Roman"/>
                          <a:cs typeface="Times New Roman" pitchFamily="18" charset="0"/>
                        </a:rPr>
                        <a:t>Likutinė vertė praėjusių finansinių metų </a:t>
                      </a:r>
                      <a:r>
                        <a:rPr lang="lt-LT" sz="1600" smtClean="0">
                          <a:effectLst/>
                          <a:latin typeface="Times New Roman" pitchFamily="18" charset="0"/>
                          <a:ea typeface="Times New Roman"/>
                          <a:cs typeface="Times New Roman" pitchFamily="18" charset="0"/>
                        </a:rPr>
                        <a:t>2012-12-31 LT</a:t>
                      </a:r>
                      <a:endParaRPr lang="lt-LT" sz="1600">
                        <a:effectLst/>
                        <a:latin typeface="Times New Roman" pitchFamily="18" charset="0"/>
                        <a:ea typeface="Times New Roman"/>
                        <a:cs typeface="Times New Roman" pitchFamily="18" charset="0"/>
                      </a:endParaRPr>
                    </a:p>
                  </a:txBody>
                  <a:tcPr marL="114300" marR="114300" marT="0" marB="0"/>
                </a:tc>
                <a:tc>
                  <a:txBody>
                    <a:bodyPr/>
                    <a:lstStyle/>
                    <a:p>
                      <a:pPr algn="l">
                        <a:spcAft>
                          <a:spcPts val="0"/>
                        </a:spcAft>
                      </a:pPr>
                      <a:r>
                        <a:rPr lang="lt-LT" sz="1600" smtClean="0">
                          <a:effectLst/>
                          <a:latin typeface="Times New Roman" pitchFamily="18" charset="0"/>
                          <a:ea typeface="Times New Roman"/>
                          <a:cs typeface="Times New Roman" pitchFamily="18" charset="0"/>
                        </a:rPr>
                        <a:t>Likutinė vertė finansinių metų  pabaigoje  2013-12-31 LT</a:t>
                      </a:r>
                      <a:endParaRPr lang="lt-LT" sz="1600">
                        <a:effectLst/>
                        <a:latin typeface="Times New Roman" pitchFamily="18" charset="0"/>
                        <a:ea typeface="Times New Roman"/>
                        <a:cs typeface="Times New Roman" pitchFamily="18" charset="0"/>
                      </a:endParaRPr>
                    </a:p>
                  </a:txBody>
                  <a:tcPr marL="114300" marR="114300" marT="0" marB="0"/>
                </a:tc>
              </a:tr>
              <a:tr h="370840">
                <a:tc>
                  <a:txBody>
                    <a:bodyPr/>
                    <a:lstStyle/>
                    <a:p>
                      <a:r>
                        <a:rPr lang="lt-LT" sz="1600" kern="1200" smtClean="0">
                          <a:solidFill>
                            <a:schemeClr val="dk1"/>
                          </a:solidFill>
                          <a:effectLst/>
                          <a:latin typeface="Times New Roman" pitchFamily="18" charset="0"/>
                          <a:ea typeface="+mn-ea"/>
                          <a:cs typeface="Times New Roman" pitchFamily="18" charset="0"/>
                        </a:rPr>
                        <a:t>Programinė įranga</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3318</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41</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Kitas nematerialus turtas</a:t>
                      </a:r>
                      <a:endParaRPr lang="lt-LT" sz="1600">
                        <a:latin typeface="Times New Roman" pitchFamily="18" charset="0"/>
                        <a:cs typeface="Times New Roman" pitchFamily="18" charset="0"/>
                      </a:endParaRPr>
                    </a:p>
                  </a:txBody>
                  <a:tcPr/>
                </a:tc>
                <a:tc>
                  <a:txBody>
                    <a:bodyPr/>
                    <a:lstStyle/>
                    <a:p>
                      <a:pPr algn="ctr"/>
                      <a:endParaRPr lang="lt-LT" sz="1600">
                        <a:latin typeface="Times New Roman" pitchFamily="18" charset="0"/>
                        <a:cs typeface="Times New Roman" pitchFamily="18" charset="0"/>
                      </a:endParaRPr>
                    </a:p>
                  </a:txBody>
                  <a:tcPr/>
                </a:tc>
                <a:tc>
                  <a:txBody>
                    <a:bodyPr/>
                    <a:lstStyle/>
                    <a:p>
                      <a:pPr algn="ctr"/>
                      <a:endParaRPr lang="lt-LT" sz="1600">
                        <a:latin typeface="Times New Roman" pitchFamily="18" charset="0"/>
                        <a:cs typeface="Times New Roman" pitchFamily="18" charset="0"/>
                      </a:endParaRPr>
                    </a:p>
                  </a:txBody>
                  <a:tcPr/>
                </a:tc>
              </a:tr>
              <a:tr h="370840">
                <a:tc>
                  <a:txBody>
                    <a:bodyPr/>
                    <a:lstStyle/>
                    <a:p>
                      <a:r>
                        <a:rPr lang="lt-LT" sz="1600" b="1" kern="1200" smtClean="0">
                          <a:solidFill>
                            <a:schemeClr val="dk1"/>
                          </a:solidFill>
                          <a:effectLst/>
                          <a:latin typeface="Times New Roman" pitchFamily="18" charset="0"/>
                          <a:ea typeface="+mn-ea"/>
                          <a:cs typeface="Times New Roman" pitchFamily="18" charset="0"/>
                        </a:rPr>
                        <a:t>Iš viso:</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3318</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41</a:t>
                      </a:r>
                      <a:endParaRPr lang="lt-LT" sz="1600">
                        <a:latin typeface="Times New Roman" pitchFamily="18" charset="0"/>
                        <a:cs typeface="Times New Roman" pitchFamily="18" charset="0"/>
                      </a:endParaRPr>
                    </a:p>
                  </a:txBody>
                  <a:tcPr/>
                </a:tc>
              </a:tr>
            </a:tbl>
          </a:graphicData>
        </a:graphic>
      </p:graphicFrame>
      <p:sp>
        <p:nvSpPr>
          <p:cNvPr id="4" name="TextBox 3"/>
          <p:cNvSpPr txBox="1"/>
          <p:nvPr/>
        </p:nvSpPr>
        <p:spPr>
          <a:xfrm>
            <a:off x="539552" y="148137"/>
            <a:ext cx="7128792" cy="369332"/>
          </a:xfrm>
          <a:prstGeom prst="rect">
            <a:avLst/>
          </a:prstGeom>
          <a:noFill/>
        </p:spPr>
        <p:txBody>
          <a:bodyPr wrap="square" rtlCol="0">
            <a:spAutoFit/>
          </a:bodyPr>
          <a:lstStyle/>
          <a:p>
            <a:r>
              <a:rPr lang="lt-LT" b="1"/>
              <a:t> </a:t>
            </a:r>
            <a:r>
              <a:rPr lang="lt-LT" b="1">
                <a:latin typeface="Times New Roman" pitchFamily="18" charset="0"/>
                <a:cs typeface="Times New Roman" pitchFamily="18" charset="0"/>
              </a:rPr>
              <a:t>Nematerialus ilgalaikis </a:t>
            </a:r>
            <a:r>
              <a:rPr lang="lt-LT" b="1" smtClean="0">
                <a:latin typeface="Times New Roman" pitchFamily="18" charset="0"/>
                <a:cs typeface="Times New Roman" pitchFamily="18" charset="0"/>
              </a:rPr>
              <a:t>turtas</a:t>
            </a:r>
            <a:endParaRPr lang="lt-LT">
              <a:latin typeface="Times New Roman" pitchFamily="18" charset="0"/>
              <a:cs typeface="Times New Roman" pitchFamily="18" charset="0"/>
            </a:endParaRPr>
          </a:p>
        </p:txBody>
      </p:sp>
      <p:sp>
        <p:nvSpPr>
          <p:cNvPr id="6" name="TextBox 5"/>
          <p:cNvSpPr txBox="1"/>
          <p:nvPr/>
        </p:nvSpPr>
        <p:spPr>
          <a:xfrm>
            <a:off x="595861" y="2924944"/>
            <a:ext cx="8064896" cy="369332"/>
          </a:xfrm>
          <a:prstGeom prst="rect">
            <a:avLst/>
          </a:prstGeom>
          <a:noFill/>
        </p:spPr>
        <p:txBody>
          <a:bodyPr wrap="square" rtlCol="0">
            <a:spAutoFit/>
          </a:bodyPr>
          <a:lstStyle/>
          <a:p>
            <a:r>
              <a:rPr lang="lt-LT" b="1">
                <a:latin typeface="Times New Roman" pitchFamily="18" charset="0"/>
                <a:cs typeface="Times New Roman" pitchFamily="18" charset="0"/>
              </a:rPr>
              <a:t>Įstaigos trumpalaikis </a:t>
            </a:r>
            <a:r>
              <a:rPr lang="lt-LT" b="1" smtClean="0">
                <a:latin typeface="Times New Roman" pitchFamily="18" charset="0"/>
                <a:cs typeface="Times New Roman" pitchFamily="18" charset="0"/>
              </a:rPr>
              <a:t>turtas (atsargos)</a:t>
            </a:r>
            <a:endParaRPr lang="lt-LT">
              <a:latin typeface="Times New Roman" pitchFamily="18" charset="0"/>
              <a:cs typeface="Times New Roman" pitchFamily="18" charset="0"/>
            </a:endParaRPr>
          </a:p>
        </p:txBody>
      </p:sp>
      <p:graphicFrame>
        <p:nvGraphicFramePr>
          <p:cNvPr id="7" name="Lentelė 6"/>
          <p:cNvGraphicFramePr>
            <a:graphicFrameLocks noGrp="1"/>
          </p:cNvGraphicFramePr>
          <p:nvPr>
            <p:extLst>
              <p:ext uri="{D42A27DB-BD31-4B8C-83A1-F6EECF244321}">
                <p14:modId xmlns:p14="http://schemas.microsoft.com/office/powerpoint/2010/main" xmlns="" val="4036755773"/>
              </p:ext>
            </p:extLst>
          </p:nvPr>
        </p:nvGraphicFramePr>
        <p:xfrm>
          <a:off x="539552" y="3330168"/>
          <a:ext cx="8280921" cy="1971040"/>
        </p:xfrm>
        <a:graphic>
          <a:graphicData uri="http://schemas.openxmlformats.org/drawingml/2006/table">
            <a:tbl>
              <a:tblPr firstRow="1" bandRow="1">
                <a:tableStyleId>{5C22544A-7EE6-4342-B048-85BDC9FD1C3A}</a:tableStyleId>
              </a:tblPr>
              <a:tblGrid>
                <a:gridCol w="2304256"/>
                <a:gridCol w="2952328"/>
                <a:gridCol w="3024337"/>
              </a:tblGrid>
              <a:tr h="370840">
                <a:tc>
                  <a:txBody>
                    <a:bodyPr/>
                    <a:lstStyle/>
                    <a:p>
                      <a:r>
                        <a:rPr lang="lt-LT" sz="1600" b="1" kern="1200" smtClean="0">
                          <a:solidFill>
                            <a:schemeClr val="lt1"/>
                          </a:solidFill>
                          <a:effectLst/>
                          <a:latin typeface="Times New Roman" pitchFamily="18" charset="0"/>
                          <a:ea typeface="+mn-ea"/>
                          <a:cs typeface="Times New Roman" pitchFamily="18" charset="0"/>
                        </a:rPr>
                        <a:t>Rodikliai</a:t>
                      </a:r>
                      <a:endParaRPr lang="lt-LT" sz="1600">
                        <a:latin typeface="Times New Roman" pitchFamily="18" charset="0"/>
                        <a:cs typeface="Times New Roman" pitchFamily="18" charset="0"/>
                      </a:endParaRPr>
                    </a:p>
                  </a:txBody>
                  <a:tcPr/>
                </a:tc>
                <a:tc>
                  <a:txBody>
                    <a:bodyPr/>
                    <a:lstStyle/>
                    <a:p>
                      <a:pPr algn="l">
                        <a:spcAft>
                          <a:spcPts val="0"/>
                        </a:spcAft>
                      </a:pPr>
                      <a:r>
                        <a:rPr lang="lt-LT" sz="1600" smtClean="0">
                          <a:effectLst/>
                          <a:latin typeface="Times New Roman" pitchFamily="18" charset="0"/>
                          <a:ea typeface="Times New Roman"/>
                          <a:cs typeface="Times New Roman" pitchFamily="18" charset="0"/>
                        </a:rPr>
                        <a:t>Likutinė vertė praėjusių finansinių metų 2012-12-31 LT</a:t>
                      </a:r>
                      <a:endParaRPr lang="lt-LT" sz="1600">
                        <a:effectLst/>
                        <a:latin typeface="Times New Roman" pitchFamily="18" charset="0"/>
                        <a:ea typeface="Times New Roman"/>
                        <a:cs typeface="Times New Roman" pitchFamily="18" charset="0"/>
                      </a:endParaRPr>
                    </a:p>
                  </a:txBody>
                  <a:tcPr marL="114300" marR="114300" marT="0" marB="0"/>
                </a:tc>
                <a:tc>
                  <a:txBody>
                    <a:bodyPr/>
                    <a:lstStyle/>
                    <a:p>
                      <a:pPr algn="l">
                        <a:spcAft>
                          <a:spcPts val="0"/>
                        </a:spcAft>
                      </a:pPr>
                      <a:r>
                        <a:rPr lang="lt-LT" sz="1600" smtClean="0">
                          <a:effectLst/>
                          <a:latin typeface="Times New Roman" pitchFamily="18" charset="0"/>
                          <a:ea typeface="Times New Roman"/>
                          <a:cs typeface="Times New Roman" pitchFamily="18" charset="0"/>
                        </a:rPr>
                        <a:t>Likutinė vertė finansinių metų  pabaigoje  2013-12-31 LT</a:t>
                      </a:r>
                      <a:endParaRPr lang="lt-LT" sz="1600">
                        <a:effectLst/>
                        <a:latin typeface="Times New Roman" pitchFamily="18" charset="0"/>
                        <a:ea typeface="Times New Roman"/>
                        <a:cs typeface="Times New Roman" pitchFamily="18" charset="0"/>
                      </a:endParaRPr>
                    </a:p>
                  </a:txBody>
                  <a:tcPr marL="114300" marR="114300" marT="0" marB="0"/>
                </a:tc>
              </a:tr>
              <a:tr h="370840">
                <a:tc>
                  <a:txBody>
                    <a:bodyPr/>
                    <a:lstStyle/>
                    <a:p>
                      <a:r>
                        <a:rPr lang="lt-LT" sz="1600" kern="1200" smtClean="0">
                          <a:solidFill>
                            <a:schemeClr val="dk1"/>
                          </a:solidFill>
                          <a:effectLst/>
                          <a:latin typeface="Times New Roman" pitchFamily="18" charset="0"/>
                          <a:ea typeface="+mn-ea"/>
                          <a:cs typeface="Times New Roman" pitchFamily="18" charset="0"/>
                        </a:rPr>
                        <a:t>Medikamentai</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30 592</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331 638</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Medžiagos</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5 241</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5 153</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Kuras</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3 330</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6 974</a:t>
                      </a:r>
                      <a:endParaRPr lang="lt-LT" sz="1600">
                        <a:latin typeface="Times New Roman" pitchFamily="18" charset="0"/>
                        <a:cs typeface="Times New Roman" pitchFamily="18" charset="0"/>
                      </a:endParaRPr>
                    </a:p>
                  </a:txBody>
                  <a:tcPr/>
                </a:tc>
              </a:tr>
              <a:tr h="370840">
                <a:tc>
                  <a:txBody>
                    <a:bodyPr/>
                    <a:lstStyle/>
                    <a:p>
                      <a:r>
                        <a:rPr lang="lt-LT" sz="1600" b="1" kern="1200" smtClean="0">
                          <a:solidFill>
                            <a:schemeClr val="dk1"/>
                          </a:solidFill>
                          <a:effectLst/>
                          <a:latin typeface="Times New Roman" pitchFamily="18" charset="0"/>
                          <a:ea typeface="+mn-ea"/>
                          <a:cs typeface="Times New Roman" pitchFamily="18" charset="0"/>
                        </a:rPr>
                        <a:t>Iš viso:</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39 163</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343 765</a:t>
                      </a:r>
                      <a:endParaRPr lang="lt-LT" sz="1600">
                        <a:latin typeface="Times New Roman" pitchFamily="18" charset="0"/>
                        <a:cs typeface="Times New Roman" pitchFamily="18" charset="0"/>
                      </a:endParaRPr>
                    </a:p>
                  </a:txBody>
                  <a:tcPr/>
                </a:tc>
              </a:tr>
            </a:tbl>
          </a:graphicData>
        </a:graphic>
      </p:graphicFrame>
      <p:sp>
        <p:nvSpPr>
          <p:cNvPr id="8" name="TextBox 7"/>
          <p:cNvSpPr txBox="1"/>
          <p:nvPr/>
        </p:nvSpPr>
        <p:spPr>
          <a:xfrm>
            <a:off x="539552" y="5301208"/>
            <a:ext cx="8136904" cy="1077218"/>
          </a:xfrm>
          <a:prstGeom prst="rect">
            <a:avLst/>
          </a:prstGeom>
          <a:noFill/>
        </p:spPr>
        <p:txBody>
          <a:bodyPr wrap="square" rtlCol="0">
            <a:spAutoFit/>
          </a:bodyPr>
          <a:lstStyle/>
          <a:p>
            <a:pPr algn="just"/>
            <a:r>
              <a:rPr lang="lt-LT" sz="1600">
                <a:latin typeface="Times New Roman" pitchFamily="18" charset="0"/>
                <a:cs typeface="Times New Roman" pitchFamily="18" charset="0"/>
              </a:rPr>
              <a:t>Atsargomis laikomas įstaigos trumpalaikis turtas, kuris sunaudojamas pajamoms uždirbti per vienerius metus arba per vieną įtaigos veiklos ciklą. </a:t>
            </a:r>
            <a:r>
              <a:rPr lang="lt-LT" sz="1600" smtClean="0">
                <a:latin typeface="Times New Roman" pitchFamily="18" charset="0"/>
                <a:cs typeface="Times New Roman" pitchFamily="18" charset="0"/>
              </a:rPr>
              <a:t>2013 metais </a:t>
            </a:r>
            <a:r>
              <a:rPr lang="lt-LT" sz="1600">
                <a:latin typeface="Times New Roman" pitchFamily="18" charset="0"/>
                <a:cs typeface="Times New Roman" pitchFamily="18" charset="0"/>
              </a:rPr>
              <a:t>nupirkta inventoriaus už </a:t>
            </a:r>
            <a:r>
              <a:rPr lang="lt-LT" sz="1600" smtClean="0">
                <a:latin typeface="Times New Roman" pitchFamily="18" charset="0"/>
                <a:cs typeface="Times New Roman" pitchFamily="18" charset="0"/>
              </a:rPr>
              <a:t> 7183litus  </a:t>
            </a:r>
            <a:r>
              <a:rPr lang="lt-LT" sz="1600">
                <a:latin typeface="Times New Roman" pitchFamily="18" charset="0"/>
                <a:cs typeface="Times New Roman" pitchFamily="18" charset="0"/>
              </a:rPr>
              <a:t>( baldai, darbo kostiumai darbininkams, </a:t>
            </a:r>
            <a:r>
              <a:rPr lang="lt-LT" sz="1600" smtClean="0">
                <a:latin typeface="Times New Roman" pitchFamily="18" charset="0"/>
                <a:cs typeface="Times New Roman" pitchFamily="18" charset="0"/>
              </a:rPr>
              <a:t>medicininis inventorius, telefono aparatai) kitas </a:t>
            </a:r>
            <a:r>
              <a:rPr lang="lt-LT" sz="1600">
                <a:latin typeface="Times New Roman" pitchFamily="18" charset="0"/>
                <a:cs typeface="Times New Roman" pitchFamily="18" charset="0"/>
              </a:rPr>
              <a:t>ūkinis </a:t>
            </a:r>
            <a:r>
              <a:rPr lang="lt-LT" sz="1600" smtClean="0">
                <a:latin typeface="Times New Roman" pitchFamily="18" charset="0"/>
                <a:cs typeface="Times New Roman" pitchFamily="18" charset="0"/>
              </a:rPr>
              <a:t>inventorius(siuvimo mašina plaukakirpė, šaldiklis ir </a:t>
            </a:r>
            <a:r>
              <a:rPr lang="lt-LT" sz="1600">
                <a:latin typeface="Times New Roman" pitchFamily="18" charset="0"/>
                <a:cs typeface="Times New Roman" pitchFamily="18" charset="0"/>
              </a:rPr>
              <a:t>kt.)</a:t>
            </a:r>
          </a:p>
        </p:txBody>
      </p:sp>
      <p:sp>
        <p:nvSpPr>
          <p:cNvPr id="9" name="TextBox 8"/>
          <p:cNvSpPr txBox="1"/>
          <p:nvPr/>
        </p:nvSpPr>
        <p:spPr>
          <a:xfrm>
            <a:off x="595861" y="2348880"/>
            <a:ext cx="8080595" cy="584775"/>
          </a:xfrm>
          <a:prstGeom prst="rect">
            <a:avLst/>
          </a:prstGeom>
          <a:noFill/>
        </p:spPr>
        <p:txBody>
          <a:bodyPr wrap="square" rtlCol="0">
            <a:spAutoFit/>
          </a:bodyPr>
          <a:lstStyle/>
          <a:p>
            <a:r>
              <a:rPr lang="lt-LT" sz="1600" smtClean="0">
                <a:latin typeface="Times New Roman" pitchFamily="18" charset="0"/>
                <a:cs typeface="Times New Roman" pitchFamily="18" charset="0"/>
              </a:rPr>
              <a:t>2013 </a:t>
            </a:r>
            <a:r>
              <a:rPr lang="lt-LT" sz="1600">
                <a:latin typeface="Times New Roman" pitchFamily="18" charset="0"/>
                <a:cs typeface="Times New Roman" pitchFamily="18" charset="0"/>
              </a:rPr>
              <a:t>metais </a:t>
            </a:r>
            <a:r>
              <a:rPr lang="lt-LT" sz="1600" smtClean="0">
                <a:latin typeface="Times New Roman" pitchFamily="18" charset="0"/>
                <a:cs typeface="Times New Roman" pitchFamily="18" charset="0"/>
              </a:rPr>
              <a:t>nupirktas nematerialus </a:t>
            </a:r>
            <a:r>
              <a:rPr lang="lt-LT" sz="1600">
                <a:latin typeface="Times New Roman" pitchFamily="18" charset="0"/>
                <a:cs typeface="Times New Roman" pitchFamily="18" charset="0"/>
              </a:rPr>
              <a:t>turtas </a:t>
            </a:r>
            <a:r>
              <a:rPr lang="lt-LT" sz="1600" smtClean="0">
                <a:latin typeface="Times New Roman" pitchFamily="18" charset="0"/>
                <a:cs typeface="Times New Roman" pitchFamily="18" charset="0"/>
              </a:rPr>
              <a:t>– buhalterinės programos „Agnum</a:t>
            </a:r>
            <a:r>
              <a:rPr lang="lt-LT" sz="1600">
                <a:latin typeface="Times New Roman" pitchFamily="18" charset="0"/>
                <a:cs typeface="Times New Roman" pitchFamily="18" charset="0"/>
              </a:rPr>
              <a:t>“ </a:t>
            </a:r>
            <a:r>
              <a:rPr lang="lt-LT" sz="1600" smtClean="0">
                <a:latin typeface="Times New Roman" pitchFamily="18" charset="0"/>
                <a:cs typeface="Times New Roman" pitchFamily="18" charset="0"/>
              </a:rPr>
              <a:t>duomenų eksporto modulis. </a:t>
            </a:r>
            <a:r>
              <a:rPr lang="lt-LT" sz="1600">
                <a:latin typeface="Times New Roman" pitchFamily="18" charset="0"/>
                <a:cs typeface="Times New Roman" pitchFamily="18" charset="0"/>
              </a:rPr>
              <a:t>Įsigijimo kaina </a:t>
            </a:r>
            <a:r>
              <a:rPr lang="lt-LT" sz="1600" smtClean="0">
                <a:latin typeface="Times New Roman" pitchFamily="18" charset="0"/>
                <a:cs typeface="Times New Roman" pitchFamily="18" charset="0"/>
              </a:rPr>
              <a:t> 478 Lt.</a:t>
            </a:r>
            <a:endParaRPr lang="lt-LT"/>
          </a:p>
        </p:txBody>
      </p:sp>
    </p:spTree>
    <p:extLst>
      <p:ext uri="{BB962C8B-B14F-4D97-AF65-F5344CB8AC3E}">
        <p14:creationId xmlns:p14="http://schemas.microsoft.com/office/powerpoint/2010/main" xmlns="" val="2082536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urinio vietos rezervavimo ženklas 4"/>
          <p:cNvGraphicFramePr>
            <a:graphicFrameLocks noGrp="1"/>
          </p:cNvGraphicFramePr>
          <p:nvPr>
            <p:ph idx="1"/>
            <p:extLst>
              <p:ext uri="{D42A27DB-BD31-4B8C-83A1-F6EECF244321}">
                <p14:modId xmlns:p14="http://schemas.microsoft.com/office/powerpoint/2010/main" xmlns="" val="3161404602"/>
              </p:ext>
            </p:extLst>
          </p:nvPr>
        </p:nvGraphicFramePr>
        <p:xfrm>
          <a:off x="505366" y="1124744"/>
          <a:ext cx="8229600" cy="2839720"/>
        </p:xfrm>
        <a:graphic>
          <a:graphicData uri="http://schemas.openxmlformats.org/drawingml/2006/table">
            <a:tbl>
              <a:tblPr firstRow="1" bandRow="1">
                <a:tableStyleId>{5C22544A-7EE6-4342-B048-85BDC9FD1C3A}</a:tableStyleId>
              </a:tblPr>
              <a:tblGrid>
                <a:gridCol w="2770490"/>
                <a:gridCol w="2715910"/>
                <a:gridCol w="2743200"/>
              </a:tblGrid>
              <a:tr h="370840">
                <a:tc>
                  <a:txBody>
                    <a:bodyPr/>
                    <a:lstStyle/>
                    <a:p>
                      <a:pPr algn="ctr"/>
                      <a:r>
                        <a:rPr lang="lt-LT" sz="1600" b="1" kern="1200" smtClean="0">
                          <a:solidFill>
                            <a:schemeClr val="lt1"/>
                          </a:solidFill>
                          <a:effectLst/>
                          <a:latin typeface="Times New Roman" pitchFamily="18" charset="0"/>
                          <a:ea typeface="+mn-ea"/>
                          <a:cs typeface="Times New Roman" pitchFamily="18" charset="0"/>
                        </a:rPr>
                        <a:t>Rodikliai</a:t>
                      </a:r>
                      <a:endParaRPr lang="lt-LT" sz="1600">
                        <a:latin typeface="Times New Roman" pitchFamily="18" charset="0"/>
                        <a:cs typeface="Times New Roman" pitchFamily="18" charset="0"/>
                      </a:endParaRPr>
                    </a:p>
                  </a:txBody>
                  <a:tcPr/>
                </a:tc>
                <a:tc>
                  <a:txBody>
                    <a:bodyPr/>
                    <a:lstStyle/>
                    <a:p>
                      <a:pPr algn="ctr">
                        <a:spcAft>
                          <a:spcPts val="0"/>
                        </a:spcAft>
                      </a:pPr>
                      <a:r>
                        <a:rPr lang="lt-LT" sz="1600" b="1" smtClean="0">
                          <a:effectLst/>
                          <a:latin typeface="Times New Roman" pitchFamily="18" charset="0"/>
                          <a:ea typeface="Times New Roman"/>
                          <a:cs typeface="Times New Roman" pitchFamily="18" charset="0"/>
                        </a:rPr>
                        <a:t>Likutinė vertė praėjusių finansinių metų 2012-12-31 LT</a:t>
                      </a:r>
                      <a:endParaRPr lang="lt-LT" sz="1600">
                        <a:effectLst/>
                        <a:latin typeface="Times New Roman" pitchFamily="18" charset="0"/>
                        <a:ea typeface="Times New Roman"/>
                        <a:cs typeface="Times New Roman" pitchFamily="18" charset="0"/>
                      </a:endParaRPr>
                    </a:p>
                  </a:txBody>
                  <a:tcPr marL="114300" marR="114300" marT="0" marB="0"/>
                </a:tc>
                <a:tc>
                  <a:txBody>
                    <a:bodyPr/>
                    <a:lstStyle/>
                    <a:p>
                      <a:pPr algn="ctr">
                        <a:spcAft>
                          <a:spcPts val="0"/>
                        </a:spcAft>
                      </a:pPr>
                      <a:r>
                        <a:rPr lang="lt-LT" sz="1600" b="1" smtClean="0">
                          <a:effectLst/>
                          <a:latin typeface="Times New Roman" pitchFamily="18" charset="0"/>
                          <a:ea typeface="Times New Roman"/>
                          <a:cs typeface="Times New Roman" pitchFamily="18" charset="0"/>
                        </a:rPr>
                        <a:t>Likutinė vertė finansinių metų  2013-12-31 </a:t>
                      </a:r>
                    </a:p>
                    <a:p>
                      <a:pPr algn="ctr">
                        <a:spcAft>
                          <a:spcPts val="0"/>
                        </a:spcAft>
                      </a:pPr>
                      <a:r>
                        <a:rPr lang="lt-LT" sz="1600" b="1" smtClean="0">
                          <a:effectLst/>
                          <a:latin typeface="Times New Roman" pitchFamily="18" charset="0"/>
                          <a:ea typeface="Times New Roman"/>
                          <a:cs typeface="Times New Roman" pitchFamily="18" charset="0"/>
                        </a:rPr>
                        <a:t>LT</a:t>
                      </a:r>
                      <a:endParaRPr lang="lt-LT" sz="1600">
                        <a:effectLst/>
                        <a:latin typeface="Times New Roman" pitchFamily="18" charset="0"/>
                        <a:ea typeface="Times New Roman"/>
                        <a:cs typeface="Times New Roman" pitchFamily="18" charset="0"/>
                      </a:endParaRPr>
                    </a:p>
                  </a:txBody>
                  <a:tcPr marL="114300" marR="114300" marT="0" marB="0"/>
                </a:tc>
              </a:tr>
              <a:tr h="370840">
                <a:tc>
                  <a:txBody>
                    <a:bodyPr/>
                    <a:lstStyle/>
                    <a:p>
                      <a:r>
                        <a:rPr lang="lt-LT" sz="1600" kern="1200" smtClean="0">
                          <a:solidFill>
                            <a:schemeClr val="dk1"/>
                          </a:solidFill>
                          <a:effectLst/>
                          <a:latin typeface="Times New Roman" pitchFamily="18" charset="0"/>
                          <a:ea typeface="+mn-ea"/>
                          <a:cs typeface="Times New Roman" pitchFamily="18" charset="0"/>
                        </a:rPr>
                        <a:t>Išankstiniai mokėjimai ir būsimų laikotarpių sąnaudos</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6 589</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6 091</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Per vienerius metus gautinos sumos už paslaugas, naudojamą ir parduotą turtą</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311 148</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334</a:t>
                      </a:r>
                      <a:r>
                        <a:rPr lang="lt-LT" sz="1600" kern="1200" baseline="0" smtClean="0">
                          <a:solidFill>
                            <a:schemeClr val="dk1"/>
                          </a:solidFill>
                          <a:effectLst/>
                          <a:latin typeface="Times New Roman" pitchFamily="18" charset="0"/>
                          <a:ea typeface="+mn-ea"/>
                          <a:cs typeface="Times New Roman" pitchFamily="18" charset="0"/>
                        </a:rPr>
                        <a:t> 305</a:t>
                      </a:r>
                      <a:endParaRPr lang="lt-LT" sz="1600">
                        <a:latin typeface="Times New Roman" pitchFamily="18" charset="0"/>
                        <a:cs typeface="Times New Roman" pitchFamily="18" charset="0"/>
                      </a:endParaRPr>
                    </a:p>
                  </a:txBody>
                  <a:tcPr/>
                </a:tc>
              </a:tr>
              <a:tr h="0">
                <a:tc>
                  <a:txBody>
                    <a:bodyPr/>
                    <a:lstStyle/>
                    <a:p>
                      <a:r>
                        <a:rPr lang="lt-LT" sz="1600" kern="1200" smtClean="0">
                          <a:solidFill>
                            <a:schemeClr val="dk1"/>
                          </a:solidFill>
                          <a:effectLst/>
                          <a:latin typeface="Times New Roman" pitchFamily="18" charset="0"/>
                          <a:ea typeface="+mn-ea"/>
                          <a:cs typeface="Times New Roman" pitchFamily="18" charset="0"/>
                        </a:rPr>
                        <a:t>Pinigai ir pinigų ekvivalentai</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604 819</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920 264</a:t>
                      </a:r>
                      <a:endParaRPr lang="lt-LT" sz="1600">
                        <a:latin typeface="Times New Roman" pitchFamily="18" charset="0"/>
                        <a:cs typeface="Times New Roman" pitchFamily="18" charset="0"/>
                      </a:endParaRPr>
                    </a:p>
                  </a:txBody>
                  <a:tcPr/>
                </a:tc>
              </a:tr>
              <a:tr h="370840">
                <a:tc>
                  <a:txBody>
                    <a:bodyPr/>
                    <a:lstStyle/>
                    <a:p>
                      <a:r>
                        <a:rPr lang="lt-LT" sz="1600" b="1" kern="1200" smtClean="0">
                          <a:solidFill>
                            <a:schemeClr val="dk1"/>
                          </a:solidFill>
                          <a:effectLst/>
                          <a:latin typeface="Times New Roman" pitchFamily="18" charset="0"/>
                          <a:ea typeface="+mn-ea"/>
                          <a:cs typeface="Times New Roman" pitchFamily="18" charset="0"/>
                        </a:rPr>
                        <a:t>Iš viso:</a:t>
                      </a:r>
                      <a:endParaRPr lang="lt-LT" sz="1600">
                        <a:latin typeface="Times New Roman" pitchFamily="18" charset="0"/>
                        <a:cs typeface="Times New Roman" pitchFamily="18" charset="0"/>
                      </a:endParaRPr>
                    </a:p>
                  </a:txBody>
                  <a:tcPr/>
                </a:tc>
                <a:tc>
                  <a:txBody>
                    <a:bodyPr/>
                    <a:lstStyle/>
                    <a:p>
                      <a:pPr algn="ctr"/>
                      <a:r>
                        <a:rPr lang="lt-LT" sz="1600" b="1" kern="1200" smtClean="0">
                          <a:solidFill>
                            <a:schemeClr val="dk1"/>
                          </a:solidFill>
                          <a:effectLst/>
                          <a:latin typeface="Times New Roman" pitchFamily="18" charset="0"/>
                          <a:ea typeface="+mn-ea"/>
                          <a:cs typeface="Times New Roman" pitchFamily="18" charset="0"/>
                        </a:rPr>
                        <a:t>922 556</a:t>
                      </a:r>
                      <a:endParaRPr lang="lt-LT" sz="1600">
                        <a:latin typeface="Times New Roman" pitchFamily="18" charset="0"/>
                        <a:cs typeface="Times New Roman" pitchFamily="18" charset="0"/>
                      </a:endParaRPr>
                    </a:p>
                  </a:txBody>
                  <a:tcPr/>
                </a:tc>
                <a:tc>
                  <a:txBody>
                    <a:bodyPr/>
                    <a:lstStyle/>
                    <a:p>
                      <a:pPr algn="ctr"/>
                      <a:r>
                        <a:rPr lang="lt-LT" sz="1600" b="1" kern="1200" smtClean="0">
                          <a:solidFill>
                            <a:schemeClr val="dk1"/>
                          </a:solidFill>
                          <a:effectLst/>
                          <a:latin typeface="Times New Roman" pitchFamily="18" charset="0"/>
                          <a:ea typeface="+mn-ea"/>
                          <a:cs typeface="Times New Roman" pitchFamily="18" charset="0"/>
                        </a:rPr>
                        <a:t>1</a:t>
                      </a:r>
                      <a:r>
                        <a:rPr lang="lt-LT" sz="1600" b="1" kern="1200" baseline="0" smtClean="0">
                          <a:solidFill>
                            <a:schemeClr val="dk1"/>
                          </a:solidFill>
                          <a:effectLst/>
                          <a:latin typeface="Times New Roman" pitchFamily="18" charset="0"/>
                          <a:ea typeface="+mn-ea"/>
                          <a:cs typeface="Times New Roman" pitchFamily="18" charset="0"/>
                        </a:rPr>
                        <a:t> 260 660</a:t>
                      </a:r>
                      <a:endParaRPr lang="lt-LT" sz="1600">
                        <a:latin typeface="Times New Roman" pitchFamily="18" charset="0"/>
                        <a:cs typeface="Times New Roman" pitchFamily="18" charset="0"/>
                      </a:endParaRPr>
                    </a:p>
                  </a:txBody>
                  <a:tcPr/>
                </a:tc>
              </a:tr>
            </a:tbl>
          </a:graphicData>
        </a:graphic>
      </p:graphicFrame>
      <p:sp>
        <p:nvSpPr>
          <p:cNvPr id="4" name="TextBox 3"/>
          <p:cNvSpPr txBox="1"/>
          <p:nvPr/>
        </p:nvSpPr>
        <p:spPr>
          <a:xfrm>
            <a:off x="539552" y="620688"/>
            <a:ext cx="8208912" cy="338554"/>
          </a:xfrm>
          <a:prstGeom prst="rect">
            <a:avLst/>
          </a:prstGeom>
          <a:noFill/>
        </p:spPr>
        <p:txBody>
          <a:bodyPr wrap="square" rtlCol="0">
            <a:spAutoFit/>
          </a:bodyPr>
          <a:lstStyle/>
          <a:p>
            <a:r>
              <a:rPr lang="lt-LT" sz="1600" b="1">
                <a:latin typeface="Times New Roman" pitchFamily="18" charset="0"/>
                <a:cs typeface="Times New Roman" pitchFamily="18" charset="0"/>
              </a:rPr>
              <a:t>Kitas trumpalaikis turtas</a:t>
            </a:r>
          </a:p>
        </p:txBody>
      </p:sp>
      <p:sp>
        <p:nvSpPr>
          <p:cNvPr id="6" name="TextBox 5"/>
          <p:cNvSpPr txBox="1"/>
          <p:nvPr/>
        </p:nvSpPr>
        <p:spPr>
          <a:xfrm>
            <a:off x="539552" y="4221088"/>
            <a:ext cx="8208912" cy="2554545"/>
          </a:xfrm>
          <a:prstGeom prst="rect">
            <a:avLst/>
          </a:prstGeom>
          <a:noFill/>
        </p:spPr>
        <p:txBody>
          <a:bodyPr wrap="square" rtlCol="0">
            <a:spAutoFit/>
          </a:bodyPr>
          <a:lstStyle/>
          <a:p>
            <a:r>
              <a:rPr lang="lt-LT" sz="1600" smtClean="0">
                <a:latin typeface="Times New Roman" pitchFamily="18" charset="0"/>
                <a:cs typeface="Times New Roman" pitchFamily="18" charset="0"/>
              </a:rPr>
              <a:t>	Išankstinių </a:t>
            </a:r>
            <a:r>
              <a:rPr lang="lt-LT" sz="1600">
                <a:latin typeface="Times New Roman" pitchFamily="18" charset="0"/>
                <a:cs typeface="Times New Roman" pitchFamily="18" charset="0"/>
              </a:rPr>
              <a:t>apmokėjimų sumas sudaro apmokėjimas už spaudos prenumeratą  </a:t>
            </a:r>
            <a:r>
              <a:rPr lang="lt-LT" sz="1600" smtClean="0">
                <a:latin typeface="Times New Roman" pitchFamily="18" charset="0"/>
                <a:cs typeface="Times New Roman" pitchFamily="18" charset="0"/>
              </a:rPr>
              <a:t>2014 metams 429 Lt, už kurąpatalpų šildymui 2022 Lt, darbuotojų skolos 76 Lt.  </a:t>
            </a:r>
          </a:p>
          <a:p>
            <a:r>
              <a:rPr lang="lt-LT" sz="1600" smtClean="0">
                <a:latin typeface="Times New Roman" pitchFamily="18" charset="0"/>
                <a:cs typeface="Times New Roman" pitchFamily="18" charset="0"/>
              </a:rPr>
              <a:t>	Būsimų </a:t>
            </a:r>
            <a:r>
              <a:rPr lang="lt-LT" sz="1600">
                <a:latin typeface="Times New Roman" pitchFamily="18" charset="0"/>
                <a:cs typeface="Times New Roman" pitchFamily="18" charset="0"/>
              </a:rPr>
              <a:t>laikotarpių sąnaudų sumas  sudaro </a:t>
            </a:r>
            <a:r>
              <a:rPr lang="lt-LT" sz="1600" smtClean="0">
                <a:latin typeface="Times New Roman" pitchFamily="18" charset="0"/>
                <a:cs typeface="Times New Roman" pitchFamily="18" charset="0"/>
              </a:rPr>
              <a:t>2013 metų </a:t>
            </a:r>
            <a:r>
              <a:rPr lang="lt-LT" sz="1600">
                <a:latin typeface="Times New Roman" pitchFamily="18" charset="0"/>
                <a:cs typeface="Times New Roman" pitchFamily="18" charset="0"/>
              </a:rPr>
              <a:t>pabaigoje į apskaitą įtraukta sąnaudos už transporto, pacientų žalos atlyginimo civilinės atsakomybės </a:t>
            </a:r>
            <a:r>
              <a:rPr lang="lt-LT" sz="1600" smtClean="0">
                <a:latin typeface="Times New Roman" pitchFamily="18" charset="0"/>
                <a:cs typeface="Times New Roman" pitchFamily="18" charset="0"/>
              </a:rPr>
              <a:t>draudimas, </a:t>
            </a:r>
            <a:r>
              <a:rPr lang="lt-LT" sz="1600">
                <a:latin typeface="Times New Roman" pitchFamily="18" charset="0"/>
                <a:cs typeface="Times New Roman" pitchFamily="18" charset="0"/>
              </a:rPr>
              <a:t>tenkantis </a:t>
            </a:r>
            <a:r>
              <a:rPr lang="lt-LT" sz="1600" smtClean="0">
                <a:latin typeface="Times New Roman" pitchFamily="18" charset="0"/>
                <a:cs typeface="Times New Roman" pitchFamily="18" charset="0"/>
              </a:rPr>
              <a:t>2014 </a:t>
            </a:r>
            <a:r>
              <a:rPr lang="lt-LT" sz="1600">
                <a:latin typeface="Times New Roman" pitchFamily="18" charset="0"/>
                <a:cs typeface="Times New Roman" pitchFamily="18" charset="0"/>
              </a:rPr>
              <a:t>metams. </a:t>
            </a:r>
            <a:endParaRPr lang="lt-LT" sz="1600" smtClean="0">
              <a:latin typeface="Times New Roman" pitchFamily="18" charset="0"/>
              <a:cs typeface="Times New Roman" pitchFamily="18" charset="0"/>
            </a:endParaRPr>
          </a:p>
          <a:p>
            <a:pPr algn="just"/>
            <a:r>
              <a:rPr lang="lt-LT" sz="1600" smtClean="0">
                <a:latin typeface="Times New Roman" pitchFamily="18" charset="0"/>
                <a:cs typeface="Times New Roman" pitchFamily="18" charset="0"/>
              </a:rPr>
              <a:t>	Gautinos </a:t>
            </a:r>
            <a:r>
              <a:rPr lang="lt-LT" sz="1600">
                <a:latin typeface="Times New Roman" pitchFamily="18" charset="0"/>
                <a:cs typeface="Times New Roman" pitchFamily="18" charset="0"/>
              </a:rPr>
              <a:t>sumos už paslaugas, naudojamą turtą, parduotas prekes sudaro TLK </a:t>
            </a:r>
            <a:r>
              <a:rPr lang="lt-LT" sz="1600" smtClean="0">
                <a:latin typeface="Times New Roman" pitchFamily="18" charset="0"/>
                <a:cs typeface="Times New Roman" pitchFamily="18" charset="0"/>
              </a:rPr>
              <a:t>įsisko-linimas </a:t>
            </a:r>
            <a:r>
              <a:rPr lang="lt-LT" sz="1600">
                <a:latin typeface="Times New Roman" pitchFamily="18" charset="0"/>
                <a:cs typeface="Times New Roman" pitchFamily="18" charset="0"/>
              </a:rPr>
              <a:t>už paslaugas </a:t>
            </a:r>
            <a:r>
              <a:rPr lang="lt-LT" sz="1600" smtClean="0">
                <a:latin typeface="Times New Roman" pitchFamily="18" charset="0"/>
                <a:cs typeface="Times New Roman" pitchFamily="18" charset="0"/>
              </a:rPr>
              <a:t>332 822 </a:t>
            </a:r>
            <a:r>
              <a:rPr lang="lt-LT" sz="1600">
                <a:latin typeface="Times New Roman" pitchFamily="18" charset="0"/>
                <a:cs typeface="Times New Roman" pitchFamily="18" charset="0"/>
              </a:rPr>
              <a:t>Lt.,  kitų juridinių asmenų skolos už suteiktas medicinines paslaugas 1 </a:t>
            </a:r>
            <a:r>
              <a:rPr lang="lt-LT" sz="1600" smtClean="0">
                <a:latin typeface="Times New Roman" pitchFamily="18" charset="0"/>
                <a:cs typeface="Times New Roman" pitchFamily="18" charset="0"/>
              </a:rPr>
              <a:t>362 </a:t>
            </a:r>
            <a:r>
              <a:rPr lang="lt-LT" sz="1600">
                <a:latin typeface="Times New Roman" pitchFamily="18" charset="0"/>
                <a:cs typeface="Times New Roman" pitchFamily="18" charset="0"/>
              </a:rPr>
              <a:t>Lt. </a:t>
            </a:r>
            <a:r>
              <a:rPr lang="lt-LT" sz="1600" smtClean="0">
                <a:latin typeface="Times New Roman" pitchFamily="18" charset="0"/>
                <a:cs typeface="Times New Roman" pitchFamily="18" charset="0"/>
              </a:rPr>
              <a:t>ir atsiskaitytinų asmenų ūkio išlaidos 121 Lt.. </a:t>
            </a:r>
          </a:p>
          <a:p>
            <a:pPr algn="just"/>
            <a:r>
              <a:rPr lang="lt-LT" sz="1600" smtClean="0">
                <a:latin typeface="Times New Roman" pitchFamily="18" charset="0"/>
                <a:cs typeface="Times New Roman" pitchFamily="18" charset="0"/>
              </a:rPr>
              <a:t>	2013 </a:t>
            </a:r>
            <a:r>
              <a:rPr lang="lt-LT" sz="1600">
                <a:latin typeface="Times New Roman" pitchFamily="18" charset="0"/>
                <a:cs typeface="Times New Roman" pitchFamily="18" charset="0"/>
              </a:rPr>
              <a:t>metų gruodžio 31 d. piniginės lėšos bankų sąskaitose ir kasoje sudarė </a:t>
            </a:r>
            <a:r>
              <a:rPr lang="lt-LT" sz="1600" smtClean="0">
                <a:latin typeface="Times New Roman" pitchFamily="18" charset="0"/>
                <a:cs typeface="Times New Roman" pitchFamily="18" charset="0"/>
              </a:rPr>
              <a:t>620 264 </a:t>
            </a:r>
            <a:r>
              <a:rPr lang="lt-LT" sz="1600">
                <a:latin typeface="Times New Roman" pitchFamily="18" charset="0"/>
                <a:cs typeface="Times New Roman" pitchFamily="18" charset="0"/>
              </a:rPr>
              <a:t>Lt. </a:t>
            </a:r>
            <a:r>
              <a:rPr lang="lt-LT" sz="1600" smtClean="0">
                <a:latin typeface="Times New Roman" pitchFamily="18" charset="0"/>
                <a:cs typeface="Times New Roman" pitchFamily="18" charset="0"/>
              </a:rPr>
              <a:t>ir terminuotas indėlis iki 3 mėn. 300 000 Lt.</a:t>
            </a:r>
            <a:endParaRPr lang="lt-LT" sz="1600">
              <a:latin typeface="Times New Roman" pitchFamily="18" charset="0"/>
              <a:cs typeface="Times New Roman" pitchFamily="18" charset="0"/>
            </a:endParaRPr>
          </a:p>
        </p:txBody>
      </p:sp>
    </p:spTree>
    <p:extLst>
      <p:ext uri="{BB962C8B-B14F-4D97-AF65-F5344CB8AC3E}">
        <p14:creationId xmlns:p14="http://schemas.microsoft.com/office/powerpoint/2010/main" xmlns="" val="2249697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smtClean="0">
                <a:latin typeface="Times New Roman" pitchFamily="18" charset="0"/>
                <a:cs typeface="Times New Roman" pitchFamily="18" charset="0"/>
              </a:rPr>
              <a:t>Gautos įstaigos lėšos</a:t>
            </a:r>
            <a:endParaRPr lang="lt-LT" sz="4000">
              <a:latin typeface="Times New Roman" pitchFamily="18" charset="0"/>
              <a:cs typeface="Times New Roman" pitchFamily="18" charset="0"/>
            </a:endParaRPr>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xmlns="" val="158524516"/>
              </p:ext>
            </p:extLst>
          </p:nvPr>
        </p:nvGraphicFramePr>
        <p:xfrm>
          <a:off x="457200" y="1600200"/>
          <a:ext cx="8229600" cy="3845560"/>
        </p:xfrm>
        <a:graphic>
          <a:graphicData uri="http://schemas.openxmlformats.org/drawingml/2006/table">
            <a:tbl>
              <a:tblPr firstRow="1" bandRow="1">
                <a:tableStyleId>{5C22544A-7EE6-4342-B048-85BDC9FD1C3A}</a:tableStyleId>
              </a:tblPr>
              <a:tblGrid>
                <a:gridCol w="2890664"/>
                <a:gridCol w="1656184"/>
                <a:gridCol w="1625352"/>
                <a:gridCol w="2057400"/>
              </a:tblGrid>
              <a:tr h="370840">
                <a:tc>
                  <a:txBody>
                    <a:bodyPr/>
                    <a:lstStyle/>
                    <a:p>
                      <a:pPr algn="ctr"/>
                      <a:r>
                        <a:rPr lang="lt-LT" sz="1800" b="1" kern="1200" smtClean="0">
                          <a:solidFill>
                            <a:schemeClr val="lt1"/>
                          </a:solidFill>
                          <a:effectLst/>
                          <a:latin typeface="Times New Roman" pitchFamily="18" charset="0"/>
                          <a:ea typeface="+mn-ea"/>
                          <a:cs typeface="Times New Roman" pitchFamily="18" charset="0"/>
                        </a:rPr>
                        <a:t>Sveikatos priežiūros paslaugos</a:t>
                      </a:r>
                      <a:endParaRPr lang="lt-LT">
                        <a:latin typeface="Times New Roman" pitchFamily="18" charset="0"/>
                        <a:cs typeface="Times New Roman" pitchFamily="18" charset="0"/>
                      </a:endParaRPr>
                    </a:p>
                  </a:txBody>
                  <a:tcPr/>
                </a:tc>
                <a:tc>
                  <a:txBody>
                    <a:bodyPr/>
                    <a:lstStyle/>
                    <a:p>
                      <a:pPr algn="ctr"/>
                      <a:r>
                        <a:rPr lang="lt-LT" sz="1800" b="1" kern="1200" smtClean="0">
                          <a:solidFill>
                            <a:schemeClr val="lt1"/>
                          </a:solidFill>
                          <a:effectLst/>
                          <a:latin typeface="Times New Roman" pitchFamily="18" charset="0"/>
                          <a:ea typeface="+mn-ea"/>
                          <a:cs typeface="Times New Roman" pitchFamily="18" charset="0"/>
                        </a:rPr>
                        <a:t>2012 metai (Lt)</a:t>
                      </a:r>
                      <a:endParaRPr lang="lt-LT">
                        <a:latin typeface="Times New Roman" pitchFamily="18" charset="0"/>
                        <a:cs typeface="Times New Roman" pitchFamily="18" charset="0"/>
                      </a:endParaRPr>
                    </a:p>
                  </a:txBody>
                  <a:tcPr/>
                </a:tc>
                <a:tc>
                  <a:txBody>
                    <a:bodyPr/>
                    <a:lstStyle/>
                    <a:p>
                      <a:pPr algn="ctr"/>
                      <a:r>
                        <a:rPr lang="lt-LT" sz="1800" b="1" kern="1200" smtClean="0">
                          <a:solidFill>
                            <a:schemeClr val="lt1"/>
                          </a:solidFill>
                          <a:effectLst/>
                          <a:latin typeface="Times New Roman" pitchFamily="18" charset="0"/>
                          <a:ea typeface="+mn-ea"/>
                          <a:cs typeface="Times New Roman" pitchFamily="18" charset="0"/>
                        </a:rPr>
                        <a:t>2013 metai (Lt)</a:t>
                      </a:r>
                      <a:endParaRPr lang="lt-LT">
                        <a:latin typeface="Times New Roman" pitchFamily="18" charset="0"/>
                        <a:cs typeface="Times New Roman" pitchFamily="18" charset="0"/>
                      </a:endParaRPr>
                    </a:p>
                  </a:txBody>
                  <a:tcPr/>
                </a:tc>
                <a:tc>
                  <a:txBody>
                    <a:bodyPr/>
                    <a:lstStyle/>
                    <a:p>
                      <a:pPr algn="ctr"/>
                      <a:r>
                        <a:rPr lang="lt-LT" sz="1800" b="1" kern="1200" smtClean="0">
                          <a:solidFill>
                            <a:schemeClr val="lt1"/>
                          </a:solidFill>
                          <a:effectLst/>
                          <a:latin typeface="Times New Roman" pitchFamily="18" charset="0"/>
                          <a:ea typeface="+mn-ea"/>
                          <a:cs typeface="Times New Roman" pitchFamily="18" charset="0"/>
                        </a:rPr>
                        <a:t>Palyginimas 2012/2013 m. (+/-)</a:t>
                      </a:r>
                      <a:endParaRPr lang="lt-LT">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0" kern="1200" smtClean="0">
                          <a:solidFill>
                            <a:schemeClr val="dk1"/>
                          </a:solidFill>
                          <a:effectLst/>
                          <a:latin typeface="Times New Roman" pitchFamily="18" charset="0"/>
                          <a:ea typeface="+mn-ea"/>
                          <a:cs typeface="Times New Roman" pitchFamily="18" charset="0"/>
                        </a:rPr>
                        <a:t>Pagrindinės veiklos pajamos iš PSDFL</a:t>
                      </a: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2 900 753</a:t>
                      </a:r>
                      <a:endParaRPr lang="lt-LT" b="0">
                        <a:latin typeface="Times New Roman" pitchFamily="18" charset="0"/>
                        <a:cs typeface="Times New Roman" pitchFamily="18" charset="0"/>
                      </a:endParaRP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3 167 066</a:t>
                      </a:r>
                      <a:endParaRPr lang="lt-LT" b="0">
                        <a:latin typeface="Times New Roman" pitchFamily="18" charset="0"/>
                        <a:cs typeface="Times New Roman" pitchFamily="18" charset="0"/>
                      </a:endParaRP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+266 313</a:t>
                      </a:r>
                      <a:endParaRPr lang="lt-LT" b="0">
                        <a:latin typeface="Times New Roman" pitchFamily="18" charset="0"/>
                        <a:cs typeface="Times New Roman" pitchFamily="18"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0" kern="1200" smtClean="0">
                          <a:solidFill>
                            <a:schemeClr val="dk1"/>
                          </a:solidFill>
                          <a:effectLst/>
                          <a:latin typeface="Times New Roman" pitchFamily="18" charset="0"/>
                          <a:ea typeface="+mn-ea"/>
                          <a:cs typeface="Times New Roman" pitchFamily="18" charset="0"/>
                        </a:rPr>
                        <a:t>Iš kitų juridinių ir fizinių asmenų:</a:t>
                      </a: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19 324</a:t>
                      </a:r>
                      <a:endParaRPr lang="lt-LT" b="0">
                        <a:latin typeface="Times New Roman" pitchFamily="18" charset="0"/>
                        <a:cs typeface="Times New Roman" pitchFamily="18" charset="0"/>
                      </a:endParaRP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15 858</a:t>
                      </a:r>
                      <a:endParaRPr lang="lt-LT" b="0">
                        <a:latin typeface="Times New Roman" pitchFamily="18" charset="0"/>
                        <a:cs typeface="Times New Roman" pitchFamily="18" charset="0"/>
                      </a:endParaRP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-3 466</a:t>
                      </a:r>
                      <a:endParaRPr lang="lt-LT" b="0">
                        <a:latin typeface="Times New Roman" pitchFamily="18" charset="0"/>
                        <a:cs typeface="Times New Roman" pitchFamily="18"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0" kern="1200" smtClean="0">
                          <a:solidFill>
                            <a:schemeClr val="dk1"/>
                          </a:solidFill>
                          <a:effectLst/>
                          <a:latin typeface="Times New Roman" pitchFamily="18" charset="0"/>
                          <a:ea typeface="+mn-ea"/>
                          <a:cs typeface="Times New Roman" pitchFamily="18" charset="0"/>
                        </a:rPr>
                        <a:t>Finansavimo pajamos iš kitų šaltinių</a:t>
                      </a: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102 112</a:t>
                      </a:r>
                      <a:endParaRPr lang="lt-LT" b="0">
                        <a:latin typeface="Times New Roman" pitchFamily="18" charset="0"/>
                        <a:cs typeface="Times New Roman" pitchFamily="18" charset="0"/>
                      </a:endParaRP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226 432</a:t>
                      </a:r>
                      <a:endParaRPr lang="lt-LT" b="0">
                        <a:latin typeface="Times New Roman" pitchFamily="18" charset="0"/>
                        <a:cs typeface="Times New Roman" pitchFamily="18" charset="0"/>
                      </a:endParaRP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+124 320</a:t>
                      </a:r>
                      <a:endParaRPr lang="lt-LT" b="0">
                        <a:latin typeface="Times New Roman" pitchFamily="18" charset="0"/>
                        <a:cs typeface="Times New Roman" pitchFamily="18" charset="0"/>
                      </a:endParaRPr>
                    </a:p>
                  </a:txBody>
                  <a:tcPr anchor="ctr"/>
                </a:tc>
              </a:tr>
              <a:tr h="370840">
                <a:tc>
                  <a:txBody>
                    <a:bodyPr/>
                    <a:lstStyle/>
                    <a:p>
                      <a:pPr algn="l"/>
                      <a:r>
                        <a:rPr lang="lt-LT" sz="1800" b="0" kern="1200" smtClean="0">
                          <a:solidFill>
                            <a:schemeClr val="dk1"/>
                          </a:solidFill>
                          <a:effectLst/>
                          <a:latin typeface="Times New Roman" pitchFamily="18" charset="0"/>
                          <a:ea typeface="+mn-ea"/>
                          <a:cs typeface="Times New Roman" pitchFamily="18" charset="0"/>
                        </a:rPr>
                        <a:t>Finansinės investicinės lėšos (palūkanos už turimas lėšas banke)</a:t>
                      </a:r>
                      <a:endParaRPr lang="lt-LT" b="0">
                        <a:latin typeface="Times New Roman" pitchFamily="18" charset="0"/>
                        <a:cs typeface="Times New Roman" pitchFamily="18" charset="0"/>
                      </a:endParaRP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628</a:t>
                      </a:r>
                      <a:endParaRPr lang="lt-LT" b="0">
                        <a:latin typeface="Times New Roman" pitchFamily="18" charset="0"/>
                        <a:cs typeface="Times New Roman" pitchFamily="18" charset="0"/>
                      </a:endParaRP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716</a:t>
                      </a:r>
                      <a:endParaRPr lang="lt-LT" b="0">
                        <a:latin typeface="Times New Roman" pitchFamily="18" charset="0"/>
                        <a:cs typeface="Times New Roman" pitchFamily="18" charset="0"/>
                      </a:endParaRP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+88</a:t>
                      </a:r>
                      <a:endParaRPr lang="lt-LT" b="0">
                        <a:latin typeface="Times New Roman" pitchFamily="18" charset="0"/>
                        <a:cs typeface="Times New Roman" pitchFamily="18" charset="0"/>
                      </a:endParaRPr>
                    </a:p>
                  </a:txBody>
                  <a:tcPr anchor="ctr"/>
                </a:tc>
              </a:tr>
              <a:tr h="370840">
                <a:tc>
                  <a:txBody>
                    <a:bodyPr/>
                    <a:lstStyle/>
                    <a:p>
                      <a:pPr algn="l"/>
                      <a:r>
                        <a:rPr lang="lt-LT" sz="1800" b="0" kern="1200" smtClean="0">
                          <a:solidFill>
                            <a:schemeClr val="dk1"/>
                          </a:solidFill>
                          <a:effectLst/>
                          <a:latin typeface="Times New Roman" pitchFamily="18" charset="0"/>
                          <a:ea typeface="+mn-ea"/>
                          <a:cs typeface="Times New Roman" pitchFamily="18" charset="0"/>
                        </a:rPr>
                        <a:t>Iš viso pajamų:</a:t>
                      </a:r>
                      <a:endParaRPr lang="lt-LT" b="0">
                        <a:latin typeface="Times New Roman" pitchFamily="18" charset="0"/>
                        <a:cs typeface="Times New Roman" pitchFamily="18" charset="0"/>
                      </a:endParaRP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3 022 817</a:t>
                      </a:r>
                      <a:endParaRPr lang="lt-LT" b="0">
                        <a:latin typeface="Times New Roman" pitchFamily="18" charset="0"/>
                        <a:cs typeface="Times New Roman" pitchFamily="18" charset="0"/>
                      </a:endParaRP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3 410 072</a:t>
                      </a:r>
                      <a:endParaRPr lang="lt-LT" b="0">
                        <a:latin typeface="Times New Roman" pitchFamily="18" charset="0"/>
                        <a:cs typeface="Times New Roman" pitchFamily="18" charset="0"/>
                      </a:endParaRPr>
                    </a:p>
                  </a:txBody>
                  <a:tcPr anchor="ctr"/>
                </a:tc>
                <a:tc>
                  <a:txBody>
                    <a:bodyPr/>
                    <a:lstStyle/>
                    <a:p>
                      <a:pPr algn="ctr"/>
                      <a:r>
                        <a:rPr lang="lt-LT" sz="1800" b="0" kern="1200" smtClean="0">
                          <a:solidFill>
                            <a:schemeClr val="dk1"/>
                          </a:solidFill>
                          <a:effectLst/>
                          <a:latin typeface="Times New Roman" pitchFamily="18" charset="0"/>
                          <a:ea typeface="+mn-ea"/>
                          <a:cs typeface="Times New Roman" pitchFamily="18" charset="0"/>
                        </a:rPr>
                        <a:t>+387 255</a:t>
                      </a:r>
                      <a:endParaRPr lang="lt-LT" b="0">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xmlns="" val="3325575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a:latin typeface="Times New Roman" pitchFamily="18" charset="0"/>
                <a:cs typeface="Times New Roman" pitchFamily="18" charset="0"/>
              </a:rPr>
              <a:t>Įstaigos </a:t>
            </a:r>
            <a:r>
              <a:rPr lang="lt-LT" b="1" smtClean="0">
                <a:latin typeface="Times New Roman" pitchFamily="18" charset="0"/>
                <a:cs typeface="Times New Roman" pitchFamily="18" charset="0"/>
              </a:rPr>
              <a:t>pajamų </a:t>
            </a:r>
            <a:r>
              <a:rPr lang="lt-LT" b="1">
                <a:latin typeface="Times New Roman" pitchFamily="18" charset="0"/>
                <a:cs typeface="Times New Roman" pitchFamily="18" charset="0"/>
              </a:rPr>
              <a:t>pagal finansavimo </a:t>
            </a:r>
            <a:r>
              <a:rPr lang="lt-LT" b="1" smtClean="0">
                <a:latin typeface="Times New Roman" pitchFamily="18" charset="0"/>
                <a:cs typeface="Times New Roman" pitchFamily="18" charset="0"/>
              </a:rPr>
              <a:t>šaltinius struktūra</a:t>
            </a:r>
            <a:endParaRPr lang="lt-LT">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284598361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15803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778098"/>
          </a:xfrm>
        </p:spPr>
        <p:txBody>
          <a:bodyPr>
            <a:normAutofit/>
          </a:bodyPr>
          <a:lstStyle/>
          <a:p>
            <a:r>
              <a:rPr lang="lt-LT" sz="4000" smtClean="0">
                <a:latin typeface="Times New Roman" pitchFamily="18" charset="0"/>
                <a:cs typeface="Times New Roman" pitchFamily="18" charset="0"/>
              </a:rPr>
              <a:t>Ataskaitos turinys</a:t>
            </a:r>
            <a:endParaRPr lang="lt-LT" sz="400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323528" y="1052736"/>
            <a:ext cx="8373616" cy="5577483"/>
          </a:xfrm>
        </p:spPr>
        <p:txBody>
          <a:bodyPr>
            <a:normAutofit/>
          </a:bodyPr>
          <a:lstStyle/>
          <a:p>
            <a:r>
              <a:rPr lang="lt-LT" sz="2400" dirty="0" smtClean="0">
                <a:latin typeface="Times New Roman" pitchFamily="18" charset="0"/>
                <a:cs typeface="Times New Roman" pitchFamily="18" charset="0"/>
              </a:rPr>
              <a:t>Strategija</a:t>
            </a:r>
          </a:p>
          <a:p>
            <a:r>
              <a:rPr lang="lt-LT" sz="2400" dirty="0" smtClean="0">
                <a:latin typeface="Times New Roman" pitchFamily="18" charset="0"/>
                <a:cs typeface="Times New Roman" pitchFamily="18" charset="0"/>
              </a:rPr>
              <a:t>Struktūra</a:t>
            </a:r>
          </a:p>
          <a:p>
            <a:r>
              <a:rPr lang="lt-LT" sz="2400" dirty="0" smtClean="0">
                <a:latin typeface="Times New Roman" pitchFamily="18" charset="0"/>
                <a:cs typeface="Times New Roman" pitchFamily="18" charset="0"/>
              </a:rPr>
              <a:t>Darbuotojai</a:t>
            </a:r>
          </a:p>
          <a:p>
            <a:r>
              <a:rPr lang="lt-LT" sz="2400" dirty="0" smtClean="0">
                <a:latin typeface="Times New Roman" pitchFamily="18" charset="0"/>
                <a:cs typeface="Times New Roman" pitchFamily="18" charset="0"/>
              </a:rPr>
              <a:t>Teikiamos paslaugos</a:t>
            </a:r>
          </a:p>
          <a:p>
            <a:r>
              <a:rPr lang="lt-LT" sz="2400" dirty="0" smtClean="0">
                <a:latin typeface="Times New Roman" pitchFamily="18" charset="0"/>
                <a:cs typeface="Times New Roman" pitchFamily="18" charset="0"/>
              </a:rPr>
              <a:t>Medicininės veiklos rodikliai</a:t>
            </a:r>
          </a:p>
          <a:p>
            <a:r>
              <a:rPr lang="lt-LT" sz="2400" dirty="0" smtClean="0">
                <a:latin typeface="Times New Roman" pitchFamily="18" charset="0"/>
                <a:cs typeface="Times New Roman" pitchFamily="18" charset="0"/>
              </a:rPr>
              <a:t>Ekonominės – finansinės veiklos rodikliai</a:t>
            </a:r>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Projektai</a:t>
            </a:r>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Korupcijos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prevencija</a:t>
            </a:r>
            <a:endParaRPr lang="lt-LT" sz="2400" dirty="0" smtClean="0">
              <a:latin typeface="Times New Roman" pitchFamily="18" charset="0"/>
              <a:cs typeface="Times New Roman" pitchFamily="18" charset="0"/>
            </a:endParaRPr>
          </a:p>
          <a:p>
            <a:r>
              <a:rPr lang="lt-LT" sz="2400" dirty="0" smtClean="0">
                <a:latin typeface="Times New Roman" pitchFamily="18" charset="0"/>
                <a:cs typeface="Times New Roman" pitchFamily="18" charset="0"/>
              </a:rPr>
              <a:t>2013 m. siektinų veiklos užduočių vykdymas</a:t>
            </a:r>
          </a:p>
          <a:p>
            <a:r>
              <a:rPr lang="lt-LT" sz="2400" dirty="0" smtClean="0">
                <a:latin typeface="Times New Roman" pitchFamily="18" charset="0"/>
                <a:cs typeface="Times New Roman" pitchFamily="18" charset="0"/>
              </a:rPr>
              <a:t>Sveikatos apsaugos ministro 2013-04-09 įsakymo Nr.</a:t>
            </a:r>
          </a:p>
          <a:p>
            <a:pPr algn="just">
              <a:buNone/>
            </a:pPr>
            <a:r>
              <a:rPr lang="lt-LT" sz="2400" dirty="0" smtClean="0">
                <a:latin typeface="Times New Roman" pitchFamily="18" charset="0"/>
                <a:cs typeface="Times New Roman" pitchFamily="18" charset="0"/>
              </a:rPr>
              <a:t>    V-344 pavedimu sudarytų, su SAM suderintų ir pa-tvirtintų įstaigos priemonių planų vykdymas</a:t>
            </a:r>
          </a:p>
          <a:p>
            <a:endParaRPr lang="lt-LT" dirty="0" smtClean="0"/>
          </a:p>
          <a:p>
            <a:endParaRPr lang="lt-LT" dirty="0"/>
          </a:p>
        </p:txBody>
      </p:sp>
    </p:spTree>
    <p:extLst>
      <p:ext uri="{BB962C8B-B14F-4D97-AF65-F5344CB8AC3E}">
        <p14:creationId xmlns:p14="http://schemas.microsoft.com/office/powerpoint/2010/main" xmlns="" val="2191879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490066"/>
          </a:xfrm>
        </p:spPr>
        <p:txBody>
          <a:bodyPr>
            <a:normAutofit/>
          </a:bodyPr>
          <a:lstStyle/>
          <a:p>
            <a:r>
              <a:rPr lang="lt-LT" sz="2400" smtClean="0">
                <a:latin typeface="Times New Roman" pitchFamily="18" charset="0"/>
                <a:cs typeface="Times New Roman" pitchFamily="18" charset="0"/>
              </a:rPr>
              <a:t>Įstaigos sąnaudos pajamos uždirbti 201</a:t>
            </a:r>
            <a:r>
              <a:rPr lang="en-US" sz="2400" smtClean="0">
                <a:latin typeface="Times New Roman" pitchFamily="18" charset="0"/>
                <a:cs typeface="Times New Roman" pitchFamily="18" charset="0"/>
              </a:rPr>
              <a:t>3</a:t>
            </a:r>
            <a:r>
              <a:rPr lang="lt-LT" sz="2400" smtClean="0">
                <a:latin typeface="Times New Roman" pitchFamily="18" charset="0"/>
                <a:cs typeface="Times New Roman" pitchFamily="18" charset="0"/>
              </a:rPr>
              <a:t> metais</a:t>
            </a:r>
            <a:endParaRPr lang="lt-LT" sz="240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2756717012"/>
              </p:ext>
            </p:extLst>
          </p:nvPr>
        </p:nvGraphicFramePr>
        <p:xfrm>
          <a:off x="611560" y="836712"/>
          <a:ext cx="8229600" cy="5679440"/>
        </p:xfrm>
        <a:graphic>
          <a:graphicData uri="http://schemas.openxmlformats.org/drawingml/2006/table">
            <a:tbl>
              <a:tblPr firstRow="1" bandRow="1">
                <a:tableStyleId>{5C22544A-7EE6-4342-B048-85BDC9FD1C3A}</a:tableStyleId>
              </a:tblPr>
              <a:tblGrid>
                <a:gridCol w="4474840"/>
                <a:gridCol w="864096"/>
                <a:gridCol w="1008112"/>
                <a:gridCol w="864096"/>
                <a:gridCol w="1018456"/>
              </a:tblGrid>
              <a:tr h="370840">
                <a:tc>
                  <a:txBody>
                    <a:bodyPr/>
                    <a:lstStyle/>
                    <a:p>
                      <a:pPr algn="ctr"/>
                      <a:r>
                        <a:rPr lang="lt-LT" sz="1200" smtClean="0">
                          <a:effectLst/>
                          <a:latin typeface="Times New Roman" pitchFamily="18" charset="0"/>
                          <a:ea typeface="Times New Roman"/>
                          <a:cs typeface="Times New Roman" pitchFamily="18" charset="0"/>
                        </a:rPr>
                        <a:t>Darbo užmokestis</a:t>
                      </a:r>
                      <a:endParaRPr lang="lt-LT" sz="1200">
                        <a:latin typeface="Times New Roman" pitchFamily="18" charset="0"/>
                        <a:cs typeface="Times New Roman" pitchFamily="18" charset="0"/>
                      </a:endParaRPr>
                    </a:p>
                  </a:txBody>
                  <a:tcPr/>
                </a:tc>
                <a:tc>
                  <a:txBody>
                    <a:bodyPr/>
                    <a:lstStyle/>
                    <a:p>
                      <a:pPr algn="ctr"/>
                      <a:r>
                        <a:rPr lang="lt-LT" sz="1200" b="1" kern="1200" smtClean="0">
                          <a:solidFill>
                            <a:schemeClr val="lt1"/>
                          </a:solidFill>
                          <a:effectLst/>
                          <a:latin typeface="Times New Roman" pitchFamily="18" charset="0"/>
                          <a:ea typeface="+mn-ea"/>
                          <a:cs typeface="Times New Roman" pitchFamily="18" charset="0"/>
                        </a:rPr>
                        <a:t>2012 metai (Lt)</a:t>
                      </a:r>
                      <a:endParaRPr lang="lt-LT" sz="1200">
                        <a:latin typeface="Times New Roman" pitchFamily="18" charset="0"/>
                        <a:cs typeface="Times New Roman" pitchFamily="18" charset="0"/>
                      </a:endParaRPr>
                    </a:p>
                  </a:txBody>
                  <a:tcPr/>
                </a:tc>
                <a:tc>
                  <a:txBody>
                    <a:bodyPr/>
                    <a:lstStyle/>
                    <a:p>
                      <a:pPr algn="ctr"/>
                      <a:r>
                        <a:rPr lang="lt-LT" sz="1200" b="1" kern="1200" err="1" smtClean="0">
                          <a:solidFill>
                            <a:schemeClr val="lt1"/>
                          </a:solidFill>
                          <a:effectLst/>
                          <a:latin typeface="Times New Roman" pitchFamily="18" charset="0"/>
                          <a:ea typeface="+mn-ea"/>
                          <a:cs typeface="Times New Roman" pitchFamily="18" charset="0"/>
                        </a:rPr>
                        <a:t>Panaud</a:t>
                      </a:r>
                      <a:r>
                        <a:rPr lang="lt-LT" sz="1200" b="1" kern="1200" smtClean="0">
                          <a:solidFill>
                            <a:schemeClr val="lt1"/>
                          </a:solidFill>
                          <a:effectLst/>
                          <a:latin typeface="Times New Roman" pitchFamily="18" charset="0"/>
                          <a:ea typeface="+mn-ea"/>
                          <a:cs typeface="Times New Roman" pitchFamily="18" charset="0"/>
                        </a:rPr>
                        <a:t>.</a:t>
                      </a:r>
                      <a:r>
                        <a:rPr lang="en-US" sz="1200" b="1" kern="1200" smtClean="0">
                          <a:solidFill>
                            <a:schemeClr val="lt1"/>
                          </a:solidFill>
                          <a:effectLst/>
                          <a:latin typeface="Times New Roman" pitchFamily="18" charset="0"/>
                          <a:ea typeface="+mn-ea"/>
                          <a:cs typeface="Times New Roman" pitchFamily="18" charset="0"/>
                        </a:rPr>
                        <a:t>% </a:t>
                      </a:r>
                      <a:r>
                        <a:rPr lang="lt-LT" sz="1200" b="1" kern="1200" smtClean="0">
                          <a:solidFill>
                            <a:schemeClr val="lt1"/>
                          </a:solidFill>
                          <a:effectLst/>
                          <a:latin typeface="Times New Roman" pitchFamily="18" charset="0"/>
                          <a:ea typeface="+mn-ea"/>
                          <a:cs typeface="Times New Roman" pitchFamily="18" charset="0"/>
                        </a:rPr>
                        <a:t>nuo pajamų</a:t>
                      </a:r>
                      <a:endParaRPr lang="lt-LT" sz="1200">
                        <a:latin typeface="Times New Roman" pitchFamily="18" charset="0"/>
                        <a:cs typeface="Times New Roman" pitchFamily="18" charset="0"/>
                      </a:endParaRPr>
                    </a:p>
                  </a:txBody>
                  <a:tcPr/>
                </a:tc>
                <a:tc>
                  <a:txBody>
                    <a:bodyPr/>
                    <a:lstStyle/>
                    <a:p>
                      <a:pPr algn="ctr"/>
                      <a:r>
                        <a:rPr lang="lt-LT" sz="1200" b="1" kern="1200" smtClean="0">
                          <a:solidFill>
                            <a:schemeClr val="lt1"/>
                          </a:solidFill>
                          <a:effectLst/>
                          <a:latin typeface="Times New Roman" pitchFamily="18" charset="0"/>
                          <a:ea typeface="+mn-ea"/>
                          <a:cs typeface="Times New Roman" pitchFamily="18" charset="0"/>
                        </a:rPr>
                        <a:t>2013metai (Lt)</a:t>
                      </a:r>
                      <a:endParaRPr lang="lt-LT" sz="1200">
                        <a:latin typeface="Times New Roman" pitchFamily="18" charset="0"/>
                        <a:cs typeface="Times New Roman" pitchFamily="18" charset="0"/>
                      </a:endParaRPr>
                    </a:p>
                  </a:txBody>
                  <a:tcPr/>
                </a:tc>
                <a:tc>
                  <a:txBody>
                    <a:bodyPr/>
                    <a:lstStyle/>
                    <a:p>
                      <a:pPr algn="ctr"/>
                      <a:r>
                        <a:rPr lang="lt-LT" sz="1200" b="1" kern="1200" err="1" smtClean="0">
                          <a:solidFill>
                            <a:schemeClr val="lt1"/>
                          </a:solidFill>
                          <a:effectLst/>
                          <a:latin typeface="Times New Roman" pitchFamily="18" charset="0"/>
                          <a:ea typeface="+mn-ea"/>
                          <a:cs typeface="Times New Roman" pitchFamily="18" charset="0"/>
                        </a:rPr>
                        <a:t>Panaud</a:t>
                      </a:r>
                      <a:r>
                        <a:rPr lang="lt-LT" sz="1200" b="1" kern="1200" smtClean="0">
                          <a:solidFill>
                            <a:schemeClr val="lt1"/>
                          </a:solidFill>
                          <a:effectLst/>
                          <a:latin typeface="Times New Roman" pitchFamily="18" charset="0"/>
                          <a:ea typeface="+mn-ea"/>
                          <a:cs typeface="Times New Roman" pitchFamily="18" charset="0"/>
                        </a:rPr>
                        <a:t>.</a:t>
                      </a:r>
                      <a:r>
                        <a:rPr lang="lt-LT" sz="1200" b="1" kern="1200" baseline="0" smtClean="0">
                          <a:solidFill>
                            <a:schemeClr val="lt1"/>
                          </a:solidFill>
                          <a:effectLst/>
                          <a:latin typeface="Times New Roman" pitchFamily="18" charset="0"/>
                          <a:ea typeface="+mn-ea"/>
                          <a:cs typeface="Times New Roman" pitchFamily="18" charset="0"/>
                        </a:rPr>
                        <a:t> </a:t>
                      </a:r>
                      <a:r>
                        <a:rPr lang="en-US" sz="1200" b="1" kern="1200" smtClean="0">
                          <a:solidFill>
                            <a:schemeClr val="lt1"/>
                          </a:solidFill>
                          <a:effectLst/>
                          <a:latin typeface="Times New Roman" pitchFamily="18" charset="0"/>
                          <a:ea typeface="+mn-ea"/>
                          <a:cs typeface="Times New Roman" pitchFamily="18" charset="0"/>
                        </a:rPr>
                        <a:t>% </a:t>
                      </a:r>
                      <a:r>
                        <a:rPr lang="lt-LT" sz="1200" b="1" kern="1200" smtClean="0">
                          <a:solidFill>
                            <a:schemeClr val="lt1"/>
                          </a:solidFill>
                          <a:effectLst/>
                          <a:latin typeface="Times New Roman" pitchFamily="18" charset="0"/>
                          <a:ea typeface="+mn-ea"/>
                          <a:cs typeface="Times New Roman" pitchFamily="18" charset="0"/>
                        </a:rPr>
                        <a:t>nuo pajamų</a:t>
                      </a:r>
                      <a:endParaRPr lang="lt-LT" sz="1200">
                        <a:latin typeface="Times New Roman" pitchFamily="18" charset="0"/>
                        <a:cs typeface="Times New Roman" pitchFamily="18" charset="0"/>
                      </a:endParaRPr>
                    </a:p>
                  </a:txBody>
                  <a:tcPr/>
                </a:tc>
              </a:tr>
              <a:tr h="262880">
                <a:tc>
                  <a:txBody>
                    <a:bodyPr/>
                    <a:lstStyle/>
                    <a:p>
                      <a:r>
                        <a:rPr lang="lt-LT" sz="1200" smtClean="0">
                          <a:effectLst/>
                          <a:latin typeface="Times New Roman" pitchFamily="18" charset="0"/>
                          <a:ea typeface="Times New Roman"/>
                          <a:cs typeface="Times New Roman" pitchFamily="18" charset="0"/>
                        </a:rPr>
                        <a:t>Darbo užmokestis</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1 477 297</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48,9</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1 599 131</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46,9</a:t>
                      </a:r>
                      <a:endParaRPr lang="lt-LT" sz="1200">
                        <a:latin typeface="Times New Roman" pitchFamily="18" charset="0"/>
                        <a:cs typeface="Times New Roman" pitchFamily="18" charset="0"/>
                      </a:endParaRPr>
                    </a:p>
                  </a:txBody>
                  <a:tcPr/>
                </a:tc>
              </a:tr>
              <a:tr h="204584">
                <a:tc>
                  <a:txBody>
                    <a:bodyPr/>
                    <a:lstStyle/>
                    <a:p>
                      <a:r>
                        <a:rPr lang="lt-LT" sz="1200" kern="1200" smtClean="0">
                          <a:solidFill>
                            <a:schemeClr val="dk1"/>
                          </a:solidFill>
                          <a:effectLst/>
                          <a:latin typeface="Times New Roman" pitchFamily="18" charset="0"/>
                          <a:ea typeface="+mn-ea"/>
                          <a:cs typeface="Times New Roman" pitchFamily="18" charset="0"/>
                        </a:rPr>
                        <a:t>Socialinio draudimo įmokos</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456 839</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15,1</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495 064</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14,5</a:t>
                      </a:r>
                      <a:endParaRPr lang="lt-LT" sz="1200">
                        <a:latin typeface="Times New Roman" pitchFamily="18" charset="0"/>
                        <a:cs typeface="Times New Roman" pitchFamily="18" charset="0"/>
                      </a:endParaRPr>
                    </a:p>
                  </a:txBody>
                  <a:tcPr/>
                </a:tc>
              </a:tr>
              <a:tr h="146288">
                <a:tc>
                  <a:txBody>
                    <a:bodyPr/>
                    <a:lstStyle/>
                    <a:p>
                      <a:r>
                        <a:rPr lang="lt-LT" sz="1200" kern="1200" smtClean="0">
                          <a:solidFill>
                            <a:schemeClr val="dk1"/>
                          </a:solidFill>
                          <a:effectLst/>
                          <a:latin typeface="Times New Roman" pitchFamily="18" charset="0"/>
                          <a:ea typeface="+mn-ea"/>
                          <a:cs typeface="Times New Roman" pitchFamily="18" charset="0"/>
                        </a:rPr>
                        <a:t>Amortizacinės ilgalaikio turto sąnaudos</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44 669</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1,5</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51 286</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1,5</a:t>
                      </a:r>
                      <a:endParaRPr lang="lt-LT" sz="1200">
                        <a:latin typeface="Times New Roman" pitchFamily="18" charset="0"/>
                        <a:cs typeface="Times New Roman" pitchFamily="18" charset="0"/>
                      </a:endParaRPr>
                    </a:p>
                  </a:txBody>
                  <a:tcPr/>
                </a:tc>
              </a:tr>
              <a:tr h="0">
                <a:tc>
                  <a:txBody>
                    <a:bodyPr/>
                    <a:lstStyle/>
                    <a:p>
                      <a:r>
                        <a:rPr lang="lt-LT" sz="1200" kern="1200" smtClean="0">
                          <a:solidFill>
                            <a:schemeClr val="dk1"/>
                          </a:solidFill>
                          <a:effectLst/>
                          <a:latin typeface="Times New Roman" pitchFamily="18" charset="0"/>
                          <a:ea typeface="+mn-ea"/>
                          <a:cs typeface="Times New Roman" pitchFamily="18" charset="0"/>
                        </a:rPr>
                        <a:t>Darbuotojų kvalifikacijos kėlimas</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960</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0,03</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2477</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0,1</a:t>
                      </a:r>
                      <a:endParaRPr lang="lt-LT" sz="1200">
                        <a:latin typeface="Times New Roman" pitchFamily="18" charset="0"/>
                        <a:cs typeface="Times New Roman" pitchFamily="18" charset="0"/>
                      </a:endParaRPr>
                    </a:p>
                  </a:txBody>
                  <a:tcPr/>
                </a:tc>
              </a:tr>
              <a:tr h="370840">
                <a:tc>
                  <a:txBody>
                    <a:bodyPr/>
                    <a:lstStyle/>
                    <a:p>
                      <a:r>
                        <a:rPr lang="lt-LT" sz="1200" kern="1200" smtClean="0">
                          <a:solidFill>
                            <a:schemeClr val="dk1"/>
                          </a:solidFill>
                          <a:effectLst/>
                          <a:latin typeface="Times New Roman" pitchFamily="18" charset="0"/>
                          <a:ea typeface="+mn-ea"/>
                          <a:cs typeface="Times New Roman" pitchFamily="18" charset="0"/>
                        </a:rPr>
                        <a:t>Komunalinių paslaugų: šildymo, elektros energijos, ryšių, šalto vandens, šiukšlių išvežimo</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126 236</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4,1</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115 050</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3,4</a:t>
                      </a:r>
                      <a:endParaRPr lang="lt-LT" sz="1200">
                        <a:latin typeface="Times New Roman" pitchFamily="18" charset="0"/>
                        <a:cs typeface="Times New Roman" pitchFamily="18" charset="0"/>
                      </a:endParaRPr>
                    </a:p>
                  </a:txBody>
                  <a:tcPr/>
                </a:tc>
              </a:tr>
              <a:tr h="148560">
                <a:tc>
                  <a:txBody>
                    <a:bodyPr/>
                    <a:lstStyle/>
                    <a:p>
                      <a:r>
                        <a:rPr lang="lt-LT" sz="1200" kern="1200" smtClean="0">
                          <a:solidFill>
                            <a:schemeClr val="dk1"/>
                          </a:solidFill>
                          <a:effectLst/>
                          <a:latin typeface="Times New Roman" pitchFamily="18" charset="0"/>
                          <a:ea typeface="+mn-ea"/>
                          <a:cs typeface="Times New Roman" pitchFamily="18" charset="0"/>
                        </a:rPr>
                        <a:t>Transporto išlaikymo sąnaudos</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24 507</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0,8</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21 700</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0,6</a:t>
                      </a:r>
                      <a:endParaRPr lang="lt-LT" sz="1200">
                        <a:latin typeface="Times New Roman" pitchFamily="18" charset="0"/>
                        <a:cs typeface="Times New Roman" pitchFamily="18" charset="0"/>
                      </a:endParaRPr>
                    </a:p>
                  </a:txBody>
                  <a:tcPr/>
                </a:tc>
              </a:tr>
              <a:tr h="0">
                <a:tc>
                  <a:txBody>
                    <a:bodyPr/>
                    <a:lstStyle/>
                    <a:p>
                      <a:r>
                        <a:rPr lang="lt-LT" sz="1200" kern="1200" smtClean="0">
                          <a:solidFill>
                            <a:schemeClr val="dk1"/>
                          </a:solidFill>
                          <a:effectLst/>
                          <a:latin typeface="Times New Roman" pitchFamily="18" charset="0"/>
                          <a:ea typeface="+mn-ea"/>
                          <a:cs typeface="Times New Roman" pitchFamily="18" charset="0"/>
                        </a:rPr>
                        <a:t>Paprasto remonto, patalpų eksploatacinės išlaidos, medicininės aparatūros remontas priežiūra, lifto priežiūra remontas</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84 455</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2,8</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31 508</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0,9</a:t>
                      </a:r>
                      <a:endParaRPr lang="lt-LT" sz="1200">
                        <a:latin typeface="Times New Roman" pitchFamily="18" charset="0"/>
                        <a:cs typeface="Times New Roman" pitchFamily="18" charset="0"/>
                      </a:endParaRPr>
                    </a:p>
                  </a:txBody>
                  <a:tcPr/>
                </a:tc>
              </a:tr>
              <a:tr h="137120">
                <a:tc>
                  <a:txBody>
                    <a:bodyPr/>
                    <a:lstStyle/>
                    <a:p>
                      <a:r>
                        <a:rPr lang="lt-LT" sz="1200" kern="1200" smtClean="0">
                          <a:solidFill>
                            <a:schemeClr val="dk1"/>
                          </a:solidFill>
                          <a:effectLst/>
                          <a:latin typeface="Times New Roman" pitchFamily="18" charset="0"/>
                          <a:ea typeface="+mn-ea"/>
                          <a:cs typeface="Times New Roman" pitchFamily="18" charset="0"/>
                        </a:rPr>
                        <a:t>Nuomos sąnaudos</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1 587</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0,05</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1 872</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0,1</a:t>
                      </a:r>
                      <a:endParaRPr lang="lt-LT" sz="1200">
                        <a:latin typeface="Times New Roman" pitchFamily="18" charset="0"/>
                        <a:cs typeface="Times New Roman" pitchFamily="18" charset="0"/>
                      </a:endParaRPr>
                    </a:p>
                  </a:txBody>
                  <a:tcPr/>
                </a:tc>
              </a:tr>
              <a:tr h="370840">
                <a:tc>
                  <a:txBody>
                    <a:bodyPr/>
                    <a:lstStyle/>
                    <a:p>
                      <a:r>
                        <a:rPr lang="lt-LT" sz="1200" kern="1200" smtClean="0">
                          <a:solidFill>
                            <a:schemeClr val="dk1"/>
                          </a:solidFill>
                          <a:effectLst/>
                          <a:latin typeface="Times New Roman" pitchFamily="18" charset="0"/>
                          <a:ea typeface="+mn-ea"/>
                          <a:cs typeface="Times New Roman" pitchFamily="18" charset="0"/>
                        </a:rPr>
                        <a:t>Medžiagos ligonių gydymui, patalpų eksploatacijai</a:t>
                      </a:r>
                    </a:p>
                    <a:p>
                      <a:r>
                        <a:rPr lang="lt-LT" sz="1200" kern="1200" smtClean="0">
                          <a:solidFill>
                            <a:schemeClr val="dk1"/>
                          </a:solidFill>
                          <a:effectLst/>
                          <a:latin typeface="Times New Roman" pitchFamily="18" charset="0"/>
                          <a:ea typeface="+mn-ea"/>
                          <a:cs typeface="Times New Roman" pitchFamily="18" charset="0"/>
                        </a:rPr>
                        <a:t>(medikamentai, ūkinės, dezinfekcinės)</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369 560</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12,2</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367 449</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10,8</a:t>
                      </a:r>
                      <a:endParaRPr lang="lt-LT" sz="1200">
                        <a:latin typeface="Times New Roman" pitchFamily="18" charset="0"/>
                        <a:cs typeface="Times New Roman" pitchFamily="18" charset="0"/>
                      </a:endParaRPr>
                    </a:p>
                  </a:txBody>
                  <a:tcPr/>
                </a:tc>
              </a:tr>
              <a:tr h="370840">
                <a:tc>
                  <a:txBody>
                    <a:bodyPr/>
                    <a:lstStyle/>
                    <a:p>
                      <a:r>
                        <a:rPr lang="lt-LT" sz="1200" kern="1200" smtClean="0">
                          <a:solidFill>
                            <a:schemeClr val="dk1"/>
                          </a:solidFill>
                          <a:effectLst/>
                          <a:latin typeface="Times New Roman" pitchFamily="18" charset="0"/>
                          <a:ea typeface="+mn-ea"/>
                          <a:cs typeface="Times New Roman" pitchFamily="18" charset="0"/>
                        </a:rPr>
                        <a:t>Kitų paslaugų sąnaudos: laboratoriniai tyrimai, gydytojų konsultacijos, ligonių maitinimo , patalynės skalbimo, patalpų apsaugos, pacientų transportavimo, civilinės atsakomybės draudimas už padarytą žalą pacientams, patalpų dezinfekcijos  ir  kt.</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386 055</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12,8</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408 253</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12,0</a:t>
                      </a:r>
                      <a:endParaRPr lang="lt-LT" sz="1200">
                        <a:latin typeface="Times New Roman" pitchFamily="18" charset="0"/>
                        <a:cs typeface="Times New Roman" pitchFamily="18" charset="0"/>
                      </a:endParaRPr>
                    </a:p>
                  </a:txBody>
                  <a:tcPr/>
                </a:tc>
              </a:tr>
              <a:tr h="370840">
                <a:tc>
                  <a:txBody>
                    <a:bodyPr/>
                    <a:lstStyle/>
                    <a:p>
                      <a:r>
                        <a:rPr lang="lt-LT" sz="1200" kern="1200" smtClean="0">
                          <a:solidFill>
                            <a:schemeClr val="dk1"/>
                          </a:solidFill>
                          <a:effectLst/>
                          <a:latin typeface="Times New Roman" pitchFamily="18" charset="0"/>
                          <a:ea typeface="+mn-ea"/>
                          <a:cs typeface="Times New Roman" pitchFamily="18" charset="0"/>
                        </a:rPr>
                        <a:t>Pagrindinės veiklos kitos sąnaudos: įmokos į garantinį fondą, spaudiniai, blankai, kanceliarinės prekės, pašalpos darbuotojams, banko aptarnavimo paslaugos ir kt.</a:t>
                      </a:r>
                      <a:endParaRPr lang="lt-LT" sz="120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kern="1200" smtClean="0">
                          <a:solidFill>
                            <a:schemeClr val="dk1"/>
                          </a:solidFill>
                          <a:effectLst/>
                          <a:latin typeface="Times New Roman" pitchFamily="18" charset="0"/>
                          <a:ea typeface="+mn-ea"/>
                          <a:cs typeface="Times New Roman" pitchFamily="18" charset="0"/>
                        </a:rPr>
                        <a:t>28 668</a:t>
                      </a: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1,06</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18 568</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0,5</a:t>
                      </a:r>
                      <a:endParaRPr lang="lt-LT" sz="1200">
                        <a:latin typeface="Times New Roman" pitchFamily="18" charset="0"/>
                        <a:cs typeface="Times New Roman" pitchFamily="18" charset="0"/>
                      </a:endParaRPr>
                    </a:p>
                  </a:txBody>
                  <a:tcPr/>
                </a:tc>
              </a:tr>
              <a:tr h="370840">
                <a:tc>
                  <a:txBody>
                    <a:bodyPr/>
                    <a:lstStyle/>
                    <a:p>
                      <a:r>
                        <a:rPr lang="lt-LT" sz="1200" kern="1200" smtClean="0">
                          <a:solidFill>
                            <a:schemeClr val="dk1"/>
                          </a:solidFill>
                          <a:effectLst/>
                          <a:latin typeface="Times New Roman" pitchFamily="18" charset="0"/>
                          <a:ea typeface="+mn-ea"/>
                          <a:cs typeface="Times New Roman" pitchFamily="18" charset="0"/>
                        </a:rPr>
                        <a:t>Komandiruočių sąnaudos</a:t>
                      </a:r>
                      <a:endParaRPr lang="lt-LT" sz="1200">
                        <a:latin typeface="Times New Roman" pitchFamily="18" charset="0"/>
                        <a:cs typeface="Times New Roman" pitchFamily="18" charset="0"/>
                      </a:endParaRPr>
                    </a:p>
                  </a:txBody>
                  <a:tcPr/>
                </a:tc>
                <a:tc>
                  <a:txBody>
                    <a:bodyPr/>
                    <a:lstStyle/>
                    <a:p>
                      <a:pPr algn="ctr"/>
                      <a:endParaRPr lang="lt-LT" sz="1200">
                        <a:latin typeface="Times New Roman" pitchFamily="18" charset="0"/>
                        <a:cs typeface="Times New Roman" pitchFamily="18" charset="0"/>
                      </a:endParaRPr>
                    </a:p>
                  </a:txBody>
                  <a:tcPr/>
                </a:tc>
                <a:tc>
                  <a:txBody>
                    <a:bodyPr/>
                    <a:lstStyle/>
                    <a:p>
                      <a:pPr algn="ct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53</a:t>
                      </a:r>
                      <a:endParaRPr lang="lt-LT" sz="1200">
                        <a:latin typeface="Times New Roman" pitchFamily="18" charset="0"/>
                        <a:cs typeface="Times New Roman" pitchFamily="18" charset="0"/>
                      </a:endParaRPr>
                    </a:p>
                  </a:txBody>
                  <a:tcPr/>
                </a:tc>
                <a:tc>
                  <a:txBody>
                    <a:bodyPr/>
                    <a:lstStyle/>
                    <a:p>
                      <a:pPr algn="ctr"/>
                      <a:endParaRPr lang="lt-LT" sz="1200">
                        <a:latin typeface="Times New Roman" pitchFamily="18" charset="0"/>
                        <a:cs typeface="Times New Roman" pitchFamily="18" charset="0"/>
                      </a:endParaRPr>
                    </a:p>
                  </a:txBody>
                  <a:tcPr/>
                </a:tc>
              </a:tr>
              <a:tr h="370840">
                <a:tc>
                  <a:txBody>
                    <a:bodyPr/>
                    <a:lstStyle/>
                    <a:p>
                      <a:pPr algn="r"/>
                      <a:r>
                        <a:rPr lang="lt-LT" sz="1200" b="1" kern="1200" smtClean="0">
                          <a:solidFill>
                            <a:schemeClr val="dk1"/>
                          </a:solidFill>
                          <a:effectLst/>
                          <a:latin typeface="Times New Roman" pitchFamily="18" charset="0"/>
                          <a:ea typeface="+mn-ea"/>
                          <a:cs typeface="Times New Roman" pitchFamily="18" charset="0"/>
                        </a:rPr>
                        <a:t>Iš viso:</a:t>
                      </a:r>
                      <a:endParaRPr lang="lt-LT" sz="1200">
                        <a:latin typeface="Times New Roman" pitchFamily="18" charset="0"/>
                        <a:cs typeface="Times New Roman" pitchFamily="18" charset="0"/>
                      </a:endParaRPr>
                    </a:p>
                  </a:txBody>
                  <a:tcPr/>
                </a:tc>
                <a:tc>
                  <a:txBody>
                    <a:bodyPr/>
                    <a:lstStyle/>
                    <a:p>
                      <a:pPr algn="ctr"/>
                      <a:r>
                        <a:rPr lang="lt-LT" sz="1200" b="1" kern="1200" smtClean="0">
                          <a:solidFill>
                            <a:schemeClr val="dk1"/>
                          </a:solidFill>
                          <a:effectLst/>
                          <a:latin typeface="Times New Roman" pitchFamily="18" charset="0"/>
                          <a:ea typeface="+mn-ea"/>
                          <a:cs typeface="Times New Roman" pitchFamily="18" charset="0"/>
                        </a:rPr>
                        <a:t>3 000 833</a:t>
                      </a:r>
                      <a:endParaRPr lang="lt-LT" sz="1200">
                        <a:latin typeface="Times New Roman" pitchFamily="18" charset="0"/>
                        <a:cs typeface="Times New Roman" pitchFamily="18" charset="0"/>
                      </a:endParaRPr>
                    </a:p>
                  </a:txBody>
                  <a:tcPr/>
                </a:tc>
                <a:tc>
                  <a:txBody>
                    <a:bodyPr/>
                    <a:lstStyle/>
                    <a:p>
                      <a:pPr algn="ctr"/>
                      <a:r>
                        <a:rPr lang="lt-LT" sz="1200" b="1" kern="1200" smtClean="0">
                          <a:solidFill>
                            <a:schemeClr val="dk1"/>
                          </a:solidFill>
                          <a:effectLst/>
                          <a:latin typeface="Times New Roman" pitchFamily="18" charset="0"/>
                          <a:ea typeface="+mn-ea"/>
                          <a:cs typeface="Times New Roman" pitchFamily="18" charset="0"/>
                        </a:rPr>
                        <a:t>99,34</a:t>
                      </a:r>
                      <a:endParaRPr lang="lt-LT" sz="1200">
                        <a:latin typeface="Times New Roman" pitchFamily="18" charset="0"/>
                        <a:cs typeface="Times New Roman" pitchFamily="18" charset="0"/>
                      </a:endParaRPr>
                    </a:p>
                  </a:txBody>
                  <a:tcPr/>
                </a:tc>
                <a:tc>
                  <a:txBody>
                    <a:bodyPr/>
                    <a:lstStyle/>
                    <a:p>
                      <a:pPr algn="ctr"/>
                      <a:r>
                        <a:rPr lang="lt-LT" sz="1200" b="1" kern="1200" smtClean="0">
                          <a:solidFill>
                            <a:schemeClr val="dk1"/>
                          </a:solidFill>
                          <a:effectLst/>
                          <a:latin typeface="Times New Roman" pitchFamily="18" charset="0"/>
                          <a:ea typeface="+mn-ea"/>
                          <a:cs typeface="Times New Roman" pitchFamily="18" charset="0"/>
                        </a:rPr>
                        <a:t>3 112 411</a:t>
                      </a:r>
                      <a:endParaRPr lang="lt-LT" sz="1200">
                        <a:latin typeface="Times New Roman" pitchFamily="18" charset="0"/>
                        <a:cs typeface="Times New Roman" pitchFamily="18" charset="0"/>
                      </a:endParaRPr>
                    </a:p>
                  </a:txBody>
                  <a:tcPr/>
                </a:tc>
                <a:tc>
                  <a:txBody>
                    <a:bodyPr/>
                    <a:lstStyle/>
                    <a:p>
                      <a:pPr algn="ctr"/>
                      <a:r>
                        <a:rPr lang="lt-LT" sz="1200" b="1" kern="1200" smtClean="0">
                          <a:solidFill>
                            <a:schemeClr val="dk1"/>
                          </a:solidFill>
                          <a:effectLst/>
                          <a:latin typeface="Times New Roman" pitchFamily="18" charset="0"/>
                          <a:ea typeface="+mn-ea"/>
                          <a:cs typeface="Times New Roman" pitchFamily="18" charset="0"/>
                        </a:rPr>
                        <a:t>91,3</a:t>
                      </a:r>
                      <a:endParaRPr lang="lt-LT" sz="120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40077330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latin typeface="Times New Roman" pitchFamily="18" charset="0"/>
                <a:cs typeface="Times New Roman" pitchFamily="18" charset="0"/>
              </a:rPr>
              <a:t>Pagrindinės veiklos sąnaudų struktūra</a:t>
            </a:r>
            <a:endParaRPr lang="lt-LT"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68352907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84267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latin typeface="Times New Roman" pitchFamily="18" charset="0"/>
                <a:cs typeface="Times New Roman" pitchFamily="18" charset="0"/>
              </a:rPr>
              <a:t>Pagrindinės veiklos sąnaudos</a:t>
            </a:r>
            <a:endParaRPr lang="lt-LT">
              <a:latin typeface="Times New Roman" pitchFamily="18" charset="0"/>
              <a:cs typeface="Times New Roman" pitchFamily="18" charset="0"/>
            </a:endParaRPr>
          </a:p>
        </p:txBody>
      </p:sp>
      <p:sp>
        <p:nvSpPr>
          <p:cNvPr id="3" name="Turinio vietos rezervavimo ženklas 2"/>
          <p:cNvSpPr>
            <a:spLocks noGrp="1"/>
          </p:cNvSpPr>
          <p:nvPr>
            <p:ph idx="1"/>
          </p:nvPr>
        </p:nvSpPr>
        <p:spPr>
          <a:xfrm>
            <a:off x="611560" y="1556792"/>
            <a:ext cx="8229600" cy="4886003"/>
          </a:xfrm>
        </p:spPr>
        <p:txBody>
          <a:bodyPr>
            <a:noAutofit/>
          </a:bodyPr>
          <a:lstStyle/>
          <a:p>
            <a:pPr algn="just"/>
            <a:r>
              <a:rPr lang="lt-LT" sz="2000" dirty="0" smtClean="0">
                <a:latin typeface="Times New Roman" pitchFamily="18" charset="0"/>
                <a:cs typeface="Times New Roman" pitchFamily="18" charset="0"/>
              </a:rPr>
              <a:t>Lyginant su 2012 metų ataskaitiniu laikotarpiu 8,04</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sumažėjo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įstaigos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sąnaudos</a:t>
            </a:r>
            <a:r>
              <a:rPr lang="en-US" sz="2000"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endParaRPr lang="lt-LT" sz="2000" b="1" dirty="0" smtClean="0">
              <a:latin typeface="Times New Roman" pitchFamily="18" charset="0"/>
              <a:cs typeface="Times New Roman" pitchFamily="18" charset="0"/>
            </a:endParaRPr>
          </a:p>
          <a:p>
            <a:pPr algn="just"/>
            <a:r>
              <a:rPr lang="lt-LT" sz="2000" dirty="0" smtClean="0">
                <a:latin typeface="Times New Roman" pitchFamily="18" charset="0"/>
                <a:cs typeface="Times New Roman" pitchFamily="18" charset="0"/>
              </a:rPr>
              <a:t>Įtakos sąnaudų mažėjimo rodikliui turėjo gautos didesnės pajamos ir apmokėtos beveik visos suteiktos sveikatos priežiūros paslaugos. </a:t>
            </a:r>
          </a:p>
          <a:p>
            <a:pPr algn="just"/>
            <a:r>
              <a:rPr lang="lt-LT" sz="2000" dirty="0" smtClean="0">
                <a:latin typeface="Times New Roman" pitchFamily="18" charset="0"/>
                <a:cs typeface="Times New Roman" pitchFamily="18" charset="0"/>
              </a:rPr>
              <a:t>Mažiau lėšų naudota remonto darbams. 2012 m. ambulatorijoje remonto darbų atlikta už 57 820 Lt., 2013 m. tik už 8 600 Lt. </a:t>
            </a:r>
          </a:p>
          <a:p>
            <a:pPr algn="just"/>
            <a:r>
              <a:rPr lang="lt-LT" sz="2000" dirty="0" smtClean="0">
                <a:latin typeface="Times New Roman" pitchFamily="18" charset="0"/>
                <a:cs typeface="Times New Roman" pitchFamily="18" charset="0"/>
              </a:rPr>
              <a:t>Vaizdo stebėjimo įrangos ir  šildymo katilų remontas kainavo 9 523 Lt.</a:t>
            </a:r>
          </a:p>
          <a:p>
            <a:pPr algn="just"/>
            <a:r>
              <a:rPr lang="lt-LT" sz="2000" dirty="0" smtClean="0">
                <a:latin typeface="Times New Roman" pitchFamily="18" charset="0"/>
                <a:cs typeface="Times New Roman" pitchFamily="18" charset="0"/>
              </a:rPr>
              <a:t>Autotransporto degalų sunaudojimo normų nustatymą ir nurašymą reglamentuoja direktoriaus įsakymu patvirtinta automobilių naudojimo tvarka, parengta vadovaujantis pavyzdinėmis taisyklėmis.</a:t>
            </a:r>
          </a:p>
          <a:p>
            <a:pPr algn="just"/>
            <a:r>
              <a:rPr lang="lt-LT" sz="2000" dirty="0" smtClean="0">
                <a:latin typeface="Times New Roman" pitchFamily="18" charset="0"/>
                <a:cs typeface="Times New Roman" pitchFamily="18" charset="0"/>
              </a:rPr>
              <a:t>Visi </a:t>
            </a:r>
            <a:r>
              <a:rPr lang="lt-LT" sz="2000" dirty="0">
                <a:latin typeface="Times New Roman" pitchFamily="18" charset="0"/>
                <a:cs typeface="Times New Roman" pitchFamily="18" charset="0"/>
              </a:rPr>
              <a:t>pirkimai (prekės, darbai ir paslaugos) vykdomi CVP IS priemonėmis ir per CPO. Su paslaugų ir prekių tiekėjais sudaromos sutartys, numatant įstaigai palankius 45–60 dienų apmokėjimo terminus</a:t>
            </a:r>
            <a:r>
              <a:rPr lang="lt-LT" sz="2000" dirty="0" smtClean="0">
                <a:latin typeface="Times New Roman" pitchFamily="18" charset="0"/>
                <a:cs typeface="Times New Roman" pitchFamily="18" charset="0"/>
              </a:rPr>
              <a:t>.</a:t>
            </a:r>
            <a:endParaRPr lang="lt-LT"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628949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smtClean="0">
                <a:latin typeface="Times New Roman" pitchFamily="18" charset="0"/>
                <a:cs typeface="Times New Roman" pitchFamily="18" charset="0"/>
              </a:rPr>
              <a:t>Sąnaudos valdymo išlaidoms</a:t>
            </a:r>
            <a:endParaRPr lang="lt-LT" sz="4000">
              <a:latin typeface="Times New Roman" pitchFamily="18" charset="0"/>
              <a:cs typeface="Times New Roman" pitchFamily="18" charset="0"/>
            </a:endParaRPr>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xmlns="" val="36090778"/>
              </p:ext>
            </p:extLst>
          </p:nvPr>
        </p:nvGraphicFramePr>
        <p:xfrm>
          <a:off x="395536" y="2348880"/>
          <a:ext cx="8229600" cy="3078480"/>
        </p:xfrm>
        <a:graphic>
          <a:graphicData uri="http://schemas.openxmlformats.org/drawingml/2006/table">
            <a:tbl>
              <a:tblPr firstRow="1" bandRow="1">
                <a:tableStyleId>{5C22544A-7EE6-4342-B048-85BDC9FD1C3A}</a:tableStyleId>
              </a:tblPr>
              <a:tblGrid>
                <a:gridCol w="6563072"/>
                <a:gridCol w="1666528"/>
              </a:tblGrid>
              <a:tr h="370840">
                <a:tc>
                  <a:txBody>
                    <a:bodyPr/>
                    <a:lstStyle/>
                    <a:p>
                      <a:pPr algn="ctr"/>
                      <a:r>
                        <a:rPr lang="lt-LT" sz="2000" smtClean="0">
                          <a:latin typeface="Times New Roman" pitchFamily="18" charset="0"/>
                          <a:cs typeface="Times New Roman" pitchFamily="18" charset="0"/>
                        </a:rPr>
                        <a:t>Sąnaudų pavadinimas</a:t>
                      </a:r>
                      <a:endParaRPr lang="lt-LT" sz="2000">
                        <a:latin typeface="Times New Roman" pitchFamily="18" charset="0"/>
                        <a:cs typeface="Times New Roman" pitchFamily="18" charset="0"/>
                      </a:endParaRPr>
                    </a:p>
                  </a:txBody>
                  <a:tcPr/>
                </a:tc>
                <a:tc>
                  <a:txBody>
                    <a:bodyPr/>
                    <a:lstStyle/>
                    <a:p>
                      <a:pPr algn="ctr"/>
                      <a:r>
                        <a:rPr lang="lt-LT" sz="2000" smtClean="0">
                          <a:latin typeface="Times New Roman" pitchFamily="18" charset="0"/>
                          <a:cs typeface="Times New Roman" pitchFamily="18" charset="0"/>
                        </a:rPr>
                        <a:t>Litais</a:t>
                      </a:r>
                      <a:endParaRPr lang="lt-LT" sz="2000">
                        <a:latin typeface="Times New Roman" pitchFamily="18" charset="0"/>
                        <a:cs typeface="Times New Roman" pitchFamily="18" charset="0"/>
                      </a:endParaRPr>
                    </a:p>
                  </a:txBody>
                  <a:tcPr/>
                </a:tc>
              </a:tr>
              <a:tr h="370840">
                <a:tc>
                  <a:txBody>
                    <a:bodyPr/>
                    <a:lstStyle/>
                    <a:p>
                      <a:r>
                        <a:rPr lang="lt-LT" sz="2000" smtClean="0">
                          <a:latin typeface="Times New Roman" pitchFamily="18" charset="0"/>
                          <a:cs typeface="Times New Roman" pitchFamily="18" charset="0"/>
                        </a:rPr>
                        <a:t>Pagrindinės veiklos sąnaudos</a:t>
                      </a:r>
                      <a:endParaRPr lang="lt-LT" sz="2000">
                        <a:latin typeface="Times New Roman" pitchFamily="18" charset="0"/>
                        <a:cs typeface="Times New Roman" pitchFamily="18" charset="0"/>
                      </a:endParaRPr>
                    </a:p>
                  </a:txBody>
                  <a:tcPr/>
                </a:tc>
                <a:tc>
                  <a:txBody>
                    <a:bodyPr/>
                    <a:lstStyle/>
                    <a:p>
                      <a:pPr algn="ctr"/>
                      <a:r>
                        <a:rPr lang="lt-LT" sz="2000" smtClean="0">
                          <a:latin typeface="Times New Roman" pitchFamily="18" charset="0"/>
                          <a:cs typeface="Times New Roman" pitchFamily="18" charset="0"/>
                        </a:rPr>
                        <a:t>3 112 411</a:t>
                      </a:r>
                      <a:endParaRPr lang="lt-LT" sz="2000">
                        <a:latin typeface="Times New Roman" pitchFamily="18" charset="0"/>
                        <a:cs typeface="Times New Roman" pitchFamily="18" charset="0"/>
                      </a:endParaRPr>
                    </a:p>
                  </a:txBody>
                  <a:tcPr/>
                </a:tc>
              </a:tr>
              <a:tr h="370840">
                <a:tc>
                  <a:txBody>
                    <a:bodyPr/>
                    <a:lstStyle/>
                    <a:p>
                      <a:r>
                        <a:rPr lang="lt-LT" sz="2000" smtClean="0">
                          <a:latin typeface="Times New Roman" pitchFamily="18" charset="0"/>
                          <a:cs typeface="Times New Roman" pitchFamily="18" charset="0"/>
                        </a:rPr>
                        <a:t>Valdymo išlaidos</a:t>
                      </a:r>
                      <a:endParaRPr lang="lt-LT" sz="2000">
                        <a:latin typeface="Times New Roman" pitchFamily="18" charset="0"/>
                        <a:cs typeface="Times New Roman" pitchFamily="18" charset="0"/>
                      </a:endParaRPr>
                    </a:p>
                  </a:txBody>
                  <a:tcPr/>
                </a:tc>
                <a:tc>
                  <a:txBody>
                    <a:bodyPr/>
                    <a:lstStyle/>
                    <a:p>
                      <a:pPr algn="ctr"/>
                      <a:r>
                        <a:rPr lang="lt-LT" sz="2000" smtClean="0">
                          <a:latin typeface="Times New Roman" pitchFamily="18" charset="0"/>
                          <a:cs typeface="Times New Roman" pitchFamily="18" charset="0"/>
                        </a:rPr>
                        <a:t>260 408</a:t>
                      </a:r>
                      <a:endParaRPr lang="lt-LT" sz="2000">
                        <a:latin typeface="Times New Roman" pitchFamily="18" charset="0"/>
                        <a:cs typeface="Times New Roman" pitchFamily="18" charset="0"/>
                      </a:endParaRPr>
                    </a:p>
                  </a:txBody>
                  <a:tcPr/>
                </a:tc>
              </a:tr>
              <a:tr h="370840">
                <a:tc>
                  <a:txBody>
                    <a:bodyPr/>
                    <a:lstStyle/>
                    <a:p>
                      <a:r>
                        <a:rPr lang="lt-LT" sz="2000" smtClean="0">
                          <a:latin typeface="Times New Roman" pitchFamily="18" charset="0"/>
                          <a:cs typeface="Times New Roman" pitchFamily="18" charset="0"/>
                        </a:rPr>
                        <a:t>T.</a:t>
                      </a:r>
                      <a:r>
                        <a:rPr lang="lt-LT" sz="2000" baseline="0" smtClean="0">
                          <a:latin typeface="Times New Roman" pitchFamily="18" charset="0"/>
                          <a:cs typeface="Times New Roman" pitchFamily="18" charset="0"/>
                        </a:rPr>
                        <a:t> sk. vadovo darbo užmokestis</a:t>
                      </a:r>
                      <a:endParaRPr lang="lt-LT" sz="2000">
                        <a:latin typeface="Times New Roman" pitchFamily="18" charset="0"/>
                        <a:cs typeface="Times New Roman" pitchFamily="18" charset="0"/>
                      </a:endParaRPr>
                    </a:p>
                  </a:txBody>
                  <a:tcPr/>
                </a:tc>
                <a:tc>
                  <a:txBody>
                    <a:bodyPr/>
                    <a:lstStyle/>
                    <a:p>
                      <a:pPr algn="ctr"/>
                      <a:r>
                        <a:rPr lang="lt-LT" sz="2000" smtClean="0">
                          <a:latin typeface="Times New Roman" pitchFamily="18" charset="0"/>
                          <a:cs typeface="Times New Roman" pitchFamily="18" charset="0"/>
                        </a:rPr>
                        <a:t>109389</a:t>
                      </a:r>
                      <a:endParaRPr lang="lt-LT" sz="2000">
                        <a:latin typeface="Times New Roman" pitchFamily="18" charset="0"/>
                        <a:cs typeface="Times New Roman" pitchFamily="18" charset="0"/>
                      </a:endParaRPr>
                    </a:p>
                  </a:txBody>
                  <a:tcPr/>
                </a:tc>
              </a:tr>
              <a:tr h="370840">
                <a:tc>
                  <a:txBody>
                    <a:bodyPr/>
                    <a:lstStyle/>
                    <a:p>
                      <a:r>
                        <a:rPr lang="en-US" sz="2000" smtClean="0">
                          <a:latin typeface="Times New Roman" pitchFamily="18" charset="0"/>
                          <a:cs typeface="Times New Roman" pitchFamily="18" charset="0"/>
                        </a:rPr>
                        <a:t>*kit</a:t>
                      </a:r>
                      <a:r>
                        <a:rPr lang="lt-LT" sz="2000" smtClean="0">
                          <a:latin typeface="Times New Roman" pitchFamily="18" charset="0"/>
                          <a:cs typeface="Times New Roman" pitchFamily="18" charset="0"/>
                        </a:rPr>
                        <a:t>ų</a:t>
                      </a:r>
                      <a:r>
                        <a:rPr lang="lt-LT" sz="2000" baseline="0" smtClean="0">
                          <a:latin typeface="Times New Roman" pitchFamily="18" charset="0"/>
                          <a:cs typeface="Times New Roman" pitchFamily="18" charset="0"/>
                        </a:rPr>
                        <a:t> įstaigos vadovui išmokų 2013 m. nebuvo</a:t>
                      </a:r>
                      <a:endParaRPr lang="lt-LT" sz="2000">
                        <a:latin typeface="Times New Roman" pitchFamily="18" charset="0"/>
                        <a:cs typeface="Times New Roman" pitchFamily="18" charset="0"/>
                      </a:endParaRPr>
                    </a:p>
                  </a:txBody>
                  <a:tcPr/>
                </a:tc>
                <a:tc>
                  <a:txBody>
                    <a:bodyPr/>
                    <a:lstStyle/>
                    <a:p>
                      <a:pPr algn="ctr"/>
                      <a:endParaRPr lang="lt-LT" sz="2000">
                        <a:latin typeface="Times New Roman" pitchFamily="18" charset="0"/>
                        <a:cs typeface="Times New Roman" pitchFamily="18" charset="0"/>
                      </a:endParaRPr>
                    </a:p>
                  </a:txBody>
                  <a:tcPr/>
                </a:tc>
              </a:tr>
              <a:tr h="370840">
                <a:tc>
                  <a:txBody>
                    <a:bodyPr/>
                    <a:lstStyle/>
                    <a:p>
                      <a:r>
                        <a:rPr lang="lt-LT" sz="2000" smtClean="0">
                          <a:latin typeface="Times New Roman" pitchFamily="18" charset="0"/>
                          <a:cs typeface="Times New Roman" pitchFamily="18" charset="0"/>
                        </a:rPr>
                        <a:t>Išlaidų</a:t>
                      </a:r>
                      <a:r>
                        <a:rPr lang="lt-LT" sz="2000" baseline="0" smtClean="0">
                          <a:latin typeface="Times New Roman" pitchFamily="18" charset="0"/>
                          <a:cs typeface="Times New Roman" pitchFamily="18" charset="0"/>
                        </a:rPr>
                        <a:t> </a:t>
                      </a:r>
                      <a:r>
                        <a:rPr lang="lt-LT" sz="2000" baseline="0" err="1" smtClean="0">
                          <a:latin typeface="Times New Roman" pitchFamily="18" charset="0"/>
                          <a:cs typeface="Times New Roman" pitchFamily="18" charset="0"/>
                        </a:rPr>
                        <a:t>koleg</a:t>
                      </a:r>
                      <a:r>
                        <a:rPr lang="en-US" sz="2000" baseline="0" err="1" smtClean="0">
                          <a:latin typeface="Times New Roman" pitchFamily="18" charset="0"/>
                          <a:cs typeface="Times New Roman" pitchFamily="18" charset="0"/>
                        </a:rPr>
                        <a:t>ia</a:t>
                      </a:r>
                      <a:r>
                        <a:rPr lang="lt-LT" sz="2000" baseline="0" err="1" smtClean="0">
                          <a:latin typeface="Times New Roman" pitchFamily="18" charset="0"/>
                          <a:cs typeface="Times New Roman" pitchFamily="18" charset="0"/>
                        </a:rPr>
                        <a:t>lių</a:t>
                      </a:r>
                      <a:r>
                        <a:rPr lang="lt-LT" sz="2000" baseline="0" smtClean="0">
                          <a:latin typeface="Times New Roman" pitchFamily="18" charset="0"/>
                          <a:cs typeface="Times New Roman" pitchFamily="18" charset="0"/>
                        </a:rPr>
                        <a:t> organų nariams ir kitoms narių išmokoms nebuvo</a:t>
                      </a:r>
                      <a:endParaRPr lang="lt-LT" sz="2000">
                        <a:latin typeface="Times New Roman" pitchFamily="18" charset="0"/>
                        <a:cs typeface="Times New Roman" pitchFamily="18" charset="0"/>
                      </a:endParaRPr>
                    </a:p>
                  </a:txBody>
                  <a:tcPr/>
                </a:tc>
                <a:tc>
                  <a:txBody>
                    <a:bodyPr/>
                    <a:lstStyle/>
                    <a:p>
                      <a:pPr algn="ctr"/>
                      <a:endParaRPr lang="lt-LT" sz="2000">
                        <a:latin typeface="Times New Roman" pitchFamily="18" charset="0"/>
                        <a:cs typeface="Times New Roman" pitchFamily="18" charset="0"/>
                      </a:endParaRPr>
                    </a:p>
                  </a:txBody>
                  <a:tcPr/>
                </a:tc>
              </a:tr>
              <a:tr h="370840">
                <a:tc>
                  <a:txBody>
                    <a:bodyPr/>
                    <a:lstStyle/>
                    <a:p>
                      <a:r>
                        <a:rPr lang="lt-LT" sz="2000" smtClean="0">
                          <a:latin typeface="Times New Roman" pitchFamily="18" charset="0"/>
                          <a:cs typeface="Times New Roman" pitchFamily="18" charset="0"/>
                        </a:rPr>
                        <a:t>Valdymo</a:t>
                      </a:r>
                      <a:r>
                        <a:rPr lang="lt-LT" sz="2000" baseline="0" smtClean="0">
                          <a:latin typeface="Times New Roman" pitchFamily="18" charset="0"/>
                          <a:cs typeface="Times New Roman" pitchFamily="18" charset="0"/>
                        </a:rPr>
                        <a:t> išlaidos nuo bendrų sąnaudų</a:t>
                      </a:r>
                      <a:endParaRPr lang="lt-LT" sz="2000">
                        <a:latin typeface="Times New Roman" pitchFamily="18" charset="0"/>
                        <a:cs typeface="Times New Roman" pitchFamily="18" charset="0"/>
                      </a:endParaRPr>
                    </a:p>
                  </a:txBody>
                  <a:tcPr/>
                </a:tc>
                <a:tc>
                  <a:txBody>
                    <a:bodyPr/>
                    <a:lstStyle/>
                    <a:p>
                      <a:pPr algn="ctr"/>
                      <a:r>
                        <a:rPr lang="lt-LT" sz="2000" smtClean="0">
                          <a:latin typeface="Times New Roman" pitchFamily="18" charset="0"/>
                          <a:cs typeface="Times New Roman" pitchFamily="18" charset="0"/>
                        </a:rPr>
                        <a:t>8,4</a:t>
                      </a:r>
                      <a:r>
                        <a:rPr lang="en-US" sz="2000" smtClean="0">
                          <a:latin typeface="Times New Roman" pitchFamily="18" charset="0"/>
                          <a:cs typeface="Times New Roman" pitchFamily="18" charset="0"/>
                        </a:rPr>
                        <a:t>%</a:t>
                      </a:r>
                      <a:endParaRPr lang="lt-LT" sz="200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1276512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smtClean="0">
                <a:latin typeface="Times New Roman" pitchFamily="18" charset="0"/>
                <a:cs typeface="Times New Roman" pitchFamily="18" charset="0"/>
              </a:rPr>
              <a:t>201</a:t>
            </a:r>
            <a:r>
              <a:rPr lang="en-US" smtClean="0">
                <a:latin typeface="Times New Roman" pitchFamily="18" charset="0"/>
                <a:cs typeface="Times New Roman" pitchFamily="18" charset="0"/>
              </a:rPr>
              <a:t>3</a:t>
            </a:r>
            <a:r>
              <a:rPr lang="lt-LT" smtClean="0">
                <a:latin typeface="Times New Roman" pitchFamily="18" charset="0"/>
                <a:cs typeface="Times New Roman" pitchFamily="18" charset="0"/>
              </a:rPr>
              <a:t> </a:t>
            </a:r>
            <a:r>
              <a:rPr lang="lt-LT">
                <a:latin typeface="Times New Roman" pitchFamily="18" charset="0"/>
                <a:cs typeface="Times New Roman" pitchFamily="18" charset="0"/>
              </a:rPr>
              <a:t>metų įstaigos ekonominės - finansinės veiklos rezultatas</a:t>
            </a:r>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xmlns="" val="3404784924"/>
              </p:ext>
            </p:extLst>
          </p:nvPr>
        </p:nvGraphicFramePr>
        <p:xfrm>
          <a:off x="539552" y="3068960"/>
          <a:ext cx="8229600" cy="3032760"/>
        </p:xfrm>
        <a:graphic>
          <a:graphicData uri="http://schemas.openxmlformats.org/drawingml/2006/table">
            <a:tbl>
              <a:tblPr firstRow="1" bandRow="1">
                <a:tableStyleId>{5C22544A-7EE6-4342-B048-85BDC9FD1C3A}</a:tableStyleId>
              </a:tblPr>
              <a:tblGrid>
                <a:gridCol w="2743200"/>
                <a:gridCol w="2657400"/>
                <a:gridCol w="2829000"/>
              </a:tblGrid>
              <a:tr h="370840">
                <a:tc>
                  <a:txBody>
                    <a:bodyPr/>
                    <a:lstStyle/>
                    <a:p>
                      <a:pPr algn="ctr"/>
                      <a:r>
                        <a:rPr lang="lt-LT" sz="1800" b="1" kern="1200" smtClean="0">
                          <a:solidFill>
                            <a:schemeClr val="lt1"/>
                          </a:solidFill>
                          <a:effectLst/>
                          <a:latin typeface="Times New Roman" pitchFamily="18" charset="0"/>
                          <a:ea typeface="+mn-ea"/>
                          <a:cs typeface="Times New Roman" pitchFamily="18" charset="0"/>
                        </a:rPr>
                        <a:t>Nuosavo kapitalo rodikliai balanse</a:t>
                      </a:r>
                      <a:endParaRPr lang="lt-LT" sz="1800">
                        <a:latin typeface="Times New Roman" pitchFamily="18" charset="0"/>
                        <a:cs typeface="Times New Roman" pitchFamily="18" charset="0"/>
                      </a:endParaRPr>
                    </a:p>
                  </a:txBody>
                  <a:tcPr/>
                </a:tc>
                <a:tc>
                  <a:txBody>
                    <a:bodyPr/>
                    <a:lstStyle/>
                    <a:p>
                      <a:pPr algn="ctr"/>
                      <a:r>
                        <a:rPr lang="lt-LT" sz="1800" b="1" kern="1200" smtClean="0">
                          <a:solidFill>
                            <a:schemeClr val="lt1"/>
                          </a:solidFill>
                          <a:effectLst/>
                          <a:latin typeface="Times New Roman" pitchFamily="18" charset="0"/>
                          <a:ea typeface="+mn-ea"/>
                          <a:cs typeface="Times New Roman" pitchFamily="18" charset="0"/>
                        </a:rPr>
                        <a:t>Praėjusio laikotarpio suma (2012 m)</a:t>
                      </a:r>
                      <a:endParaRPr lang="lt-LT" sz="1800">
                        <a:latin typeface="Times New Roman" pitchFamily="18" charset="0"/>
                        <a:cs typeface="Times New Roman" pitchFamily="18" charset="0"/>
                      </a:endParaRPr>
                    </a:p>
                  </a:txBody>
                  <a:tcPr/>
                </a:tc>
                <a:tc>
                  <a:txBody>
                    <a:bodyPr/>
                    <a:lstStyle/>
                    <a:p>
                      <a:pPr algn="ctr"/>
                      <a:r>
                        <a:rPr lang="lt-LT" sz="1800" b="1" kern="1200" smtClean="0">
                          <a:solidFill>
                            <a:schemeClr val="lt1"/>
                          </a:solidFill>
                          <a:effectLst/>
                          <a:latin typeface="Times New Roman" pitchFamily="18" charset="0"/>
                          <a:ea typeface="+mn-ea"/>
                          <a:cs typeface="Times New Roman" pitchFamily="18" charset="0"/>
                        </a:rPr>
                        <a:t>Ataskaitinio laikotarpio suma (2013 m)</a:t>
                      </a:r>
                      <a:endParaRPr lang="lt-LT" sz="1800">
                        <a:latin typeface="Times New Roman" pitchFamily="18" charset="0"/>
                        <a:cs typeface="Times New Roman" pitchFamily="18" charset="0"/>
                      </a:endParaRPr>
                    </a:p>
                  </a:txBody>
                  <a:tcPr/>
                </a:tc>
              </a:tr>
              <a:tr h="370840">
                <a:tc>
                  <a:txBody>
                    <a:bodyPr/>
                    <a:lstStyle/>
                    <a:p>
                      <a:r>
                        <a:rPr lang="lt-LT" sz="1800" kern="1200" smtClean="0">
                          <a:solidFill>
                            <a:schemeClr val="dk1"/>
                          </a:solidFill>
                          <a:effectLst/>
                          <a:latin typeface="Times New Roman" pitchFamily="18" charset="0"/>
                          <a:ea typeface="+mn-ea"/>
                          <a:cs typeface="Times New Roman" pitchFamily="18" charset="0"/>
                        </a:rPr>
                        <a:t>Dalininkų kapitalas</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39 783</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39 783</a:t>
                      </a:r>
                      <a:endParaRPr lang="lt-LT" sz="1800">
                        <a:latin typeface="Times New Roman" pitchFamily="18" charset="0"/>
                        <a:cs typeface="Times New Roman" pitchFamily="18" charset="0"/>
                      </a:endParaRPr>
                    </a:p>
                  </a:txBody>
                  <a:tcPr/>
                </a:tc>
              </a:tr>
              <a:tr h="370840">
                <a:tc>
                  <a:txBody>
                    <a:bodyPr/>
                    <a:lstStyle/>
                    <a:p>
                      <a:r>
                        <a:rPr lang="lt-LT" sz="1800" kern="1200" smtClean="0">
                          <a:solidFill>
                            <a:schemeClr val="dk1"/>
                          </a:solidFill>
                          <a:effectLst/>
                          <a:latin typeface="Times New Roman" pitchFamily="18" charset="0"/>
                          <a:ea typeface="+mn-ea"/>
                          <a:cs typeface="Times New Roman" pitchFamily="18" charset="0"/>
                        </a:rPr>
                        <a:t>Rezervas</a:t>
                      </a:r>
                      <a:endParaRPr lang="lt-LT" sz="1800">
                        <a:latin typeface="Times New Roman" pitchFamily="18" charset="0"/>
                        <a:cs typeface="Times New Roman" pitchFamily="18" charset="0"/>
                      </a:endParaRPr>
                    </a:p>
                  </a:txBody>
                  <a:tcPr/>
                </a:tc>
                <a:tc>
                  <a:txBody>
                    <a:bodyPr/>
                    <a:lstStyle/>
                    <a:p>
                      <a:pPr algn="ctr"/>
                      <a:endParaRPr lang="lt-LT" sz="1800">
                        <a:latin typeface="Times New Roman" pitchFamily="18" charset="0"/>
                        <a:cs typeface="Times New Roman" pitchFamily="18" charset="0"/>
                      </a:endParaRPr>
                    </a:p>
                  </a:txBody>
                  <a:tcPr/>
                </a:tc>
                <a:tc>
                  <a:txBody>
                    <a:bodyPr/>
                    <a:lstStyle/>
                    <a:p>
                      <a:pPr algn="ctr"/>
                      <a:endParaRPr lang="lt-LT" sz="1800">
                        <a:latin typeface="Times New Roman" pitchFamily="18" charset="0"/>
                        <a:cs typeface="Times New Roman" pitchFamily="18" charset="0"/>
                      </a:endParaRPr>
                    </a:p>
                  </a:txBody>
                  <a:tcPr/>
                </a:tc>
              </a:tr>
              <a:tr h="370840">
                <a:tc>
                  <a:txBody>
                    <a:bodyPr/>
                    <a:lstStyle/>
                    <a:p>
                      <a:r>
                        <a:rPr lang="lt-LT" sz="1800" kern="1200" smtClean="0">
                          <a:solidFill>
                            <a:schemeClr val="dk1"/>
                          </a:solidFill>
                          <a:effectLst/>
                          <a:latin typeface="Times New Roman" pitchFamily="18" charset="0"/>
                          <a:ea typeface="+mn-ea"/>
                          <a:cs typeface="Times New Roman" pitchFamily="18" charset="0"/>
                        </a:rPr>
                        <a:t>Ankstesnių metų veiklos rezultatas</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834 275</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856 259</a:t>
                      </a:r>
                      <a:endParaRPr lang="lt-LT" sz="1800">
                        <a:latin typeface="Times New Roman" pitchFamily="18" charset="0"/>
                        <a:cs typeface="Times New Roman" pitchFamily="18" charset="0"/>
                      </a:endParaRPr>
                    </a:p>
                  </a:txBody>
                  <a:tcPr/>
                </a:tc>
              </a:tr>
              <a:tr h="370840">
                <a:tc>
                  <a:txBody>
                    <a:bodyPr/>
                    <a:lstStyle/>
                    <a:p>
                      <a:r>
                        <a:rPr lang="lt-LT" sz="1800" kern="1200" smtClean="0">
                          <a:solidFill>
                            <a:schemeClr val="dk1"/>
                          </a:solidFill>
                          <a:effectLst/>
                          <a:latin typeface="Times New Roman" pitchFamily="18" charset="0"/>
                          <a:ea typeface="+mn-ea"/>
                          <a:cs typeface="Times New Roman" pitchFamily="18" charset="0"/>
                        </a:rPr>
                        <a:t>Ataskaitinių metų veiklos rezultatas</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21 984</a:t>
                      </a:r>
                      <a:endParaRPr lang="lt-LT" sz="180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297 661</a:t>
                      </a:r>
                      <a:endParaRPr lang="lt-LT" sz="1800">
                        <a:latin typeface="Times New Roman" pitchFamily="18" charset="0"/>
                        <a:cs typeface="Times New Roman" pitchFamily="18" charset="0"/>
                      </a:endParaRPr>
                    </a:p>
                  </a:txBody>
                  <a:tcPr/>
                </a:tc>
              </a:tr>
              <a:tr h="370840">
                <a:tc>
                  <a:txBody>
                    <a:bodyPr/>
                    <a:lstStyle/>
                    <a:p>
                      <a:r>
                        <a:rPr lang="lt-LT" sz="1800" b="1" smtClean="0">
                          <a:latin typeface="Times New Roman" pitchFamily="18" charset="0"/>
                          <a:cs typeface="Times New Roman" pitchFamily="18" charset="0"/>
                        </a:rPr>
                        <a:t>Iš viso:</a:t>
                      </a:r>
                      <a:endParaRPr lang="lt-LT" sz="1800" b="1">
                        <a:latin typeface="Times New Roman" pitchFamily="18" charset="0"/>
                        <a:cs typeface="Times New Roman" pitchFamily="18" charset="0"/>
                      </a:endParaRPr>
                    </a:p>
                  </a:txBody>
                  <a:tcPr/>
                </a:tc>
                <a:tc>
                  <a:txBody>
                    <a:bodyPr/>
                    <a:lstStyle/>
                    <a:p>
                      <a:pPr algn="ctr"/>
                      <a:r>
                        <a:rPr lang="lt-LT" sz="1800" b="1" kern="1200" smtClean="0">
                          <a:solidFill>
                            <a:schemeClr val="dk1"/>
                          </a:solidFill>
                          <a:effectLst/>
                          <a:latin typeface="Times New Roman" pitchFamily="18" charset="0"/>
                          <a:ea typeface="+mn-ea"/>
                          <a:cs typeface="Times New Roman" pitchFamily="18" charset="0"/>
                        </a:rPr>
                        <a:t>896 042</a:t>
                      </a:r>
                      <a:endParaRPr lang="lt-LT" sz="1800">
                        <a:latin typeface="Times New Roman" pitchFamily="18" charset="0"/>
                        <a:cs typeface="Times New Roman" pitchFamily="18" charset="0"/>
                      </a:endParaRPr>
                    </a:p>
                  </a:txBody>
                  <a:tcPr/>
                </a:tc>
                <a:tc>
                  <a:txBody>
                    <a:bodyPr/>
                    <a:lstStyle/>
                    <a:p>
                      <a:pPr algn="ctr"/>
                      <a:r>
                        <a:rPr lang="lt-LT" sz="1800" b="1" kern="1200" smtClean="0">
                          <a:solidFill>
                            <a:schemeClr val="dk1"/>
                          </a:solidFill>
                          <a:effectLst/>
                          <a:latin typeface="Times New Roman" pitchFamily="18" charset="0"/>
                          <a:ea typeface="+mn-ea"/>
                          <a:cs typeface="Times New Roman" pitchFamily="18" charset="0"/>
                        </a:rPr>
                        <a:t>1 193 703</a:t>
                      </a:r>
                      <a:endParaRPr lang="lt-LT" sz="1800">
                        <a:latin typeface="Times New Roman" pitchFamily="18" charset="0"/>
                        <a:cs typeface="Times New Roman" pitchFamily="18" charset="0"/>
                      </a:endParaRPr>
                    </a:p>
                  </a:txBody>
                  <a:tcPr/>
                </a:tc>
              </a:tr>
            </a:tbl>
          </a:graphicData>
        </a:graphic>
      </p:graphicFrame>
      <p:sp>
        <p:nvSpPr>
          <p:cNvPr id="6" name="TextBox 5"/>
          <p:cNvSpPr txBox="1"/>
          <p:nvPr/>
        </p:nvSpPr>
        <p:spPr>
          <a:xfrm>
            <a:off x="539552" y="1700808"/>
            <a:ext cx="8064896" cy="1200329"/>
          </a:xfrm>
          <a:prstGeom prst="rect">
            <a:avLst/>
          </a:prstGeom>
          <a:noFill/>
        </p:spPr>
        <p:txBody>
          <a:bodyPr wrap="square" rtlCol="0">
            <a:spAutoFit/>
          </a:bodyPr>
          <a:lstStyle/>
          <a:p>
            <a:pPr algn="just"/>
            <a:r>
              <a:rPr lang="lt-LT">
                <a:latin typeface="Times New Roman" pitchFamily="18" charset="0"/>
                <a:cs typeface="Times New Roman" pitchFamily="18" charset="0"/>
              </a:rPr>
              <a:t>Viešosios įstaigos Alytaus apskrities tuberkuliozės ligoninės dalininkas (steigėjas) yra Lietuvos Respublikos Sveikatos apsaugos ministerija. Dalininko kapitalas  įstaigos finansinėje apskaitoje sudarė </a:t>
            </a:r>
            <a:r>
              <a:rPr lang="lt-LT" smtClean="0">
                <a:latin typeface="Times New Roman" pitchFamily="18" charset="0"/>
                <a:cs typeface="Times New Roman" pitchFamily="18" charset="0"/>
              </a:rPr>
              <a:t>39783 </a:t>
            </a:r>
            <a:r>
              <a:rPr lang="lt-LT">
                <a:latin typeface="Times New Roman" pitchFamily="18" charset="0"/>
                <a:cs typeface="Times New Roman" pitchFamily="18" charset="0"/>
              </a:rPr>
              <a:t>litus. Dalininko kapitalas  nepakito ir ataskaitiniais </a:t>
            </a:r>
            <a:r>
              <a:rPr lang="lt-LT" smtClean="0">
                <a:latin typeface="Times New Roman" pitchFamily="18" charset="0"/>
                <a:cs typeface="Times New Roman" pitchFamily="18" charset="0"/>
              </a:rPr>
              <a:t>201</a:t>
            </a:r>
            <a:r>
              <a:rPr lang="en-US" smtClean="0">
                <a:latin typeface="Times New Roman" pitchFamily="18" charset="0"/>
                <a:cs typeface="Times New Roman" pitchFamily="18" charset="0"/>
              </a:rPr>
              <a:t>3</a:t>
            </a:r>
            <a:r>
              <a:rPr lang="lt-LT" smtClean="0">
                <a:latin typeface="Times New Roman" pitchFamily="18" charset="0"/>
                <a:cs typeface="Times New Roman" pitchFamily="18" charset="0"/>
              </a:rPr>
              <a:t>metais</a:t>
            </a:r>
            <a:r>
              <a:rPr lang="lt-LT">
                <a:latin typeface="Times New Roman" pitchFamily="18" charset="0"/>
                <a:cs typeface="Times New Roman" pitchFamily="18" charset="0"/>
              </a:rPr>
              <a:t>.</a:t>
            </a:r>
          </a:p>
        </p:txBody>
      </p:sp>
    </p:spTree>
    <p:extLst>
      <p:ext uri="{BB962C8B-B14F-4D97-AF65-F5344CB8AC3E}">
        <p14:creationId xmlns:p14="http://schemas.microsoft.com/office/powerpoint/2010/main" xmlns="" val="1340039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smtClean="0">
                <a:latin typeface="Times New Roman" pitchFamily="18" charset="0"/>
                <a:cs typeface="Times New Roman" pitchFamily="18" charset="0"/>
              </a:rPr>
              <a:t>Finansinių įsipareigojimų būklė</a:t>
            </a:r>
            <a:br>
              <a:rPr lang="lt-LT" smtClean="0">
                <a:latin typeface="Times New Roman" pitchFamily="18" charset="0"/>
                <a:cs typeface="Times New Roman" pitchFamily="18" charset="0"/>
              </a:rPr>
            </a:br>
            <a:r>
              <a:rPr lang="lt-LT" smtClean="0">
                <a:latin typeface="Times New Roman" pitchFamily="18" charset="0"/>
                <a:cs typeface="Times New Roman" pitchFamily="18" charset="0"/>
              </a:rPr>
              <a:t>2013-12-31</a:t>
            </a:r>
            <a:endParaRPr lang="lt-LT">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3916262210"/>
              </p:ext>
            </p:extLst>
          </p:nvPr>
        </p:nvGraphicFramePr>
        <p:xfrm>
          <a:off x="457200" y="1600200"/>
          <a:ext cx="8229600" cy="4404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lt-LT" sz="1600" smtClean="0">
                          <a:latin typeface="Times New Roman" pitchFamily="18" charset="0"/>
                          <a:cs typeface="Times New Roman" pitchFamily="18" charset="0"/>
                        </a:rPr>
                        <a:t>Rodikliai</a:t>
                      </a:r>
                      <a:endParaRPr lang="lt-LT" sz="1600">
                        <a:latin typeface="Times New Roman" pitchFamily="18" charset="0"/>
                        <a:cs typeface="Times New Roman" pitchFamily="18" charset="0"/>
                      </a:endParaRPr>
                    </a:p>
                  </a:txBody>
                  <a:tcPr/>
                </a:tc>
                <a:tc gridSpan="2">
                  <a:txBody>
                    <a:bodyPr/>
                    <a:lstStyle/>
                    <a:p>
                      <a:pPr algn="ctr"/>
                      <a:r>
                        <a:rPr lang="lt-LT" sz="1600" smtClean="0">
                          <a:latin typeface="Times New Roman" pitchFamily="18" charset="0"/>
                          <a:cs typeface="Times New Roman" pitchFamily="18" charset="0"/>
                        </a:rPr>
                        <a:t>Skolos ar jų dalys,</a:t>
                      </a:r>
                      <a:r>
                        <a:rPr lang="lt-LT" sz="1600" baseline="0" smtClean="0">
                          <a:latin typeface="Times New Roman" pitchFamily="18" charset="0"/>
                          <a:cs typeface="Times New Roman" pitchFamily="18" charset="0"/>
                        </a:rPr>
                        <a:t> apmokėtinos:</a:t>
                      </a:r>
                      <a:endParaRPr lang="lt-LT" sz="1600">
                        <a:latin typeface="Times New Roman" pitchFamily="18" charset="0"/>
                        <a:cs typeface="Times New Roman" pitchFamily="18" charset="0"/>
                      </a:endParaRPr>
                    </a:p>
                  </a:txBody>
                  <a:tcPr/>
                </a:tc>
                <a:tc hMerge="1">
                  <a:txBody>
                    <a:bodyPr/>
                    <a:lstStyle/>
                    <a:p>
                      <a:endParaRPr lang="lt-LT"/>
                    </a:p>
                  </a:txBody>
                  <a:tcPr/>
                </a:tc>
              </a:tr>
              <a:tr h="370840">
                <a:tc>
                  <a:txBody>
                    <a:bodyPr/>
                    <a:lstStyle/>
                    <a:p>
                      <a:r>
                        <a:rPr lang="lt-LT" sz="1600" b="1" kern="1200" smtClean="0">
                          <a:solidFill>
                            <a:schemeClr val="dk1"/>
                          </a:solidFill>
                          <a:effectLst/>
                          <a:latin typeface="Times New Roman" pitchFamily="18" charset="0"/>
                          <a:ea typeface="+mn-ea"/>
                          <a:cs typeface="Times New Roman" pitchFamily="18" charset="0"/>
                        </a:rPr>
                        <a:t>Mokėtinų sumų skaidymas pagal rūšis</a:t>
                      </a:r>
                      <a:endParaRPr lang="lt-LT" sz="1600">
                        <a:latin typeface="Times New Roman" pitchFamily="18" charset="0"/>
                        <a:cs typeface="Times New Roman" pitchFamily="18" charset="0"/>
                      </a:endParaRPr>
                    </a:p>
                  </a:txBody>
                  <a:tcPr/>
                </a:tc>
                <a:tc>
                  <a:txBody>
                    <a:bodyPr/>
                    <a:lstStyle/>
                    <a:p>
                      <a:r>
                        <a:rPr lang="lt-LT" sz="1600" b="1" kern="1200" smtClean="0">
                          <a:solidFill>
                            <a:schemeClr val="dk1"/>
                          </a:solidFill>
                          <a:effectLst/>
                          <a:latin typeface="Times New Roman" pitchFamily="18" charset="0"/>
                          <a:ea typeface="+mn-ea"/>
                          <a:cs typeface="Times New Roman" pitchFamily="18" charset="0"/>
                        </a:rPr>
                        <a:t>Per vienerius finansinius metus</a:t>
                      </a:r>
                      <a:endParaRPr lang="lt-LT" sz="1600">
                        <a:latin typeface="Times New Roman" pitchFamily="18" charset="0"/>
                        <a:cs typeface="Times New Roman" pitchFamily="18" charset="0"/>
                      </a:endParaRPr>
                    </a:p>
                  </a:txBody>
                  <a:tcPr/>
                </a:tc>
                <a:tc>
                  <a:txBody>
                    <a:bodyPr/>
                    <a:lstStyle/>
                    <a:p>
                      <a:r>
                        <a:rPr lang="lt-LT" sz="1600" b="1" kern="1200" smtClean="0">
                          <a:solidFill>
                            <a:schemeClr val="dk1"/>
                          </a:solidFill>
                          <a:effectLst/>
                          <a:latin typeface="Times New Roman" pitchFamily="18" charset="0"/>
                          <a:ea typeface="+mn-ea"/>
                          <a:cs typeface="Times New Roman" pitchFamily="18" charset="0"/>
                        </a:rPr>
                        <a:t>Po vienerių metų, bet ne vėliau kaip per penkerius metus</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Finansinės skolos:</a:t>
                      </a:r>
                    </a:p>
                    <a:p>
                      <a:r>
                        <a:rPr lang="lt-LT" sz="1600" kern="1200" smtClean="0">
                          <a:solidFill>
                            <a:schemeClr val="dk1"/>
                          </a:solidFill>
                          <a:effectLst/>
                          <a:latin typeface="Times New Roman" pitchFamily="18" charset="0"/>
                          <a:ea typeface="+mn-ea"/>
                          <a:cs typeface="Times New Roman" pitchFamily="18" charset="0"/>
                        </a:rPr>
                        <a:t>- kredito įstaigoms</a:t>
                      </a:r>
                      <a:endParaRPr lang="lt-LT" sz="1600">
                        <a:latin typeface="Times New Roman" pitchFamily="18" charset="0"/>
                        <a:cs typeface="Times New Roman" pitchFamily="18" charset="0"/>
                      </a:endParaRPr>
                    </a:p>
                  </a:txBody>
                  <a:tcPr/>
                </a:tc>
                <a:tc>
                  <a:txBody>
                    <a:bodyPr/>
                    <a:lstStyle/>
                    <a:p>
                      <a:pPr algn="ctr"/>
                      <a:endParaRPr lang="lt-LT" sz="1600">
                        <a:latin typeface="Times New Roman" pitchFamily="18" charset="0"/>
                        <a:cs typeface="Times New Roman" pitchFamily="18" charset="0"/>
                      </a:endParaRPr>
                    </a:p>
                  </a:txBody>
                  <a:tcPr/>
                </a:tc>
                <a:tc>
                  <a:txBody>
                    <a:bodyPr/>
                    <a:lstStyle/>
                    <a:p>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Skolos tiekėjams</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47 433</a:t>
                      </a:r>
                      <a:endParaRPr lang="lt-LT" sz="1600">
                        <a:latin typeface="Times New Roman" pitchFamily="18" charset="0"/>
                        <a:cs typeface="Times New Roman" pitchFamily="18" charset="0"/>
                      </a:endParaRPr>
                    </a:p>
                  </a:txBody>
                  <a:tcPr/>
                </a:tc>
                <a:tc>
                  <a:txBody>
                    <a:bodyPr/>
                    <a:lstStyle/>
                    <a:p>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Su darbo santykiais susiję įsipareigojimai (įmokos </a:t>
                      </a:r>
                      <a:r>
                        <a:rPr lang="lt-LT" sz="1600" kern="1200" err="1" smtClean="0">
                          <a:solidFill>
                            <a:schemeClr val="dk1"/>
                          </a:solidFill>
                          <a:effectLst/>
                          <a:latin typeface="Times New Roman" pitchFamily="18" charset="0"/>
                          <a:ea typeface="+mn-ea"/>
                          <a:cs typeface="Times New Roman" pitchFamily="18" charset="0"/>
                        </a:rPr>
                        <a:t>sodrai</a:t>
                      </a:r>
                      <a:r>
                        <a:rPr lang="lt-LT" sz="1600" kern="1200" smtClean="0">
                          <a:solidFill>
                            <a:schemeClr val="dk1"/>
                          </a:solidFill>
                          <a:effectLst/>
                          <a:latin typeface="Times New Roman" pitchFamily="18" charset="0"/>
                          <a:ea typeface="+mn-ea"/>
                          <a:cs typeface="Times New Roman" pitchFamily="18" charset="0"/>
                        </a:rPr>
                        <a:t>)</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83 353</a:t>
                      </a:r>
                      <a:endParaRPr lang="lt-LT" sz="1600">
                        <a:latin typeface="Times New Roman" pitchFamily="18" charset="0"/>
                        <a:cs typeface="Times New Roman" pitchFamily="18" charset="0"/>
                      </a:endParaRPr>
                    </a:p>
                  </a:txBody>
                  <a:tcPr/>
                </a:tc>
                <a:tc>
                  <a:txBody>
                    <a:bodyPr/>
                    <a:lstStyle/>
                    <a:p>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Kitos mokėtinos sumos ir trumpalaikiai įsipareigojimai (nepanaudotų atostogų rezervas)</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150 030</a:t>
                      </a:r>
                      <a:endParaRPr lang="lt-LT" sz="1600">
                        <a:latin typeface="Times New Roman" pitchFamily="18" charset="0"/>
                        <a:cs typeface="Times New Roman" pitchFamily="18" charset="0"/>
                      </a:endParaRPr>
                    </a:p>
                  </a:txBody>
                  <a:tcPr/>
                </a:tc>
                <a:tc>
                  <a:txBody>
                    <a:bodyPr/>
                    <a:lstStyle/>
                    <a:p>
                      <a:endParaRPr lang="lt-LT" sz="1600">
                        <a:latin typeface="Times New Roman" pitchFamily="18" charset="0"/>
                        <a:cs typeface="Times New Roman" pitchFamily="18" charset="0"/>
                      </a:endParaRPr>
                    </a:p>
                  </a:txBody>
                  <a:tcPr/>
                </a:tc>
              </a:tr>
              <a:tr h="370840">
                <a:tc>
                  <a:txBody>
                    <a:bodyPr/>
                    <a:lstStyle/>
                    <a:p>
                      <a:pPr algn="r"/>
                      <a:r>
                        <a:rPr lang="lt-LT" sz="1600" b="1" kern="1200" smtClean="0">
                          <a:solidFill>
                            <a:schemeClr val="dk1"/>
                          </a:solidFill>
                          <a:effectLst/>
                          <a:latin typeface="Times New Roman" pitchFamily="18" charset="0"/>
                          <a:ea typeface="+mn-ea"/>
                          <a:cs typeface="Times New Roman" pitchFamily="18" charset="0"/>
                        </a:rPr>
                        <a:t>Iš viso:</a:t>
                      </a:r>
                      <a:endParaRPr lang="lt-LT" sz="1600">
                        <a:latin typeface="Times New Roman" pitchFamily="18" charset="0"/>
                        <a:cs typeface="Times New Roman" pitchFamily="18" charset="0"/>
                      </a:endParaRPr>
                    </a:p>
                  </a:txBody>
                  <a:tcPr/>
                </a:tc>
                <a:tc>
                  <a:txBody>
                    <a:bodyPr/>
                    <a:lstStyle/>
                    <a:p>
                      <a:pPr algn="ctr"/>
                      <a:r>
                        <a:rPr lang="lt-LT" sz="1600" b="1" kern="1200" smtClean="0">
                          <a:solidFill>
                            <a:schemeClr val="dk1"/>
                          </a:solidFill>
                          <a:effectLst/>
                          <a:latin typeface="Times New Roman" pitchFamily="18" charset="0"/>
                          <a:ea typeface="+mn-ea"/>
                          <a:cs typeface="Times New Roman" pitchFamily="18" charset="0"/>
                        </a:rPr>
                        <a:t>280 816</a:t>
                      </a:r>
                      <a:endParaRPr lang="lt-LT" sz="1600">
                        <a:latin typeface="Times New Roman" pitchFamily="18" charset="0"/>
                        <a:cs typeface="Times New Roman" pitchFamily="18" charset="0"/>
                      </a:endParaRPr>
                    </a:p>
                  </a:txBody>
                  <a:tcPr/>
                </a:tc>
                <a:tc>
                  <a:txBody>
                    <a:bodyPr/>
                    <a:lstStyle/>
                    <a:p>
                      <a:endParaRPr lang="lt-LT" sz="160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4117327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229600" cy="4680520"/>
          </a:xfrm>
        </p:spPr>
        <p:txBody>
          <a:bodyPr>
            <a:noAutofit/>
          </a:bodyPr>
          <a:lstStyle/>
          <a:p>
            <a:pPr algn="l"/>
            <a:r>
              <a:rPr lang="lt-LT" sz="2800" dirty="0" smtClean="0">
                <a:latin typeface="Times New Roman" pitchFamily="18" charset="0"/>
                <a:cs typeface="Times New Roman" pitchFamily="18" charset="0"/>
              </a:rPr>
              <a:t>2013 m. parengtas investicijų projektas </a:t>
            </a:r>
            <a:r>
              <a:rPr lang="lt-LT" sz="2800" b="1" dirty="0" smtClean="0">
                <a:latin typeface="Times New Roman" pitchFamily="18" charset="0"/>
                <a:cs typeface="Times New Roman" pitchFamily="18" charset="0"/>
              </a:rPr>
              <a:t>„VšĮ Alytaus apskrities tuberkuliozės ligonines avarinių pastatų nugriovimas, avarinio administracijos-ūkio pastato rekonstravimas, teritorijos sutvarkymas ir aptvėri</a:t>
            </a:r>
            <a:r>
              <a:rPr lang="en-US" sz="2800" b="1" dirty="0" smtClean="0">
                <a:latin typeface="Times New Roman" pitchFamily="18" charset="0"/>
                <a:cs typeface="Times New Roman" pitchFamily="18" charset="0"/>
              </a:rPr>
              <a:t>-</a:t>
            </a:r>
            <a:r>
              <a:rPr lang="lt-LT" sz="2800" b="1" dirty="0" smtClean="0">
                <a:latin typeface="Times New Roman" pitchFamily="18" charset="0"/>
                <a:cs typeface="Times New Roman" pitchFamily="18" charset="0"/>
              </a:rPr>
              <a:t>mas“ </a:t>
            </a:r>
            <a:r>
              <a:rPr lang="lt-LT" sz="2800" dirty="0" smtClean="0">
                <a:latin typeface="Times New Roman" pitchFamily="18" charset="0"/>
                <a:cs typeface="Times New Roman" pitchFamily="18" charset="0"/>
              </a:rPr>
              <a:t>ir teiktas Sveikatos apsaugos ministerijai įtraukti jį į Valstybės investicijų 2014–2016 metų</a:t>
            </a:r>
            <a:r>
              <a:rPr lang="en-US" sz="2800" dirty="0" smtClean="0">
                <a:latin typeface="Times New Roman" pitchFamily="18" charset="0"/>
                <a:cs typeface="Times New Roman" pitchFamily="18" charset="0"/>
              </a:rPr>
              <a:t> </a:t>
            </a:r>
            <a:r>
              <a:rPr lang="lt-LT" sz="2800" dirty="0" smtClean="0">
                <a:latin typeface="Times New Roman" pitchFamily="18" charset="0"/>
                <a:cs typeface="Times New Roman" pitchFamily="18" charset="0"/>
              </a:rPr>
              <a:t>programą.</a:t>
            </a:r>
            <a:r>
              <a:rPr lang="lt-LT" sz="2800" b="1" dirty="0" smtClean="0">
                <a:latin typeface="Times New Roman" pitchFamily="18" charset="0"/>
                <a:cs typeface="Times New Roman" pitchFamily="18" charset="0"/>
              </a:rPr>
              <a:t/>
            </a:r>
            <a:br>
              <a:rPr lang="lt-LT" sz="2800" b="1" dirty="0" smtClean="0">
                <a:latin typeface="Times New Roman" pitchFamily="18" charset="0"/>
                <a:cs typeface="Times New Roman" pitchFamily="18" charset="0"/>
              </a:rPr>
            </a:br>
            <a:r>
              <a:rPr lang="lt-LT" sz="2800" b="1" dirty="0" smtClean="0">
                <a:latin typeface="Times New Roman" pitchFamily="18" charset="0"/>
                <a:cs typeface="Times New Roman" pitchFamily="18" charset="0"/>
              </a:rPr>
              <a:t/>
            </a:r>
            <a:br>
              <a:rPr lang="lt-LT" sz="2800" b="1" dirty="0" smtClean="0">
                <a:latin typeface="Times New Roman" pitchFamily="18" charset="0"/>
                <a:cs typeface="Times New Roman" pitchFamily="18" charset="0"/>
              </a:rPr>
            </a:br>
            <a:r>
              <a:rPr lang="lt-LT" sz="1800" dirty="0" smtClean="0">
                <a:latin typeface="Times New Roman" pitchFamily="18" charset="0"/>
                <a:cs typeface="Times New Roman" pitchFamily="18" charset="0"/>
              </a:rPr>
              <a:t>Investicijų projekto sąmatinė vertė 720 tūkst. litų. Iš Valstybės investicijų programos buvo prašoma 535 tūkst. litų, likusi suma -185 tūkst. litų  - įstaigos nuosavos lėšos.</a:t>
            </a:r>
            <a:endParaRPr lang="lt-LT" sz="1800" dirty="0">
              <a:latin typeface="Times New Roman" pitchFamily="18" charset="0"/>
              <a:cs typeface="Times New Roman" pitchFamily="18" charset="0"/>
            </a:endParaRPr>
          </a:p>
        </p:txBody>
      </p:sp>
      <p:sp>
        <p:nvSpPr>
          <p:cNvPr id="16" name="TextBox 15"/>
          <p:cNvSpPr txBox="1"/>
          <p:nvPr/>
        </p:nvSpPr>
        <p:spPr>
          <a:xfrm>
            <a:off x="1619672" y="620688"/>
            <a:ext cx="5832648" cy="646331"/>
          </a:xfrm>
          <a:prstGeom prst="rect">
            <a:avLst/>
          </a:prstGeom>
          <a:noFill/>
        </p:spPr>
        <p:txBody>
          <a:bodyPr wrap="square" rtlCol="0">
            <a:spAutoFit/>
          </a:bodyPr>
          <a:lstStyle/>
          <a:p>
            <a:pPr algn="ctr"/>
            <a:r>
              <a:rPr lang="lt-LT" sz="3600" b="1" smtClean="0">
                <a:latin typeface="Times New Roman" pitchFamily="18" charset="0"/>
                <a:cs typeface="Times New Roman" pitchFamily="18" charset="0"/>
              </a:rPr>
              <a:t>Projektai</a:t>
            </a:r>
            <a:endParaRPr lang="lt-LT" sz="36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err="1" smtClean="0">
                <a:latin typeface="Times New Roman" pitchFamily="18" charset="0"/>
                <a:cs typeface="Times New Roman" pitchFamily="18" charset="0"/>
              </a:rPr>
              <a:t>Korupcijos</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prevencija</a:t>
            </a:r>
            <a:endParaRPr lang="lt-LT" sz="4000" dirty="0">
              <a:latin typeface="Times New Roman" pitchFamily="18" charset="0"/>
              <a:cs typeface="Times New Roman" pitchFamily="18" charset="0"/>
            </a:endParaRPr>
          </a:p>
        </p:txBody>
      </p:sp>
      <p:sp>
        <p:nvSpPr>
          <p:cNvPr id="3" name="TextBox 2"/>
          <p:cNvSpPr txBox="1"/>
          <p:nvPr/>
        </p:nvSpPr>
        <p:spPr>
          <a:xfrm>
            <a:off x="755576" y="1196752"/>
            <a:ext cx="7848872" cy="5570756"/>
          </a:xfrm>
          <a:prstGeom prst="rect">
            <a:avLst/>
          </a:prstGeom>
          <a:noFill/>
        </p:spPr>
        <p:txBody>
          <a:bodyPr wrap="square" rtlCol="0">
            <a:spAutoFit/>
          </a:bodyPr>
          <a:lstStyle/>
          <a:p>
            <a:r>
              <a:rPr lang="lt-LT" dirty="0" smtClean="0"/>
              <a:t> </a:t>
            </a:r>
          </a:p>
          <a:p>
            <a:pPr lvl="0" algn="just"/>
            <a:r>
              <a:rPr lang="lt-LT"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lt-LT" sz="1600" dirty="0" smtClean="0">
                <a:latin typeface="Times New Roman" pitchFamily="18" charset="0"/>
                <a:cs typeface="Times New Roman" pitchFamily="18" charset="0"/>
              </a:rPr>
              <a:t>Visuotiniuose darbuotojų susirinkimuose, posėdžiuose nuolat  aptariama korupcijos prevencijos ir kontrolės problematika</a:t>
            </a:r>
          </a:p>
          <a:p>
            <a:pPr lvl="0" algn="just"/>
            <a:r>
              <a:rPr lang="lt-LT"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lt-LT" sz="1600" dirty="0" smtClean="0">
                <a:latin typeface="Times New Roman" pitchFamily="18" charset="0"/>
                <a:cs typeface="Times New Roman" pitchFamily="18" charset="0"/>
              </a:rPr>
              <a:t>Patvirtintas įstaigos elgesio kodeksas</a:t>
            </a:r>
          </a:p>
          <a:p>
            <a:pPr lvl="0" algn="just"/>
            <a:r>
              <a:rPr lang="lt-LT"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lt-LT" sz="1600" dirty="0" smtClean="0">
                <a:latin typeface="Times New Roman" pitchFamily="18" charset="0"/>
                <a:cs typeface="Times New Roman" pitchFamily="18" charset="0"/>
              </a:rPr>
              <a:t>Į</a:t>
            </a:r>
            <a:r>
              <a:rPr lang="en-US" sz="1600" dirty="0" err="1" smtClean="0">
                <a:latin typeface="Times New Roman" pitchFamily="18" charset="0"/>
                <a:cs typeface="Times New Roman" pitchFamily="18" charset="0"/>
              </a:rPr>
              <a:t>staigos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interneto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svetainėje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ir</a:t>
            </a:r>
            <a:r>
              <a:rPr lang="en-US" sz="1600" dirty="0" smtClean="0">
                <a:latin typeface="Times New Roman" pitchFamily="18" charset="0"/>
                <a:cs typeface="Times New Roman" pitchFamily="18" charset="0"/>
              </a:rPr>
              <a:t>  per </a:t>
            </a:r>
            <a:r>
              <a:rPr lang="en-US" sz="1600" dirty="0" err="1" smtClean="0">
                <a:latin typeface="Times New Roman" pitchFamily="18" charset="0"/>
                <a:cs typeface="Times New Roman" pitchFamily="18" charset="0"/>
              </a:rPr>
              <a:t>monitorius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ambulatorijoje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stacionare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demonstruojami</a:t>
            </a:r>
            <a:r>
              <a:rPr lang="en-US" sz="1600" dirty="0" smtClean="0">
                <a:latin typeface="Times New Roman" pitchFamily="18" charset="0"/>
                <a:cs typeface="Times New Roman" pitchFamily="18" charset="0"/>
              </a:rPr>
              <a:t> STT </a:t>
            </a:r>
            <a:r>
              <a:rPr lang="en-US" sz="1600" dirty="0" err="1" smtClean="0">
                <a:latin typeface="Times New Roman" pitchFamily="18" charset="0"/>
                <a:cs typeface="Times New Roman" pitchFamily="18" charset="0"/>
              </a:rPr>
              <a:t>parengti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antikorupciniai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klipai</a:t>
            </a:r>
            <a:endParaRPr lang="lt-LT" sz="1600" dirty="0" smtClean="0">
              <a:latin typeface="Times New Roman" pitchFamily="18" charset="0"/>
              <a:cs typeface="Times New Roman" pitchFamily="18" charset="0"/>
            </a:endParaRPr>
          </a:p>
          <a:p>
            <a:pPr lvl="0" algn="just"/>
            <a:r>
              <a:rPr lang="lt-LT"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lt-LT" sz="1600" dirty="0" smtClean="0">
                <a:latin typeface="Times New Roman" pitchFamily="18" charset="0"/>
                <a:cs typeface="Times New Roman" pitchFamily="18" charset="0"/>
              </a:rPr>
              <a:t>Skelbiama informacija, kur gali kreiptis asmuo, susidūręs su korupcinio pobūdžio veikla, </a:t>
            </a:r>
            <a:r>
              <a:rPr lang="en-US" sz="1600" dirty="0" err="1" smtClean="0">
                <a:latin typeface="Times New Roman" pitchFamily="18" charset="0"/>
                <a:cs typeface="Times New Roman" pitchFamily="18" charset="0"/>
              </a:rPr>
              <a:t>apie</a:t>
            </a:r>
            <a:r>
              <a:rPr lang="en-US" sz="1600" dirty="0" smtClean="0">
                <a:latin typeface="Times New Roman" pitchFamily="18" charset="0"/>
                <a:cs typeface="Times New Roman" pitchFamily="18" charset="0"/>
              </a:rPr>
              <a:t> SAM “</a:t>
            </a:r>
            <a:r>
              <a:rPr lang="en-US" sz="1600" dirty="0" err="1" smtClean="0">
                <a:latin typeface="Times New Roman" pitchFamily="18" charset="0"/>
                <a:cs typeface="Times New Roman" pitchFamily="18" charset="0"/>
              </a:rPr>
              <a:t>pasitikėjimo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telefoną</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karštąją</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liniją</a:t>
            </a:r>
            <a:r>
              <a:rPr lang="en-US" sz="1600" dirty="0" smtClean="0">
                <a:latin typeface="Times New Roman" pitchFamily="18" charset="0"/>
                <a:cs typeface="Times New Roman" pitchFamily="18" charset="0"/>
              </a:rPr>
              <a:t>” </a:t>
            </a:r>
            <a:r>
              <a:rPr lang="lt-LT" sz="1600" dirty="0" smtClean="0">
                <a:latin typeface="Times New Roman" pitchFamily="18" charset="0"/>
                <a:cs typeface="Times New Roman" pitchFamily="18" charset="0"/>
              </a:rPr>
              <a:t>informacijos skelbimo vietose ir įstaigos interneto svetainėje</a:t>
            </a:r>
          </a:p>
          <a:p>
            <a:pPr lvl="0" algn="just"/>
            <a:r>
              <a:rPr lang="lt-LT"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lt-LT" sz="1600" dirty="0" smtClean="0">
                <a:latin typeface="Times New Roman" pitchFamily="18" charset="0"/>
                <a:cs typeface="Times New Roman" pitchFamily="18" charset="0"/>
              </a:rPr>
              <a:t>Skelbiama informacija apie atsakomybę už korupcinio pobūdžio teisės pažeidimus informacijos skelbimo vietose įstaigos interneto svetainėje </a:t>
            </a:r>
            <a:r>
              <a:rPr lang="lt-LT" sz="1600" u="sng" dirty="0" smtClean="0">
                <a:latin typeface="Times New Roman" pitchFamily="18" charset="0"/>
                <a:cs typeface="Times New Roman" pitchFamily="18" charset="0"/>
                <a:hlinkClick r:id="rId2"/>
              </a:rPr>
              <a:t>www.info</a:t>
            </a:r>
            <a:r>
              <a:rPr lang="en-US" sz="1600" u="sng" dirty="0" smtClean="0">
                <a:latin typeface="Times New Roman" pitchFamily="18" charset="0"/>
                <a:cs typeface="Times New Roman" pitchFamily="18" charset="0"/>
                <a:hlinkClick r:id="rId2"/>
              </a:rPr>
              <a:t>@</a:t>
            </a:r>
            <a:r>
              <a:rPr lang="en-US" sz="1600" u="sng" dirty="0" err="1" smtClean="0">
                <a:latin typeface="Times New Roman" pitchFamily="18" charset="0"/>
                <a:cs typeface="Times New Roman" pitchFamily="18" charset="0"/>
                <a:hlinkClick r:id="rId2"/>
              </a:rPr>
              <a:t>alytub.lt</a:t>
            </a:r>
            <a:endParaRPr lang="lt-LT" sz="1600" dirty="0" smtClean="0">
              <a:latin typeface="Times New Roman" pitchFamily="18" charset="0"/>
              <a:cs typeface="Times New Roman" pitchFamily="18" charset="0"/>
            </a:endParaRPr>
          </a:p>
          <a:p>
            <a:pPr lvl="0" algn="just"/>
            <a:r>
              <a:rPr lang="en-US" sz="1600" dirty="0" smtClean="0">
                <a:latin typeface="Times New Roman" pitchFamily="18" charset="0"/>
                <a:cs typeface="Times New Roman" pitchFamily="18" charset="0"/>
              </a:rPr>
              <a:t> </a:t>
            </a:r>
            <a:r>
              <a:rPr lang="lt-LT"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lt-LT" sz="1600" dirty="0" smtClean="0">
                <a:latin typeface="Times New Roman" pitchFamily="18" charset="0"/>
                <a:cs typeface="Times New Roman" pitchFamily="18" charset="0"/>
              </a:rPr>
              <a:t>Įvykdytas Korupcijos rizikos veiksnių pašalinimo priemonių  bei priemonių, kurių būtina imtis didelei korupcijos pasireiškimo tikimybei VšĮ Alytaus apskrities tuberkuliozės ligoninėje šalinti planas (atliktas vidaus medicinos auditas, siekiant nustatyti, ar pagrįstai priimami sprendimai dėl kompensuojamųjų vaistinių preparatų ir medicinos pagalbos priemonių skyrimo, parengta  kokybės vadybos sistemos procedūra, nustatanti vaistų ir medicinos pagalbos priemonių, kurių išlaidos kompensuojamos iš privalomojo sveikatos draudimo biudžeto lėšų, skyrimo pagrįstumo ir išrašymo tvarka).</a:t>
            </a:r>
          </a:p>
          <a:p>
            <a:pPr lvl="0" algn="just"/>
            <a:r>
              <a:rPr lang="lt-LT"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lt-LT" sz="1600" dirty="0" smtClean="0">
                <a:latin typeface="Times New Roman" pitchFamily="18" charset="0"/>
                <a:cs typeface="Times New Roman" pitchFamily="18" charset="0"/>
              </a:rPr>
              <a:t>Asmuo, atsakingas už korupcijos prevenciją įstaigoje vertino įstaigos veiklos sritį – pacientų</a:t>
            </a:r>
            <a:r>
              <a:rPr lang="en-US" sz="1600" dirty="0" smtClean="0">
                <a:latin typeface="Times New Roman" pitchFamily="18" charset="0"/>
                <a:cs typeface="Times New Roman" pitchFamily="18" charset="0"/>
              </a:rPr>
              <a:t> </a:t>
            </a:r>
            <a:r>
              <a:rPr lang="lt-LT" sz="1600" dirty="0" smtClean="0">
                <a:latin typeface="Times New Roman" pitchFamily="18" charset="0"/>
                <a:cs typeface="Times New Roman" pitchFamily="18" charset="0"/>
              </a:rPr>
              <a:t>stacionarizavimą, kurioje nustatyta, kad egzistuoja didelė korupcijos pasireiškimo tikimybė</a:t>
            </a:r>
          </a:p>
          <a:p>
            <a:endParaRPr lang="lt-L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395536" y="188640"/>
            <a:ext cx="8496944" cy="6408712"/>
          </a:xfrm>
        </p:spPr>
        <p:txBody>
          <a:bodyPr>
            <a:normAutofit/>
          </a:bodyPr>
          <a:lstStyle/>
          <a:p>
            <a:r>
              <a:rPr lang="lt-LT" sz="2000" b="1" dirty="0" smtClean="0">
                <a:solidFill>
                  <a:schemeClr val="tx1"/>
                </a:solidFill>
                <a:latin typeface="Times New Roman" panose="02020603050405020304" pitchFamily="18" charset="0"/>
                <a:cs typeface="Times New Roman" panose="02020603050405020304" pitchFamily="18" charset="0"/>
              </a:rPr>
              <a:t>2013 </a:t>
            </a:r>
            <a:r>
              <a:rPr lang="lt-LT" sz="2000" b="1" dirty="0">
                <a:solidFill>
                  <a:schemeClr val="tx1"/>
                </a:solidFill>
                <a:latin typeface="Times New Roman" panose="02020603050405020304" pitchFamily="18" charset="0"/>
                <a:cs typeface="Times New Roman" panose="02020603050405020304" pitchFamily="18" charset="0"/>
              </a:rPr>
              <a:t>METŲ SIEKTINŲ VEIKLOS UŽDUOČIŲ </a:t>
            </a:r>
            <a:r>
              <a:rPr lang="lt-LT" sz="2000" b="1" dirty="0" smtClean="0">
                <a:solidFill>
                  <a:schemeClr val="tx1"/>
                </a:solidFill>
                <a:latin typeface="Times New Roman" panose="02020603050405020304" pitchFamily="18" charset="0"/>
                <a:cs typeface="Times New Roman" panose="02020603050405020304" pitchFamily="18" charset="0"/>
              </a:rPr>
              <a:t>ĮVYKDYMO </a:t>
            </a:r>
            <a:r>
              <a:rPr lang="lt-LT" sz="2000" b="1" dirty="0">
                <a:solidFill>
                  <a:schemeClr val="tx1"/>
                </a:solidFill>
                <a:latin typeface="Times New Roman" panose="02020603050405020304" pitchFamily="18" charset="0"/>
                <a:cs typeface="Times New Roman" panose="02020603050405020304" pitchFamily="18" charset="0"/>
              </a:rPr>
              <a:t>ATASKAITA</a:t>
            </a:r>
          </a:p>
        </p:txBody>
      </p:sp>
      <p:graphicFrame>
        <p:nvGraphicFramePr>
          <p:cNvPr id="7" name="Lentelė 6"/>
          <p:cNvGraphicFramePr>
            <a:graphicFrameLocks noGrp="1"/>
          </p:cNvGraphicFramePr>
          <p:nvPr>
            <p:extLst>
              <p:ext uri="{D42A27DB-BD31-4B8C-83A1-F6EECF244321}">
                <p14:modId xmlns:p14="http://schemas.microsoft.com/office/powerpoint/2010/main" xmlns="" val="1830749942"/>
              </p:ext>
            </p:extLst>
          </p:nvPr>
        </p:nvGraphicFramePr>
        <p:xfrm>
          <a:off x="467544" y="1268759"/>
          <a:ext cx="8496945" cy="5486023"/>
        </p:xfrm>
        <a:graphic>
          <a:graphicData uri="http://schemas.openxmlformats.org/drawingml/2006/table">
            <a:tbl>
              <a:tblPr firstRow="1" bandRow="1">
                <a:tableStyleId>{5C22544A-7EE6-4342-B048-85BDC9FD1C3A}</a:tableStyleId>
              </a:tblPr>
              <a:tblGrid>
                <a:gridCol w="792088"/>
                <a:gridCol w="3672408"/>
                <a:gridCol w="4032449"/>
              </a:tblGrid>
              <a:tr h="543609">
                <a:tc>
                  <a:txBody>
                    <a:bodyPr/>
                    <a:lstStyle/>
                    <a:p>
                      <a:r>
                        <a:rPr lang="lt-LT" sz="2000" dirty="0" smtClean="0">
                          <a:latin typeface="Times New Roman" panose="02020603050405020304" pitchFamily="18" charset="0"/>
                          <a:cs typeface="Times New Roman" panose="02020603050405020304" pitchFamily="18" charset="0"/>
                        </a:rPr>
                        <a:t>Eil. Nr.</a:t>
                      </a:r>
                      <a:endParaRPr lang="lt-LT" sz="2000" dirty="0">
                        <a:latin typeface="Times New Roman" panose="02020603050405020304" pitchFamily="18" charset="0"/>
                        <a:cs typeface="Times New Roman" panose="02020603050405020304" pitchFamily="18" charset="0"/>
                      </a:endParaRPr>
                    </a:p>
                  </a:txBody>
                  <a:tcPr/>
                </a:tc>
                <a:tc>
                  <a:txBody>
                    <a:bodyPr/>
                    <a:lstStyle/>
                    <a:p>
                      <a:pPr algn="ctr"/>
                      <a:r>
                        <a:rPr lang="lt-LT" sz="2000" dirty="0" smtClean="0">
                          <a:latin typeface="Times New Roman" panose="02020603050405020304" pitchFamily="18" charset="0"/>
                          <a:cs typeface="Times New Roman" panose="02020603050405020304" pitchFamily="18" charset="0"/>
                        </a:rPr>
                        <a:t>Užduotys</a:t>
                      </a:r>
                      <a:endParaRPr lang="lt-LT" sz="2000" dirty="0">
                        <a:latin typeface="Times New Roman" panose="02020603050405020304" pitchFamily="18" charset="0"/>
                        <a:cs typeface="Times New Roman" panose="02020603050405020304" pitchFamily="18" charset="0"/>
                      </a:endParaRPr>
                    </a:p>
                  </a:txBody>
                  <a:tcPr anchor="ctr"/>
                </a:tc>
                <a:tc>
                  <a:txBody>
                    <a:bodyPr/>
                    <a:lstStyle/>
                    <a:p>
                      <a:pPr algn="ctr"/>
                      <a:r>
                        <a:rPr lang="lt-LT" sz="2000" dirty="0" smtClean="0">
                          <a:latin typeface="Times New Roman" panose="02020603050405020304" pitchFamily="18" charset="0"/>
                          <a:cs typeface="Times New Roman" panose="02020603050405020304" pitchFamily="18" charset="0"/>
                        </a:rPr>
                        <a:t>Įvykdymas</a:t>
                      </a:r>
                      <a:endParaRPr lang="lt-LT" sz="2000" dirty="0">
                        <a:latin typeface="Times New Roman" panose="02020603050405020304" pitchFamily="18" charset="0"/>
                        <a:cs typeface="Times New Roman" panose="02020603050405020304" pitchFamily="18" charset="0"/>
                      </a:endParaRPr>
                    </a:p>
                  </a:txBody>
                  <a:tcPr anchor="ctr"/>
                </a:tc>
              </a:tr>
              <a:tr h="4784983">
                <a:tc>
                  <a:txBody>
                    <a:bodyPr/>
                    <a:lstStyle/>
                    <a:p>
                      <a:pPr algn="ctr"/>
                      <a:r>
                        <a:rPr lang="lt-LT" sz="2000" dirty="0" smtClean="0">
                          <a:latin typeface="Times New Roman" panose="02020603050405020304" pitchFamily="18" charset="0"/>
                          <a:cs typeface="Times New Roman" panose="02020603050405020304" pitchFamily="18" charset="0"/>
                        </a:rPr>
                        <a:t>1</a:t>
                      </a:r>
                      <a:endParaRPr lang="lt-LT" sz="2000" dirty="0">
                        <a:latin typeface="Times New Roman" panose="02020603050405020304" pitchFamily="18" charset="0"/>
                        <a:cs typeface="Times New Roman" panose="02020603050405020304" pitchFamily="18" charset="0"/>
                      </a:endParaRPr>
                    </a:p>
                  </a:txBody>
                  <a:tcPr/>
                </a:tc>
                <a:tc>
                  <a:txBody>
                    <a:bodyPr/>
                    <a:lstStyle/>
                    <a:p>
                      <a:r>
                        <a:rPr lang="lt-LT" sz="2000" kern="1200" dirty="0" smtClean="0">
                          <a:solidFill>
                            <a:schemeClr val="dk1"/>
                          </a:solidFill>
                          <a:effectLst/>
                          <a:latin typeface="Times New Roman" panose="02020603050405020304" pitchFamily="18" charset="0"/>
                          <a:ea typeface="+mn-ea"/>
                          <a:cs typeface="Times New Roman" panose="02020603050405020304" pitchFamily="18" charset="0"/>
                        </a:rPr>
                        <a:t>Organizuoti ir teikti kvalifikuotas ir specializuotas antrinės asmens sveikatos priežiūros ambulatorines ir stacionarines paslaugas Lietuvos Respublikos gyventojams, užtikrinant nuolatinį paslaugų kokybės gerinimą, pagal paslaugų gavėjų ir užsakovų numanomus lūkesčius ir poreikius, įgyvendinant Tuberkuliozės profilaktikos ir kontrolės 2011–2014 metų programos numatytus  tikslus ir uždavinius (vertinimo kriterijus Nr. 5).</a:t>
                      </a:r>
                      <a:endParaRPr lang="lt-LT" sz="2000" dirty="0">
                        <a:latin typeface="Times New Roman" panose="02020603050405020304" pitchFamily="18" charset="0"/>
                        <a:cs typeface="Times New Roman" panose="02020603050405020304" pitchFamily="18" charset="0"/>
                      </a:endParaRPr>
                    </a:p>
                  </a:txBody>
                  <a:tcPr/>
                </a:tc>
                <a:tc>
                  <a:txBody>
                    <a:bodyPr/>
                    <a:lstStyle/>
                    <a:p>
                      <a:r>
                        <a:rPr lang="lt-LT" sz="2000" kern="1200" dirty="0" smtClean="0">
                          <a:solidFill>
                            <a:schemeClr val="dk1"/>
                          </a:solidFill>
                          <a:effectLst/>
                          <a:latin typeface="Times New Roman" panose="02020603050405020304" pitchFamily="18" charset="0"/>
                          <a:ea typeface="+mn-ea"/>
                          <a:cs typeface="Times New Roman" panose="02020603050405020304" pitchFamily="18" charset="0"/>
                        </a:rPr>
                        <a:t>2013 m. įstaiga teikė kvalifikuotas sveikatos priežiūros paslaugas visomis plaučių tuberkuliozės formomis sergantiems pacientams. Paslaugų kokybei gerinti įsigytas plaučių funkcijos tyrimo aparatas. Jis įgalina išsamiau ištirti pacientą ir stebėti ligos dinamiką. Paslaugų kokybę nusako ir teigiamas pacientų vertinimas anoniminėse apklausų anketose.</a:t>
                      </a:r>
                      <a:endParaRPr lang="lt-LT"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736561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395536" y="188640"/>
            <a:ext cx="8496944" cy="6408712"/>
          </a:xfrm>
        </p:spPr>
        <p:txBody>
          <a:bodyPr>
            <a:normAutofit/>
          </a:bodyPr>
          <a:lstStyle/>
          <a:p>
            <a:r>
              <a:rPr lang="lt-LT" sz="2000" b="1" dirty="0" smtClean="0">
                <a:solidFill>
                  <a:schemeClr val="tx1"/>
                </a:solidFill>
                <a:latin typeface="Times New Roman" panose="02020603050405020304" pitchFamily="18" charset="0"/>
                <a:cs typeface="Times New Roman" panose="02020603050405020304" pitchFamily="18" charset="0"/>
              </a:rPr>
              <a:t>2013 </a:t>
            </a:r>
            <a:r>
              <a:rPr lang="lt-LT" sz="2000" b="1" dirty="0">
                <a:solidFill>
                  <a:schemeClr val="tx1"/>
                </a:solidFill>
                <a:latin typeface="Times New Roman" panose="02020603050405020304" pitchFamily="18" charset="0"/>
                <a:cs typeface="Times New Roman" panose="02020603050405020304" pitchFamily="18" charset="0"/>
              </a:rPr>
              <a:t>METŲ SIEKTINŲ VEIKLOS UŽDUOČIŲ </a:t>
            </a:r>
            <a:r>
              <a:rPr lang="lt-LT" sz="2000" b="1" dirty="0" smtClean="0">
                <a:solidFill>
                  <a:schemeClr val="tx1"/>
                </a:solidFill>
                <a:latin typeface="Times New Roman" panose="02020603050405020304" pitchFamily="18" charset="0"/>
                <a:cs typeface="Times New Roman" panose="02020603050405020304" pitchFamily="18" charset="0"/>
              </a:rPr>
              <a:t>ĮVYKDYMO </a:t>
            </a:r>
            <a:r>
              <a:rPr lang="lt-LT" sz="2000" b="1" dirty="0">
                <a:solidFill>
                  <a:schemeClr val="tx1"/>
                </a:solidFill>
                <a:latin typeface="Times New Roman" panose="02020603050405020304" pitchFamily="18" charset="0"/>
                <a:cs typeface="Times New Roman" panose="02020603050405020304" pitchFamily="18" charset="0"/>
              </a:rPr>
              <a:t>ATASKAITA</a:t>
            </a:r>
          </a:p>
        </p:txBody>
      </p:sp>
      <p:graphicFrame>
        <p:nvGraphicFramePr>
          <p:cNvPr id="7" name="Lentelė 6"/>
          <p:cNvGraphicFramePr>
            <a:graphicFrameLocks noGrp="1"/>
          </p:cNvGraphicFramePr>
          <p:nvPr>
            <p:extLst>
              <p:ext uri="{D42A27DB-BD31-4B8C-83A1-F6EECF244321}">
                <p14:modId xmlns:p14="http://schemas.microsoft.com/office/powerpoint/2010/main" xmlns="" val="1482111499"/>
              </p:ext>
            </p:extLst>
          </p:nvPr>
        </p:nvGraphicFramePr>
        <p:xfrm>
          <a:off x="467544" y="1268759"/>
          <a:ext cx="8496945" cy="5486023"/>
        </p:xfrm>
        <a:graphic>
          <a:graphicData uri="http://schemas.openxmlformats.org/drawingml/2006/table">
            <a:tbl>
              <a:tblPr firstRow="1" bandRow="1">
                <a:tableStyleId>{5C22544A-7EE6-4342-B048-85BDC9FD1C3A}</a:tableStyleId>
              </a:tblPr>
              <a:tblGrid>
                <a:gridCol w="648072"/>
                <a:gridCol w="3816424"/>
                <a:gridCol w="4032449"/>
              </a:tblGrid>
              <a:tr h="543609">
                <a:tc>
                  <a:txBody>
                    <a:bodyPr/>
                    <a:lstStyle/>
                    <a:p>
                      <a:r>
                        <a:rPr lang="lt-LT" sz="2000" dirty="0" smtClean="0">
                          <a:latin typeface="Times New Roman" panose="02020603050405020304" pitchFamily="18" charset="0"/>
                          <a:cs typeface="Times New Roman" panose="02020603050405020304" pitchFamily="18" charset="0"/>
                        </a:rPr>
                        <a:t>Eil. Nr.</a:t>
                      </a:r>
                      <a:endParaRPr lang="lt-LT" sz="2000" dirty="0">
                        <a:latin typeface="Times New Roman" panose="02020603050405020304" pitchFamily="18" charset="0"/>
                        <a:cs typeface="Times New Roman" panose="02020603050405020304" pitchFamily="18" charset="0"/>
                      </a:endParaRPr>
                    </a:p>
                  </a:txBody>
                  <a:tcPr/>
                </a:tc>
                <a:tc>
                  <a:txBody>
                    <a:bodyPr/>
                    <a:lstStyle/>
                    <a:p>
                      <a:pPr algn="ctr"/>
                      <a:r>
                        <a:rPr lang="lt-LT" sz="2000" dirty="0" smtClean="0">
                          <a:latin typeface="Times New Roman" panose="02020603050405020304" pitchFamily="18" charset="0"/>
                          <a:cs typeface="Times New Roman" panose="02020603050405020304" pitchFamily="18" charset="0"/>
                        </a:rPr>
                        <a:t>Užduotys</a:t>
                      </a:r>
                      <a:endParaRPr lang="lt-LT" sz="2000" dirty="0">
                        <a:latin typeface="Times New Roman" panose="02020603050405020304" pitchFamily="18" charset="0"/>
                        <a:cs typeface="Times New Roman" panose="02020603050405020304" pitchFamily="18" charset="0"/>
                      </a:endParaRPr>
                    </a:p>
                  </a:txBody>
                  <a:tcPr anchor="ctr"/>
                </a:tc>
                <a:tc>
                  <a:txBody>
                    <a:bodyPr/>
                    <a:lstStyle/>
                    <a:p>
                      <a:pPr algn="ctr"/>
                      <a:r>
                        <a:rPr lang="lt-LT" sz="2000" dirty="0" smtClean="0">
                          <a:latin typeface="Times New Roman" panose="02020603050405020304" pitchFamily="18" charset="0"/>
                          <a:cs typeface="Times New Roman" panose="02020603050405020304" pitchFamily="18" charset="0"/>
                        </a:rPr>
                        <a:t>Įvykdymas</a:t>
                      </a:r>
                      <a:endParaRPr lang="lt-LT" sz="2000" dirty="0">
                        <a:latin typeface="Times New Roman" panose="02020603050405020304" pitchFamily="18" charset="0"/>
                        <a:cs typeface="Times New Roman" panose="02020603050405020304" pitchFamily="18" charset="0"/>
                      </a:endParaRPr>
                    </a:p>
                  </a:txBody>
                  <a:tcPr anchor="ctr"/>
                </a:tc>
              </a:tr>
              <a:tr h="4784983">
                <a:tc>
                  <a:txBody>
                    <a:bodyPr/>
                    <a:lstStyle/>
                    <a:p>
                      <a:pPr algn="ctr"/>
                      <a:r>
                        <a:rPr lang="lt-LT" sz="2000" dirty="0" smtClean="0">
                          <a:latin typeface="Times New Roman" panose="02020603050405020304" pitchFamily="18" charset="0"/>
                          <a:cs typeface="Times New Roman" panose="02020603050405020304" pitchFamily="18" charset="0"/>
                        </a:rPr>
                        <a:t>2</a:t>
                      </a:r>
                      <a:endParaRPr lang="lt-LT" sz="2000" dirty="0">
                        <a:latin typeface="Times New Roman" panose="02020603050405020304" pitchFamily="18" charset="0"/>
                        <a:cs typeface="Times New Roman" panose="02020603050405020304" pitchFamily="18" charset="0"/>
                      </a:endParaRPr>
                    </a:p>
                  </a:txBody>
                  <a:tcPr/>
                </a:tc>
                <a:tc>
                  <a:txBody>
                    <a:bodyPr/>
                    <a:lstStyle/>
                    <a:p>
                      <a:pPr algn="just"/>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Vykdyti sutartinius įsipareigojimus su teritorinėmis ligonių kasomis, prioritetą teikti teismo nutartimi ar Gydytojų konsultacinės komisijos sprendimu priverstinai gydyti siunčiamų pacientų gydymui, t. y. paslaugai, kuri yra vienintelė Lietuvoje (vertinimo kriterijus Nr. 8).</a:t>
                      </a:r>
                      <a:endParaRPr lang="lt-LT" sz="2000" dirty="0">
                        <a:latin typeface="Times New Roman" panose="02020603050405020304" pitchFamily="18" charset="0"/>
                        <a:cs typeface="Times New Roman" panose="02020603050405020304" pitchFamily="18" charset="0"/>
                      </a:endParaRPr>
                    </a:p>
                  </a:txBody>
                  <a:tcPr/>
                </a:tc>
                <a:tc>
                  <a:txBody>
                    <a:bodyPr/>
                    <a:lstStyle/>
                    <a:p>
                      <a:pPr algn="just"/>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Įstaiga 2013 m. sutartis sveikatos priežiūros paslaugoms teikti buvo sudariusi su visomis teritorinėmis ligonių kasomis bendrai 3 167 066 Lt. sumai. Sutartinius įsipareigojimus įstaiga įvykdė ir viršijo. </a:t>
                      </a:r>
                      <a:r>
                        <a:rPr lang="lt-LT" sz="1800" kern="1200" dirty="0" err="1" smtClean="0">
                          <a:solidFill>
                            <a:schemeClr val="dk1"/>
                          </a:solidFill>
                          <a:effectLst/>
                          <a:latin typeface="Times New Roman" panose="02020603050405020304" pitchFamily="18" charset="0"/>
                          <a:ea typeface="+mn-ea"/>
                          <a:cs typeface="Times New Roman" panose="02020603050405020304" pitchFamily="18" charset="0"/>
                        </a:rPr>
                        <a:t>Viršsutartinės</a:t>
                      </a:r>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 paslaugos susidarė, nes įstaiga teikia prioritetą teismo nutartimi priverstinam gydymui siunčiamiems pacientams. 2013 m. priverstinai gydyti 28 pacientai. </a:t>
                      </a:r>
                      <a:r>
                        <a:rPr lang="lt-LT" sz="1800" kern="1200" dirty="0" err="1" smtClean="0">
                          <a:solidFill>
                            <a:schemeClr val="dk1"/>
                          </a:solidFill>
                          <a:effectLst/>
                          <a:latin typeface="Times New Roman" panose="02020603050405020304" pitchFamily="18" charset="0"/>
                          <a:ea typeface="+mn-ea"/>
                          <a:cs typeface="Times New Roman" panose="02020603050405020304" pitchFamily="18" charset="0"/>
                        </a:rPr>
                        <a:t>Viršsutartinės</a:t>
                      </a:r>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 paslaugos (13 197 Lt.) suteiktos ir neapmokėtos Klaipėdos TLK zonos gyventojams.</a:t>
                      </a:r>
                      <a:endParaRPr lang="lt-LT"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088120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smtClean="0">
                <a:latin typeface="Times New Roman" pitchFamily="18" charset="0"/>
                <a:cs typeface="Times New Roman" pitchFamily="18" charset="0"/>
              </a:rPr>
              <a:t>Įstaigos strategija</a:t>
            </a:r>
            <a:endParaRPr lang="lt-LT" sz="400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457200" y="1340768"/>
            <a:ext cx="8229600" cy="4785395"/>
          </a:xfrm>
        </p:spPr>
        <p:txBody>
          <a:bodyPr>
            <a:noAutofit/>
          </a:bodyPr>
          <a:lstStyle/>
          <a:p>
            <a:pPr marL="0" indent="0">
              <a:buNone/>
            </a:pPr>
            <a:r>
              <a:rPr lang="lt-LT" sz="1600">
                <a:latin typeface="Times New Roman" pitchFamily="18" charset="0"/>
                <a:cs typeface="Times New Roman" pitchFamily="18" charset="0"/>
              </a:rPr>
              <a:t>Viešoji įstaiga Alytaus apskrities tuberkuliozės ligoninė yra specializuota gydymo įstaiga, teikianti antrines ambulatorines ir stacionarines sveikatos priežiūros paslaugas visiems Lietuvos Respublikos gyventojams. </a:t>
            </a:r>
          </a:p>
          <a:p>
            <a:pPr marL="0" indent="0">
              <a:buNone/>
            </a:pPr>
            <a:r>
              <a:rPr lang="lt-LT" sz="1600" b="1">
                <a:latin typeface="Times New Roman" pitchFamily="18" charset="0"/>
                <a:cs typeface="Times New Roman" pitchFamily="18" charset="0"/>
              </a:rPr>
              <a:t>Įstaigos veiklos rūšys</a:t>
            </a:r>
            <a:r>
              <a:rPr lang="lt-LT" sz="1600">
                <a:latin typeface="Times New Roman" pitchFamily="18" charset="0"/>
                <a:cs typeface="Times New Roman" pitchFamily="18" charset="0"/>
              </a:rPr>
              <a:t>, pagal Ekonominės veiklos rūšių klasifikatorių:</a:t>
            </a:r>
          </a:p>
          <a:p>
            <a:pPr marL="0" lvl="0" indent="0">
              <a:buNone/>
            </a:pPr>
            <a:r>
              <a:rPr lang="lt-LT" sz="1600">
                <a:latin typeface="Times New Roman" pitchFamily="18" charset="0"/>
                <a:cs typeface="Times New Roman" pitchFamily="18" charset="0"/>
              </a:rPr>
              <a:t>Ligoninių veikla                            – 86.10</a:t>
            </a:r>
          </a:p>
          <a:p>
            <a:pPr marL="0" lvl="0" indent="0">
              <a:buNone/>
            </a:pPr>
            <a:r>
              <a:rPr lang="lt-LT" sz="1600">
                <a:latin typeface="Times New Roman" pitchFamily="18" charset="0"/>
                <a:cs typeface="Times New Roman" pitchFamily="18" charset="0"/>
              </a:rPr>
              <a:t>Gydytojų specialistų veikla           – 86.22</a:t>
            </a:r>
          </a:p>
          <a:p>
            <a:pPr marL="0" lvl="0" indent="0">
              <a:buNone/>
            </a:pPr>
            <a:r>
              <a:rPr lang="lt-LT" sz="1600">
                <a:latin typeface="Times New Roman" pitchFamily="18" charset="0"/>
                <a:cs typeface="Times New Roman" pitchFamily="18" charset="0"/>
              </a:rPr>
              <a:t>Medicinos laboratorijų veikla       – 86.90.30.</a:t>
            </a:r>
          </a:p>
          <a:p>
            <a:pPr marL="0" indent="0">
              <a:buNone/>
            </a:pPr>
            <a:r>
              <a:rPr lang="lt-LT" sz="1600" b="1">
                <a:latin typeface="Times New Roman" pitchFamily="18" charset="0"/>
                <a:cs typeface="Times New Roman" pitchFamily="18" charset="0"/>
              </a:rPr>
              <a:t>Pagrindinis įstaigos veiklos tikslas</a:t>
            </a:r>
            <a:r>
              <a:rPr lang="lt-LT" sz="1600">
                <a:latin typeface="Times New Roman" pitchFamily="18" charset="0"/>
                <a:cs typeface="Times New Roman" pitchFamily="18" charset="0"/>
              </a:rPr>
              <a:t> – gerinti Lietuvos gyventojų sveikatą, siekiant sumažinti </a:t>
            </a:r>
            <a:r>
              <a:rPr lang="lt-LT" sz="1600" smtClean="0">
                <a:latin typeface="Times New Roman" pitchFamily="18" charset="0"/>
                <a:cs typeface="Times New Roman" pitchFamily="18" charset="0"/>
              </a:rPr>
              <a:t>sergamumą </a:t>
            </a:r>
            <a:r>
              <a:rPr lang="lt-LT" sz="1600">
                <a:latin typeface="Times New Roman" pitchFamily="18" charset="0"/>
                <a:cs typeface="Times New Roman" pitchFamily="18" charset="0"/>
              </a:rPr>
              <a:t>plaučių tuberkulioze bei mirtingumą dėl jos.</a:t>
            </a:r>
          </a:p>
          <a:p>
            <a:pPr marL="0" indent="0">
              <a:buNone/>
            </a:pPr>
            <a:r>
              <a:rPr lang="lt-LT" sz="1600" b="1">
                <a:latin typeface="Times New Roman" pitchFamily="18" charset="0"/>
                <a:cs typeface="Times New Roman" pitchFamily="18" charset="0"/>
              </a:rPr>
              <a:t>Įstaigos misija - </a:t>
            </a:r>
            <a:r>
              <a:rPr lang="lt-LT" sz="1600">
                <a:latin typeface="Times New Roman" pitchFamily="18" charset="0"/>
                <a:cs typeface="Times New Roman" pitchFamily="18" charset="0"/>
              </a:rPr>
              <a:t>teikti kokybiškas ir saugias sveikatos priežiūros paslaugas visiems plaučių tuberkulioze sergantiems Lietuvos Respublikos gyventojams, o taip pat asmenims, kuriems teismo nutartimi taikomas priverstinis gydymas</a:t>
            </a:r>
            <a:r>
              <a:rPr lang="lt-LT" sz="1600" smtClean="0">
                <a:latin typeface="Times New Roman" pitchFamily="18" charset="0"/>
                <a:cs typeface="Times New Roman" pitchFamily="18" charset="0"/>
              </a:rPr>
              <a:t>.</a:t>
            </a:r>
            <a:r>
              <a:rPr lang="lt-LT" sz="1600" b="1">
                <a:latin typeface="Times New Roman" pitchFamily="18" charset="0"/>
                <a:cs typeface="Times New Roman" pitchFamily="18" charset="0"/>
              </a:rPr>
              <a:t> </a:t>
            </a:r>
            <a:endParaRPr lang="lt-LT" sz="1600">
              <a:latin typeface="Times New Roman" pitchFamily="18" charset="0"/>
              <a:cs typeface="Times New Roman" pitchFamily="18" charset="0"/>
            </a:endParaRPr>
          </a:p>
          <a:p>
            <a:pPr marL="0" indent="0">
              <a:buNone/>
            </a:pPr>
            <a:r>
              <a:rPr lang="lt-LT" sz="1600" b="1">
                <a:latin typeface="Times New Roman" pitchFamily="18" charset="0"/>
                <a:cs typeface="Times New Roman" pitchFamily="18" charset="0"/>
              </a:rPr>
              <a:t>Strateginiai tikslai</a:t>
            </a:r>
            <a:r>
              <a:rPr lang="lt-LT" sz="1600" b="1" smtClean="0">
                <a:latin typeface="Times New Roman" pitchFamily="18" charset="0"/>
                <a:cs typeface="Times New Roman" pitchFamily="18" charset="0"/>
              </a:rPr>
              <a:t>:</a:t>
            </a:r>
            <a:r>
              <a:rPr lang="lt-LT" sz="1600">
                <a:latin typeface="Times New Roman" pitchFamily="18" charset="0"/>
                <a:cs typeface="Times New Roman" pitchFamily="18" charset="0"/>
              </a:rPr>
              <a:t> </a:t>
            </a:r>
          </a:p>
          <a:p>
            <a:r>
              <a:rPr lang="lt-LT" sz="1600" smtClean="0">
                <a:latin typeface="Times New Roman" pitchFamily="18" charset="0"/>
                <a:cs typeface="Times New Roman" pitchFamily="18" charset="0"/>
              </a:rPr>
              <a:t>Sukurti </a:t>
            </a:r>
            <a:r>
              <a:rPr lang="lt-LT" sz="1600">
                <a:latin typeface="Times New Roman" pitchFamily="18" charset="0"/>
                <a:cs typeface="Times New Roman" pitchFamily="18" charset="0"/>
              </a:rPr>
              <a:t>efektyviai veikiančią ligoninės struktūrą; </a:t>
            </a:r>
          </a:p>
          <a:p>
            <a:r>
              <a:rPr lang="lt-LT" sz="1600" smtClean="0">
                <a:latin typeface="Times New Roman" pitchFamily="18" charset="0"/>
                <a:cs typeface="Times New Roman" pitchFamily="18" charset="0"/>
              </a:rPr>
              <a:t>Pacientams </a:t>
            </a:r>
            <a:r>
              <a:rPr lang="lt-LT" sz="1600">
                <a:latin typeface="Times New Roman" pitchFamily="18" charset="0"/>
                <a:cs typeface="Times New Roman" pitchFamily="18" charset="0"/>
              </a:rPr>
              <a:t>teikti kokybiškas, saugias ir prieinamas sveikatos priežiūros paslaugas; </a:t>
            </a:r>
            <a:endParaRPr lang="lt-LT" sz="1600" smtClean="0">
              <a:latin typeface="Times New Roman" pitchFamily="18" charset="0"/>
              <a:cs typeface="Times New Roman" pitchFamily="18" charset="0"/>
            </a:endParaRPr>
          </a:p>
          <a:p>
            <a:r>
              <a:rPr lang="lt-LT" sz="1600" smtClean="0">
                <a:latin typeface="Times New Roman" pitchFamily="18" charset="0"/>
                <a:cs typeface="Times New Roman" pitchFamily="18" charset="0"/>
              </a:rPr>
              <a:t>Rekonstruoti administracinį - ūkinį pastatą;</a:t>
            </a:r>
            <a:endParaRPr lang="lt-LT" sz="1600">
              <a:latin typeface="Times New Roman" pitchFamily="18" charset="0"/>
              <a:cs typeface="Times New Roman" pitchFamily="18" charset="0"/>
            </a:endParaRPr>
          </a:p>
          <a:p>
            <a:r>
              <a:rPr lang="lt-LT" sz="1600" smtClean="0">
                <a:latin typeface="Times New Roman" pitchFamily="18" charset="0"/>
                <a:cs typeface="Times New Roman" pitchFamily="18" charset="0"/>
              </a:rPr>
              <a:t>Nugriauti avarinius nenaudojamus pastatus, sutvarkyti ir aptverti tvora ligoninės teritoriją;</a:t>
            </a:r>
          </a:p>
          <a:p>
            <a:r>
              <a:rPr lang="lt-LT" sz="1600" smtClean="0">
                <a:latin typeface="Times New Roman" pitchFamily="18" charset="0"/>
                <a:cs typeface="Times New Roman" pitchFamily="18" charset="0"/>
              </a:rPr>
              <a:t>Įrengti privažiavimo kelius, transporto parkavimo aikšteles ir šaligatvius;</a:t>
            </a:r>
          </a:p>
          <a:p>
            <a:r>
              <a:rPr lang="lt-LT" sz="1600" smtClean="0">
                <a:latin typeface="Times New Roman" pitchFamily="18" charset="0"/>
                <a:cs typeface="Times New Roman" pitchFamily="18" charset="0"/>
              </a:rPr>
              <a:t>Sukurti </a:t>
            </a:r>
            <a:r>
              <a:rPr lang="lt-LT" sz="1600">
                <a:latin typeface="Times New Roman" pitchFamily="18" charset="0"/>
                <a:cs typeface="Times New Roman" pitchFamily="18" charset="0"/>
              </a:rPr>
              <a:t>patrauklų ligoninės įvaizdį</a:t>
            </a:r>
            <a:r>
              <a:rPr lang="lt-LT" sz="1600" smtClean="0">
                <a:latin typeface="Times New Roman" pitchFamily="18" charset="0"/>
                <a:cs typeface="Times New Roman" pitchFamily="18" charset="0"/>
              </a:rPr>
              <a:t>.</a:t>
            </a:r>
            <a:endParaRPr lang="lt-LT" sz="1600">
              <a:latin typeface="Times New Roman" pitchFamily="18" charset="0"/>
              <a:cs typeface="Times New Roman" pitchFamily="18" charset="0"/>
            </a:endParaRPr>
          </a:p>
        </p:txBody>
      </p:sp>
    </p:spTree>
    <p:extLst>
      <p:ext uri="{BB962C8B-B14F-4D97-AF65-F5344CB8AC3E}">
        <p14:creationId xmlns:p14="http://schemas.microsoft.com/office/powerpoint/2010/main" xmlns="" val="1442339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395536" y="188640"/>
            <a:ext cx="8496944" cy="6408712"/>
          </a:xfrm>
        </p:spPr>
        <p:txBody>
          <a:bodyPr>
            <a:normAutofit/>
          </a:bodyPr>
          <a:lstStyle/>
          <a:p>
            <a:r>
              <a:rPr lang="lt-LT" sz="2000" b="1" dirty="0" smtClean="0">
                <a:solidFill>
                  <a:schemeClr val="tx1"/>
                </a:solidFill>
                <a:latin typeface="Times New Roman" panose="02020603050405020304" pitchFamily="18" charset="0"/>
                <a:cs typeface="Times New Roman" panose="02020603050405020304" pitchFamily="18" charset="0"/>
              </a:rPr>
              <a:t>2013 </a:t>
            </a:r>
            <a:r>
              <a:rPr lang="lt-LT" sz="2000" b="1" dirty="0">
                <a:solidFill>
                  <a:schemeClr val="tx1"/>
                </a:solidFill>
                <a:latin typeface="Times New Roman" panose="02020603050405020304" pitchFamily="18" charset="0"/>
                <a:cs typeface="Times New Roman" panose="02020603050405020304" pitchFamily="18" charset="0"/>
              </a:rPr>
              <a:t>METŲ SIEKTINŲ VEIKLOS UŽDUOČIŲ </a:t>
            </a:r>
            <a:r>
              <a:rPr lang="lt-LT" sz="2000" b="1" dirty="0" smtClean="0">
                <a:solidFill>
                  <a:schemeClr val="tx1"/>
                </a:solidFill>
                <a:latin typeface="Times New Roman" panose="02020603050405020304" pitchFamily="18" charset="0"/>
                <a:cs typeface="Times New Roman" panose="02020603050405020304" pitchFamily="18" charset="0"/>
              </a:rPr>
              <a:t>ĮVYKDYMO </a:t>
            </a:r>
            <a:r>
              <a:rPr lang="lt-LT" sz="2000" b="1" dirty="0">
                <a:solidFill>
                  <a:schemeClr val="tx1"/>
                </a:solidFill>
                <a:latin typeface="Times New Roman" panose="02020603050405020304" pitchFamily="18" charset="0"/>
                <a:cs typeface="Times New Roman" panose="02020603050405020304" pitchFamily="18" charset="0"/>
              </a:rPr>
              <a:t>ATASKAITA</a:t>
            </a:r>
          </a:p>
        </p:txBody>
      </p:sp>
      <p:graphicFrame>
        <p:nvGraphicFramePr>
          <p:cNvPr id="7" name="Lentelė 6"/>
          <p:cNvGraphicFramePr>
            <a:graphicFrameLocks noGrp="1"/>
          </p:cNvGraphicFramePr>
          <p:nvPr>
            <p:extLst>
              <p:ext uri="{D42A27DB-BD31-4B8C-83A1-F6EECF244321}">
                <p14:modId xmlns:p14="http://schemas.microsoft.com/office/powerpoint/2010/main" xmlns="" val="3952017799"/>
              </p:ext>
            </p:extLst>
          </p:nvPr>
        </p:nvGraphicFramePr>
        <p:xfrm>
          <a:off x="467544" y="1268759"/>
          <a:ext cx="8496945" cy="4968553"/>
        </p:xfrm>
        <a:graphic>
          <a:graphicData uri="http://schemas.openxmlformats.org/drawingml/2006/table">
            <a:tbl>
              <a:tblPr firstRow="1" bandRow="1">
                <a:tableStyleId>{5C22544A-7EE6-4342-B048-85BDC9FD1C3A}</a:tableStyleId>
              </a:tblPr>
              <a:tblGrid>
                <a:gridCol w="648072"/>
                <a:gridCol w="3816424"/>
                <a:gridCol w="4032449"/>
              </a:tblGrid>
              <a:tr h="543609">
                <a:tc>
                  <a:txBody>
                    <a:bodyPr/>
                    <a:lstStyle/>
                    <a:p>
                      <a:r>
                        <a:rPr lang="lt-LT" sz="2000" dirty="0" smtClean="0">
                          <a:latin typeface="Times New Roman" panose="02020603050405020304" pitchFamily="18" charset="0"/>
                          <a:cs typeface="Times New Roman" panose="02020603050405020304" pitchFamily="18" charset="0"/>
                        </a:rPr>
                        <a:t>Eil. Nr.</a:t>
                      </a:r>
                      <a:endParaRPr lang="lt-LT" sz="2000" dirty="0">
                        <a:latin typeface="Times New Roman" panose="02020603050405020304" pitchFamily="18" charset="0"/>
                        <a:cs typeface="Times New Roman" panose="02020603050405020304" pitchFamily="18" charset="0"/>
                      </a:endParaRPr>
                    </a:p>
                  </a:txBody>
                  <a:tcPr/>
                </a:tc>
                <a:tc>
                  <a:txBody>
                    <a:bodyPr/>
                    <a:lstStyle/>
                    <a:p>
                      <a:pPr algn="ctr"/>
                      <a:r>
                        <a:rPr lang="lt-LT" sz="2000" dirty="0" smtClean="0">
                          <a:latin typeface="Times New Roman" panose="02020603050405020304" pitchFamily="18" charset="0"/>
                          <a:cs typeface="Times New Roman" panose="02020603050405020304" pitchFamily="18" charset="0"/>
                        </a:rPr>
                        <a:t>Užduotys</a:t>
                      </a:r>
                      <a:endParaRPr lang="lt-LT" sz="2000" dirty="0">
                        <a:latin typeface="Times New Roman" panose="02020603050405020304" pitchFamily="18" charset="0"/>
                        <a:cs typeface="Times New Roman" panose="02020603050405020304" pitchFamily="18" charset="0"/>
                      </a:endParaRPr>
                    </a:p>
                  </a:txBody>
                  <a:tcPr anchor="ctr"/>
                </a:tc>
                <a:tc>
                  <a:txBody>
                    <a:bodyPr/>
                    <a:lstStyle/>
                    <a:p>
                      <a:pPr algn="ctr"/>
                      <a:r>
                        <a:rPr lang="lt-LT" sz="2000" dirty="0" smtClean="0">
                          <a:latin typeface="Times New Roman" panose="02020603050405020304" pitchFamily="18" charset="0"/>
                          <a:cs typeface="Times New Roman" panose="02020603050405020304" pitchFamily="18" charset="0"/>
                        </a:rPr>
                        <a:t>Įvykdymas</a:t>
                      </a:r>
                      <a:endParaRPr lang="lt-LT" sz="2000" dirty="0">
                        <a:latin typeface="Times New Roman" panose="02020603050405020304" pitchFamily="18" charset="0"/>
                        <a:cs typeface="Times New Roman" panose="02020603050405020304" pitchFamily="18" charset="0"/>
                      </a:endParaRPr>
                    </a:p>
                  </a:txBody>
                  <a:tcPr anchor="ctr"/>
                </a:tc>
              </a:tr>
              <a:tr h="2683337">
                <a:tc>
                  <a:txBody>
                    <a:bodyPr/>
                    <a:lstStyle/>
                    <a:p>
                      <a:pPr algn="ctr"/>
                      <a:r>
                        <a:rPr lang="lt-LT" sz="2000" dirty="0" smtClean="0">
                          <a:latin typeface="Times New Roman" panose="02020603050405020304" pitchFamily="18" charset="0"/>
                          <a:cs typeface="Times New Roman" panose="02020603050405020304" pitchFamily="18" charset="0"/>
                        </a:rPr>
                        <a:t>3</a:t>
                      </a:r>
                      <a:endParaRPr lang="lt-LT" sz="2000" dirty="0">
                        <a:latin typeface="Times New Roman" panose="02020603050405020304" pitchFamily="18" charset="0"/>
                        <a:cs typeface="Times New Roman" panose="02020603050405020304" pitchFamily="18" charset="0"/>
                      </a:endParaRPr>
                    </a:p>
                  </a:txBody>
                  <a:tcPr/>
                </a:tc>
                <a:tc>
                  <a:txBody>
                    <a:bodyPr/>
                    <a:lstStyle/>
                    <a:p>
                      <a:pPr algn="just"/>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Užtikrinti racionalų finansinių išteklių panaudojimą (vertinimo kriterijus Nr. 1–3).</a:t>
                      </a:r>
                      <a:endParaRPr lang="lt-LT" sz="2000" dirty="0">
                        <a:latin typeface="Times New Roman" panose="02020603050405020304" pitchFamily="18" charset="0"/>
                        <a:cs typeface="Times New Roman" panose="02020603050405020304" pitchFamily="18" charset="0"/>
                      </a:endParaRPr>
                    </a:p>
                  </a:txBody>
                  <a:tcPr/>
                </a:tc>
                <a:tc>
                  <a:txBody>
                    <a:bodyPr/>
                    <a:lstStyle/>
                    <a:p>
                      <a:pPr algn="just"/>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Finansiniai ištekliai ataskaitiniu laikotarpiu buvo planuojami ir panaudojami racionaliai ir subalansuotai. Sąnaudos darbo užmokesčiui, valdymo išlaidos neviršijo normatyvinių. Bendros visos veikos sąnaudos sudarė 91,3 </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dk1"/>
                          </a:solidFill>
                          <a:effectLst/>
                          <a:latin typeface="Times New Roman" panose="02020603050405020304" pitchFamily="18" charset="0"/>
                          <a:ea typeface="+mn-ea"/>
                          <a:cs typeface="Times New Roman" panose="02020603050405020304" pitchFamily="18" charset="0"/>
                        </a:rPr>
                        <a:t>metinių</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dk1"/>
                          </a:solidFill>
                          <a:effectLst/>
                          <a:latin typeface="Times New Roman" panose="02020603050405020304" pitchFamily="18" charset="0"/>
                          <a:ea typeface="+mn-ea"/>
                          <a:cs typeface="Times New Roman" panose="02020603050405020304" pitchFamily="18" charset="0"/>
                        </a:rPr>
                        <a:t>pajamų</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dk1"/>
                          </a:solidFill>
                          <a:effectLst/>
                          <a:latin typeface="Times New Roman" panose="02020603050405020304" pitchFamily="18" charset="0"/>
                          <a:ea typeface="+mn-ea"/>
                          <a:cs typeface="Times New Roman" panose="02020603050405020304" pitchFamily="18" charset="0"/>
                        </a:rPr>
                        <a:t>Ekonominės</a:t>
                      </a:r>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dk1"/>
                          </a:solidFill>
                          <a:effectLst/>
                          <a:latin typeface="Times New Roman" panose="02020603050405020304" pitchFamily="18" charset="0"/>
                          <a:ea typeface="+mn-ea"/>
                          <a:cs typeface="Times New Roman" panose="02020603050405020304" pitchFamily="18" charset="0"/>
                        </a:rPr>
                        <a:t>finansinės</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dk1"/>
                          </a:solidFill>
                          <a:effectLst/>
                          <a:latin typeface="Times New Roman" panose="02020603050405020304" pitchFamily="18" charset="0"/>
                          <a:ea typeface="+mn-ea"/>
                          <a:cs typeface="Times New Roman" panose="02020603050405020304" pitchFamily="18" charset="0"/>
                        </a:rPr>
                        <a:t>veiklos</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dk1"/>
                          </a:solidFill>
                          <a:effectLst/>
                          <a:latin typeface="Times New Roman" panose="02020603050405020304" pitchFamily="18" charset="0"/>
                          <a:ea typeface="+mn-ea"/>
                          <a:cs typeface="Times New Roman" panose="02020603050405020304" pitchFamily="18" charset="0"/>
                        </a:rPr>
                        <a:t>rezultatas</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dk1"/>
                          </a:solidFill>
                          <a:effectLst/>
                          <a:latin typeface="Times New Roman" panose="02020603050405020304" pitchFamily="18" charset="0"/>
                          <a:ea typeface="+mn-ea"/>
                          <a:cs typeface="Times New Roman" panose="02020603050405020304" pitchFamily="18" charset="0"/>
                        </a:rPr>
                        <a:t>teigiamas</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dk1"/>
                          </a:solidFill>
                          <a:effectLst/>
                          <a:latin typeface="Times New Roman" panose="02020603050405020304" pitchFamily="18" charset="0"/>
                          <a:ea typeface="+mn-ea"/>
                          <a:cs typeface="Times New Roman" panose="02020603050405020304" pitchFamily="18" charset="0"/>
                        </a:rPr>
                        <a:t>Grynasis</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dk1"/>
                          </a:solidFill>
                          <a:effectLst/>
                          <a:latin typeface="Times New Roman" panose="02020603050405020304" pitchFamily="18" charset="0"/>
                          <a:ea typeface="+mn-ea"/>
                          <a:cs typeface="Times New Roman" panose="02020603050405020304" pitchFamily="18" charset="0"/>
                        </a:rPr>
                        <a:t>pelnas</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 8,7 % </a:t>
                      </a:r>
                      <a:r>
                        <a:rPr lang="en-US" sz="1800" kern="1200" dirty="0" err="1" smtClean="0">
                          <a:solidFill>
                            <a:schemeClr val="dk1"/>
                          </a:solidFill>
                          <a:effectLst/>
                          <a:latin typeface="Times New Roman" panose="02020603050405020304" pitchFamily="18" charset="0"/>
                          <a:ea typeface="+mn-ea"/>
                          <a:cs typeface="Times New Roman" panose="02020603050405020304" pitchFamily="18" charset="0"/>
                        </a:rPr>
                        <a:t>nuo</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dk1"/>
                          </a:solidFill>
                          <a:effectLst/>
                          <a:latin typeface="Times New Roman" panose="02020603050405020304" pitchFamily="18" charset="0"/>
                          <a:ea typeface="+mn-ea"/>
                          <a:cs typeface="Times New Roman" panose="02020603050405020304" pitchFamily="18" charset="0"/>
                        </a:rPr>
                        <a:t>metinių</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dk1"/>
                          </a:solidFill>
                          <a:effectLst/>
                          <a:latin typeface="Times New Roman" panose="02020603050405020304" pitchFamily="18" charset="0"/>
                          <a:ea typeface="+mn-ea"/>
                          <a:cs typeface="Times New Roman" panose="02020603050405020304" pitchFamily="18" charset="0"/>
                        </a:rPr>
                        <a:t>pajamų</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lt-LT" sz="2000" dirty="0">
                        <a:latin typeface="Times New Roman" panose="02020603050405020304" pitchFamily="18" charset="0"/>
                        <a:cs typeface="Times New Roman" panose="02020603050405020304" pitchFamily="18" charset="0"/>
                      </a:endParaRPr>
                    </a:p>
                  </a:txBody>
                  <a:tcPr/>
                </a:tc>
              </a:tr>
              <a:tr h="1584176">
                <a:tc>
                  <a:txBody>
                    <a:bodyPr/>
                    <a:lstStyle/>
                    <a:p>
                      <a:pPr algn="ctr"/>
                      <a:r>
                        <a:rPr lang="lt-LT" sz="2000" dirty="0" smtClean="0">
                          <a:latin typeface="Times New Roman" panose="02020603050405020304" pitchFamily="18" charset="0"/>
                          <a:cs typeface="Times New Roman" panose="02020603050405020304" pitchFamily="18" charset="0"/>
                        </a:rPr>
                        <a:t>4</a:t>
                      </a:r>
                      <a:endParaRPr lang="lt-LT" sz="20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lt-LT" sz="2000" kern="1200" dirty="0" smtClean="0">
                          <a:solidFill>
                            <a:schemeClr val="dk1"/>
                          </a:solidFill>
                          <a:effectLst/>
                          <a:latin typeface="Times New Roman" panose="02020603050405020304" pitchFamily="18" charset="0"/>
                          <a:ea typeface="+mn-ea"/>
                          <a:cs typeface="Times New Roman" panose="02020603050405020304" pitchFamily="18" charset="0"/>
                        </a:rPr>
                        <a:t>Užtikrinti lovos funkcionavimą ne mažiau kaip 360 dienų (vertinimo kriterijus Nr. 5).</a:t>
                      </a:r>
                      <a:endParaRPr lang="lt-LT" sz="2400" dirty="0" smtClean="0">
                        <a:latin typeface="Times New Roman" panose="02020603050405020304" pitchFamily="18" charset="0"/>
                        <a:cs typeface="Times New Roman" panose="02020603050405020304" pitchFamily="18" charset="0"/>
                      </a:endParaRPr>
                    </a:p>
                    <a:p>
                      <a:pPr algn="just"/>
                      <a:endParaRPr lang="lt-LT" sz="20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lt-LT" sz="2000" kern="1200" dirty="0" smtClean="0">
                          <a:solidFill>
                            <a:schemeClr val="dk1"/>
                          </a:solidFill>
                          <a:effectLst/>
                          <a:latin typeface="Times New Roman" panose="02020603050405020304" pitchFamily="18" charset="0"/>
                          <a:ea typeface="+mn-ea"/>
                          <a:cs typeface="Times New Roman" panose="02020603050405020304" pitchFamily="18" charset="0"/>
                        </a:rPr>
                        <a:t>2013 m. lovos funkcionavimo rodiklis 368,2 dienos.</a:t>
                      </a:r>
                      <a:endParaRPr lang="lt-LT" sz="2400" dirty="0" smtClean="0">
                        <a:latin typeface="Times New Roman" panose="02020603050405020304" pitchFamily="18" charset="0"/>
                        <a:cs typeface="Times New Roman" panose="02020603050405020304" pitchFamily="18" charset="0"/>
                      </a:endParaRPr>
                    </a:p>
                    <a:p>
                      <a:pPr algn="just"/>
                      <a:endParaRPr lang="lt-LT"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463029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395536" y="188640"/>
            <a:ext cx="8496944" cy="6408712"/>
          </a:xfrm>
        </p:spPr>
        <p:txBody>
          <a:bodyPr>
            <a:normAutofit/>
          </a:bodyPr>
          <a:lstStyle/>
          <a:p>
            <a:r>
              <a:rPr lang="lt-LT" sz="2000" b="1" dirty="0" smtClean="0">
                <a:solidFill>
                  <a:schemeClr val="tx1"/>
                </a:solidFill>
                <a:latin typeface="Times New Roman" panose="02020603050405020304" pitchFamily="18" charset="0"/>
                <a:cs typeface="Times New Roman" panose="02020603050405020304" pitchFamily="18" charset="0"/>
              </a:rPr>
              <a:t>2013 </a:t>
            </a:r>
            <a:r>
              <a:rPr lang="lt-LT" sz="2000" b="1" dirty="0">
                <a:solidFill>
                  <a:schemeClr val="tx1"/>
                </a:solidFill>
                <a:latin typeface="Times New Roman" panose="02020603050405020304" pitchFamily="18" charset="0"/>
                <a:cs typeface="Times New Roman" panose="02020603050405020304" pitchFamily="18" charset="0"/>
              </a:rPr>
              <a:t>METŲ SIEKTINŲ VEIKLOS UŽDUOČIŲ </a:t>
            </a:r>
            <a:r>
              <a:rPr lang="lt-LT" sz="2000" b="1" dirty="0" smtClean="0">
                <a:solidFill>
                  <a:schemeClr val="tx1"/>
                </a:solidFill>
                <a:latin typeface="Times New Roman" panose="02020603050405020304" pitchFamily="18" charset="0"/>
                <a:cs typeface="Times New Roman" panose="02020603050405020304" pitchFamily="18" charset="0"/>
              </a:rPr>
              <a:t>ĮVYKDYMO </a:t>
            </a:r>
            <a:r>
              <a:rPr lang="lt-LT" sz="2000" b="1" dirty="0">
                <a:solidFill>
                  <a:schemeClr val="tx1"/>
                </a:solidFill>
                <a:latin typeface="Times New Roman" panose="02020603050405020304" pitchFamily="18" charset="0"/>
                <a:cs typeface="Times New Roman" panose="02020603050405020304" pitchFamily="18" charset="0"/>
              </a:rPr>
              <a:t>ATASKAITA</a:t>
            </a:r>
          </a:p>
        </p:txBody>
      </p:sp>
      <p:graphicFrame>
        <p:nvGraphicFramePr>
          <p:cNvPr id="7" name="Lentelė 6"/>
          <p:cNvGraphicFramePr>
            <a:graphicFrameLocks noGrp="1"/>
          </p:cNvGraphicFramePr>
          <p:nvPr>
            <p:extLst>
              <p:ext uri="{D42A27DB-BD31-4B8C-83A1-F6EECF244321}">
                <p14:modId xmlns:p14="http://schemas.microsoft.com/office/powerpoint/2010/main" xmlns="" val="2807567820"/>
              </p:ext>
            </p:extLst>
          </p:nvPr>
        </p:nvGraphicFramePr>
        <p:xfrm>
          <a:off x="467544" y="1268759"/>
          <a:ext cx="8496945" cy="5538193"/>
        </p:xfrm>
        <a:graphic>
          <a:graphicData uri="http://schemas.openxmlformats.org/drawingml/2006/table">
            <a:tbl>
              <a:tblPr firstRow="1" bandRow="1">
                <a:tableStyleId>{5C22544A-7EE6-4342-B048-85BDC9FD1C3A}</a:tableStyleId>
              </a:tblPr>
              <a:tblGrid>
                <a:gridCol w="648072"/>
                <a:gridCol w="3816424"/>
                <a:gridCol w="4032449"/>
              </a:tblGrid>
              <a:tr h="543609">
                <a:tc>
                  <a:txBody>
                    <a:bodyPr/>
                    <a:lstStyle/>
                    <a:p>
                      <a:r>
                        <a:rPr lang="lt-LT" sz="1600" dirty="0" smtClean="0">
                          <a:latin typeface="Times New Roman" panose="02020603050405020304" pitchFamily="18" charset="0"/>
                          <a:cs typeface="Times New Roman" panose="02020603050405020304" pitchFamily="18" charset="0"/>
                        </a:rPr>
                        <a:t>Eil. Nr.</a:t>
                      </a:r>
                      <a:endParaRPr lang="lt-LT" sz="1600" dirty="0">
                        <a:latin typeface="Times New Roman" panose="02020603050405020304" pitchFamily="18" charset="0"/>
                        <a:cs typeface="Times New Roman" panose="02020603050405020304" pitchFamily="18" charset="0"/>
                      </a:endParaRPr>
                    </a:p>
                  </a:txBody>
                  <a:tcPr/>
                </a:tc>
                <a:tc>
                  <a:txBody>
                    <a:bodyPr/>
                    <a:lstStyle/>
                    <a:p>
                      <a:pPr algn="ctr"/>
                      <a:r>
                        <a:rPr lang="lt-LT" sz="1600" dirty="0" smtClean="0">
                          <a:latin typeface="Times New Roman" panose="02020603050405020304" pitchFamily="18" charset="0"/>
                          <a:cs typeface="Times New Roman" panose="02020603050405020304" pitchFamily="18" charset="0"/>
                        </a:rPr>
                        <a:t>Užduotys</a:t>
                      </a:r>
                      <a:endParaRPr lang="lt-LT" sz="1600" dirty="0">
                        <a:latin typeface="Times New Roman" panose="02020603050405020304" pitchFamily="18" charset="0"/>
                        <a:cs typeface="Times New Roman" panose="02020603050405020304" pitchFamily="18" charset="0"/>
                      </a:endParaRPr>
                    </a:p>
                  </a:txBody>
                  <a:tcPr anchor="ctr"/>
                </a:tc>
                <a:tc>
                  <a:txBody>
                    <a:bodyPr/>
                    <a:lstStyle/>
                    <a:p>
                      <a:pPr algn="ctr"/>
                      <a:r>
                        <a:rPr lang="lt-LT" sz="1600" dirty="0" smtClean="0">
                          <a:latin typeface="Times New Roman" panose="02020603050405020304" pitchFamily="18" charset="0"/>
                          <a:cs typeface="Times New Roman" panose="02020603050405020304" pitchFamily="18" charset="0"/>
                        </a:rPr>
                        <a:t>Įvykdymas</a:t>
                      </a:r>
                      <a:endParaRPr lang="lt-LT" sz="1600" dirty="0">
                        <a:latin typeface="Times New Roman" panose="02020603050405020304" pitchFamily="18" charset="0"/>
                        <a:cs typeface="Times New Roman" panose="02020603050405020304" pitchFamily="18" charset="0"/>
                      </a:endParaRPr>
                    </a:p>
                  </a:txBody>
                  <a:tcPr anchor="ctr"/>
                </a:tc>
              </a:tr>
              <a:tr h="1027153">
                <a:tc>
                  <a:txBody>
                    <a:bodyPr/>
                    <a:lstStyle/>
                    <a:p>
                      <a:pPr algn="ctr"/>
                      <a:r>
                        <a:rPr lang="lt-LT" sz="1600" dirty="0" smtClean="0">
                          <a:latin typeface="Times New Roman" panose="02020603050405020304" pitchFamily="18" charset="0"/>
                          <a:cs typeface="Times New Roman" panose="02020603050405020304" pitchFamily="18" charset="0"/>
                        </a:rPr>
                        <a:t>5</a:t>
                      </a:r>
                      <a:endParaRPr lang="lt-LT" sz="1600" dirty="0">
                        <a:latin typeface="Times New Roman" panose="02020603050405020304" pitchFamily="18" charset="0"/>
                        <a:cs typeface="Times New Roman" panose="02020603050405020304" pitchFamily="18" charset="0"/>
                      </a:endParaRPr>
                    </a:p>
                  </a:txBody>
                  <a:tcPr/>
                </a:tc>
                <a:tc>
                  <a:txBody>
                    <a:bodyPr/>
                    <a:lstStyle/>
                    <a:p>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Įvykdyti numatytų informacinių technologijų įdiegimą ir tobulinimą (vertinimo kriterijus     Nr. 9):</a:t>
                      </a:r>
                      <a:endParaRPr lang="lt-LT"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lt-LT" sz="1600" dirty="0">
                        <a:latin typeface="Times New Roman" panose="02020603050405020304" pitchFamily="18" charset="0"/>
                        <a:cs typeface="Times New Roman" panose="02020603050405020304" pitchFamily="18" charset="0"/>
                      </a:endParaRPr>
                    </a:p>
                  </a:txBody>
                  <a:tcPr/>
                </a:tc>
              </a:tr>
              <a:tr h="864096">
                <a:tc>
                  <a:txBody>
                    <a:bodyPr/>
                    <a:lstStyle/>
                    <a:p>
                      <a:pPr algn="ctr"/>
                      <a:r>
                        <a:rPr lang="lt-LT" sz="1600" dirty="0" smtClean="0">
                          <a:latin typeface="Times New Roman" panose="02020603050405020304" pitchFamily="18" charset="0"/>
                          <a:cs typeface="Times New Roman" panose="02020603050405020304" pitchFamily="18" charset="0"/>
                        </a:rPr>
                        <a:t>5.1</a:t>
                      </a:r>
                      <a:endParaRPr lang="lt-LT" sz="1600" dirty="0">
                        <a:latin typeface="Times New Roman" panose="02020603050405020304" pitchFamily="18" charset="0"/>
                        <a:cs typeface="Times New Roman" panose="02020603050405020304" pitchFamily="18" charset="0"/>
                      </a:endParaRPr>
                    </a:p>
                  </a:txBody>
                  <a:tcPr/>
                </a:tc>
                <a:tc>
                  <a:txBody>
                    <a:bodyPr/>
                    <a:lstStyle/>
                    <a:p>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Tobulinti rentgeno aparato skaitmeninę sistemą, įsigyti </a:t>
                      </a:r>
                      <a:r>
                        <a:rPr lang="lt-LT" sz="1600" kern="1200" dirty="0" err="1" smtClean="0">
                          <a:solidFill>
                            <a:schemeClr val="dk1"/>
                          </a:solidFill>
                          <a:effectLst/>
                          <a:latin typeface="Times New Roman" panose="02020603050405020304" pitchFamily="18" charset="0"/>
                          <a:ea typeface="+mn-ea"/>
                          <a:cs typeface="Times New Roman" panose="02020603050405020304" pitchFamily="18" charset="0"/>
                        </a:rPr>
                        <a:t>teleradiologijos</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 paslaugą;</a:t>
                      </a:r>
                      <a:endParaRPr lang="lt-LT"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Su UAB „ERES </a:t>
                      </a:r>
                      <a:r>
                        <a:rPr lang="lt-LT" sz="1600" kern="1200" dirty="0" err="1" smtClean="0">
                          <a:solidFill>
                            <a:schemeClr val="dk1"/>
                          </a:solidFill>
                          <a:effectLst/>
                          <a:latin typeface="Times New Roman" panose="02020603050405020304" pitchFamily="18" charset="0"/>
                          <a:ea typeface="+mn-ea"/>
                          <a:cs typeface="Times New Roman" panose="02020603050405020304" pitchFamily="18" charset="0"/>
                        </a:rPr>
                        <a:t>Optimus</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lt-LT" sz="1600" kern="1200" dirty="0" err="1" smtClean="0">
                          <a:solidFill>
                            <a:schemeClr val="dk1"/>
                          </a:solidFill>
                          <a:effectLst/>
                          <a:latin typeface="Times New Roman" panose="02020603050405020304" pitchFamily="18" charset="0"/>
                          <a:ea typeface="+mn-ea"/>
                          <a:cs typeface="Times New Roman" panose="02020603050405020304" pitchFamily="18" charset="0"/>
                        </a:rPr>
                        <a:t>teleradiologijos</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 paslaugoms pasirašyta sutartis, patobulinta skaitmenizuoto rentgeno aparato vaizdų perdavimo sistema, įgalinanti </a:t>
                      </a:r>
                      <a:r>
                        <a:rPr lang="lt-LT" sz="1600" kern="1200" dirty="0" err="1" smtClean="0">
                          <a:solidFill>
                            <a:schemeClr val="dk1"/>
                          </a:solidFill>
                          <a:effectLst/>
                          <a:latin typeface="Times New Roman" panose="02020603050405020304" pitchFamily="18" charset="0"/>
                          <a:ea typeface="+mn-ea"/>
                          <a:cs typeface="Times New Roman" panose="02020603050405020304" pitchFamily="18" charset="0"/>
                        </a:rPr>
                        <a:t>rentgenografinius</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 vaizdus persiųsti internetu.</a:t>
                      </a:r>
                      <a:endParaRPr lang="lt-LT" sz="1600" dirty="0">
                        <a:latin typeface="Times New Roman" panose="02020603050405020304" pitchFamily="18" charset="0"/>
                        <a:cs typeface="Times New Roman" panose="02020603050405020304" pitchFamily="18" charset="0"/>
                      </a:endParaRPr>
                    </a:p>
                  </a:txBody>
                  <a:tcPr/>
                </a:tc>
              </a:tr>
              <a:tr h="864096">
                <a:tc>
                  <a:txBody>
                    <a:bodyPr/>
                    <a:lstStyle/>
                    <a:p>
                      <a:pPr algn="ctr"/>
                      <a:r>
                        <a:rPr lang="lt-LT" sz="1600" dirty="0" smtClean="0">
                          <a:latin typeface="Times New Roman" panose="02020603050405020304" pitchFamily="18" charset="0"/>
                          <a:cs typeface="Times New Roman" panose="02020603050405020304" pitchFamily="18" charset="0"/>
                        </a:rPr>
                        <a:t>5.2</a:t>
                      </a:r>
                      <a:endParaRPr lang="lt-LT" sz="1600" dirty="0">
                        <a:latin typeface="Times New Roman" panose="02020603050405020304" pitchFamily="18" charset="0"/>
                        <a:cs typeface="Times New Roman" panose="02020603050405020304" pitchFamily="18" charset="0"/>
                      </a:endParaRPr>
                    </a:p>
                  </a:txBody>
                  <a:tcPr/>
                </a:tc>
                <a:tc>
                  <a:txBody>
                    <a:bodyPr/>
                    <a:lstStyle/>
                    <a:p>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Informacinių technologijų programoje „SVEIDRA“ įsisavinti posistemę APAP ir pradėti joje dirbti;</a:t>
                      </a:r>
                      <a:endParaRPr lang="lt-LT"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Su Valstybine ligonių kasa sudaryta sutartis dėl duomenų apsikeitimo „SVEIDROS“ programos posistemėje APAP, apmokyti darbuotojai tvarkyti duomenis ir siųsti ataskaitas.</a:t>
                      </a:r>
                      <a:endParaRPr lang="lt-LT" sz="1600" dirty="0">
                        <a:latin typeface="Times New Roman" panose="02020603050405020304" pitchFamily="18" charset="0"/>
                        <a:cs typeface="Times New Roman" panose="02020603050405020304" pitchFamily="18" charset="0"/>
                      </a:endParaRPr>
                    </a:p>
                  </a:txBody>
                  <a:tcPr/>
                </a:tc>
              </a:tr>
              <a:tr h="864096">
                <a:tc>
                  <a:txBody>
                    <a:bodyPr/>
                    <a:lstStyle/>
                    <a:p>
                      <a:pPr algn="ctr"/>
                      <a:r>
                        <a:rPr lang="lt-LT" sz="1600" dirty="0" smtClean="0">
                          <a:latin typeface="Times New Roman" panose="02020603050405020304" pitchFamily="18" charset="0"/>
                          <a:cs typeface="Times New Roman" panose="02020603050405020304" pitchFamily="18" charset="0"/>
                        </a:rPr>
                        <a:t>5.3</a:t>
                      </a:r>
                      <a:endParaRPr lang="lt-LT" sz="1600" dirty="0">
                        <a:latin typeface="Times New Roman" panose="02020603050405020304" pitchFamily="18" charset="0"/>
                        <a:cs typeface="Times New Roman" panose="02020603050405020304" pitchFamily="18" charset="0"/>
                      </a:endParaRPr>
                    </a:p>
                  </a:txBody>
                  <a:tcPr/>
                </a:tc>
                <a:tc>
                  <a:txBody>
                    <a:bodyPr/>
                    <a:lstStyle/>
                    <a:p>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Tobulinti įstaigos interneto svetainę;</a:t>
                      </a:r>
                      <a:endParaRPr lang="lt-LT"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Įsteigtoje interneto svetainėje </a:t>
                      </a:r>
                      <a:r>
                        <a:rPr lang="lt-LT" sz="1600" u="sng" kern="1200" dirty="0" err="1" smtClean="0">
                          <a:solidFill>
                            <a:schemeClr val="dk1"/>
                          </a:solidFill>
                          <a:effectLst/>
                          <a:latin typeface="Times New Roman" panose="02020603050405020304" pitchFamily="18" charset="0"/>
                          <a:ea typeface="+mn-ea"/>
                          <a:cs typeface="Times New Roman" panose="02020603050405020304" pitchFamily="18" charset="0"/>
                          <a:hlinkClick r:id="rId2"/>
                        </a:rPr>
                        <a:t>www.alytub.lt</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 nuolat atnaujinama informacija apie įstaigos veiklos rodiklius, korupcijos prevencijos priemones, viešuosius pirkimus, darbo už-mokestį. </a:t>
                      </a:r>
                      <a:endParaRPr lang="lt-LT" sz="16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1501857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395536" y="188640"/>
            <a:ext cx="8496944" cy="6408712"/>
          </a:xfrm>
        </p:spPr>
        <p:txBody>
          <a:bodyPr>
            <a:normAutofit/>
          </a:bodyPr>
          <a:lstStyle/>
          <a:p>
            <a:r>
              <a:rPr lang="lt-LT" sz="2000" b="1" dirty="0" smtClean="0">
                <a:solidFill>
                  <a:schemeClr val="tx1"/>
                </a:solidFill>
                <a:latin typeface="Times New Roman" panose="02020603050405020304" pitchFamily="18" charset="0"/>
                <a:cs typeface="Times New Roman" panose="02020603050405020304" pitchFamily="18" charset="0"/>
              </a:rPr>
              <a:t>2013 </a:t>
            </a:r>
            <a:r>
              <a:rPr lang="lt-LT" sz="2000" b="1" dirty="0">
                <a:solidFill>
                  <a:schemeClr val="tx1"/>
                </a:solidFill>
                <a:latin typeface="Times New Roman" panose="02020603050405020304" pitchFamily="18" charset="0"/>
                <a:cs typeface="Times New Roman" panose="02020603050405020304" pitchFamily="18" charset="0"/>
              </a:rPr>
              <a:t>METŲ SIEKTINŲ VEIKLOS UŽDUOČIŲ </a:t>
            </a:r>
            <a:r>
              <a:rPr lang="lt-LT" sz="2000" b="1" dirty="0" smtClean="0">
                <a:solidFill>
                  <a:schemeClr val="tx1"/>
                </a:solidFill>
                <a:latin typeface="Times New Roman" panose="02020603050405020304" pitchFamily="18" charset="0"/>
                <a:cs typeface="Times New Roman" panose="02020603050405020304" pitchFamily="18" charset="0"/>
              </a:rPr>
              <a:t>ĮVYKDYMO </a:t>
            </a:r>
            <a:r>
              <a:rPr lang="lt-LT" sz="2000" b="1" dirty="0">
                <a:solidFill>
                  <a:schemeClr val="tx1"/>
                </a:solidFill>
                <a:latin typeface="Times New Roman" panose="02020603050405020304" pitchFamily="18" charset="0"/>
                <a:cs typeface="Times New Roman" panose="02020603050405020304" pitchFamily="18" charset="0"/>
              </a:rPr>
              <a:t>ATASKAITA</a:t>
            </a:r>
          </a:p>
        </p:txBody>
      </p:sp>
      <p:graphicFrame>
        <p:nvGraphicFramePr>
          <p:cNvPr id="7" name="Lentelė 6"/>
          <p:cNvGraphicFramePr>
            <a:graphicFrameLocks noGrp="1"/>
          </p:cNvGraphicFramePr>
          <p:nvPr>
            <p:extLst>
              <p:ext uri="{D42A27DB-BD31-4B8C-83A1-F6EECF244321}">
                <p14:modId xmlns:p14="http://schemas.microsoft.com/office/powerpoint/2010/main" xmlns="" val="1424835803"/>
              </p:ext>
            </p:extLst>
          </p:nvPr>
        </p:nvGraphicFramePr>
        <p:xfrm>
          <a:off x="467544" y="1268759"/>
          <a:ext cx="8496945" cy="3901440"/>
        </p:xfrm>
        <a:graphic>
          <a:graphicData uri="http://schemas.openxmlformats.org/drawingml/2006/table">
            <a:tbl>
              <a:tblPr firstRow="1" bandRow="1">
                <a:tableStyleId>{5C22544A-7EE6-4342-B048-85BDC9FD1C3A}</a:tableStyleId>
              </a:tblPr>
              <a:tblGrid>
                <a:gridCol w="648072"/>
                <a:gridCol w="3816424"/>
                <a:gridCol w="4032449"/>
              </a:tblGrid>
              <a:tr h="543609">
                <a:tc>
                  <a:txBody>
                    <a:bodyPr/>
                    <a:lstStyle/>
                    <a:p>
                      <a:r>
                        <a:rPr lang="lt-LT" sz="2000" dirty="0" smtClean="0">
                          <a:latin typeface="Times New Roman" panose="02020603050405020304" pitchFamily="18" charset="0"/>
                          <a:cs typeface="Times New Roman" panose="02020603050405020304" pitchFamily="18" charset="0"/>
                        </a:rPr>
                        <a:t>Eil. Nr.</a:t>
                      </a:r>
                      <a:endParaRPr lang="lt-LT" sz="2000" dirty="0">
                        <a:latin typeface="Times New Roman" panose="02020603050405020304" pitchFamily="18" charset="0"/>
                        <a:cs typeface="Times New Roman" panose="02020603050405020304" pitchFamily="18" charset="0"/>
                      </a:endParaRPr>
                    </a:p>
                  </a:txBody>
                  <a:tcPr/>
                </a:tc>
                <a:tc>
                  <a:txBody>
                    <a:bodyPr/>
                    <a:lstStyle/>
                    <a:p>
                      <a:pPr algn="ctr"/>
                      <a:r>
                        <a:rPr lang="lt-LT" sz="2000" dirty="0" smtClean="0">
                          <a:latin typeface="Times New Roman" panose="02020603050405020304" pitchFamily="18" charset="0"/>
                          <a:cs typeface="Times New Roman" panose="02020603050405020304" pitchFamily="18" charset="0"/>
                        </a:rPr>
                        <a:t>Užduotys</a:t>
                      </a:r>
                      <a:endParaRPr lang="lt-LT" sz="2000" dirty="0">
                        <a:latin typeface="Times New Roman" panose="02020603050405020304" pitchFamily="18" charset="0"/>
                        <a:cs typeface="Times New Roman" panose="02020603050405020304" pitchFamily="18" charset="0"/>
                      </a:endParaRPr>
                    </a:p>
                  </a:txBody>
                  <a:tcPr anchor="ctr"/>
                </a:tc>
                <a:tc>
                  <a:txBody>
                    <a:bodyPr/>
                    <a:lstStyle/>
                    <a:p>
                      <a:pPr algn="ctr"/>
                      <a:r>
                        <a:rPr lang="lt-LT" sz="2000" dirty="0" smtClean="0">
                          <a:latin typeface="Times New Roman" panose="02020603050405020304" pitchFamily="18" charset="0"/>
                          <a:cs typeface="Times New Roman" panose="02020603050405020304" pitchFamily="18" charset="0"/>
                        </a:rPr>
                        <a:t>Įvykdymas</a:t>
                      </a:r>
                      <a:endParaRPr lang="lt-LT" sz="2000" dirty="0">
                        <a:latin typeface="Times New Roman" panose="02020603050405020304" pitchFamily="18" charset="0"/>
                        <a:cs typeface="Times New Roman" panose="02020603050405020304" pitchFamily="18" charset="0"/>
                      </a:endParaRPr>
                    </a:p>
                  </a:txBody>
                  <a:tcPr anchor="ctr"/>
                </a:tc>
              </a:tr>
              <a:tr h="1027153">
                <a:tc>
                  <a:txBody>
                    <a:bodyPr/>
                    <a:lstStyle/>
                    <a:p>
                      <a:pPr algn="ctr"/>
                      <a:r>
                        <a:rPr lang="lt-LT" sz="1800" dirty="0" smtClean="0">
                          <a:latin typeface="Times New Roman" panose="02020603050405020304" pitchFamily="18" charset="0"/>
                          <a:cs typeface="Times New Roman" panose="02020603050405020304" pitchFamily="18" charset="0"/>
                        </a:rPr>
                        <a:t>6</a:t>
                      </a:r>
                      <a:endParaRPr lang="lt-LT" sz="1800" dirty="0">
                        <a:latin typeface="Times New Roman" panose="02020603050405020304" pitchFamily="18" charset="0"/>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Aktyviai ieškoti rėmėjų sveikatos priežiūros paslaugų kokybės gerinimo programoms (vertinimo kriterijus Nr. 4):</a:t>
                      </a: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lt-LT" sz="1800" dirty="0">
                        <a:latin typeface="Times New Roman" panose="02020603050405020304" pitchFamily="18" charset="0"/>
                        <a:cs typeface="Times New Roman" panose="02020603050405020304" pitchFamily="18" charset="0"/>
                      </a:endParaRPr>
                    </a:p>
                  </a:txBody>
                  <a:tcPr/>
                </a:tc>
              </a:tr>
              <a:tr h="864096">
                <a:tc>
                  <a:txBody>
                    <a:bodyPr/>
                    <a:lstStyle/>
                    <a:p>
                      <a:pPr algn="ctr"/>
                      <a:r>
                        <a:rPr lang="lt-LT" sz="1800" dirty="0" smtClean="0">
                          <a:latin typeface="Times New Roman" panose="02020603050405020304" pitchFamily="18" charset="0"/>
                          <a:cs typeface="Times New Roman" panose="02020603050405020304" pitchFamily="18" charset="0"/>
                        </a:rPr>
                        <a:t>6.1</a:t>
                      </a:r>
                      <a:endParaRPr lang="lt-LT" sz="1800" dirty="0">
                        <a:latin typeface="Times New Roman" panose="02020603050405020304" pitchFamily="18" charset="0"/>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Naujo plaučių funkcijai tirti aparato įsigijimui pritraukti rėmėjų lėšas;</a:t>
                      </a: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Dalyvauta Alytaus ROTARY klubo susirinkime, apibūdintas aparato plaučių funkcijai tirti būtinumas ir prašyta paramos aparatui pirkti. 2013 metais parama neskirta, tačiau klubo broliai pažadėjo ateityje jau įsigytam aparatui nupirkti vienkartinių antgalių.</a:t>
                      </a:r>
                    </a:p>
                  </a:txBody>
                  <a:tcPr/>
                </a:tc>
              </a:tr>
            </a:tbl>
          </a:graphicData>
        </a:graphic>
      </p:graphicFrame>
    </p:spTree>
    <p:extLst>
      <p:ext uri="{BB962C8B-B14F-4D97-AF65-F5344CB8AC3E}">
        <p14:creationId xmlns:p14="http://schemas.microsoft.com/office/powerpoint/2010/main" xmlns="" val="4201766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395536" y="188640"/>
            <a:ext cx="8496944" cy="6408712"/>
          </a:xfrm>
        </p:spPr>
        <p:txBody>
          <a:bodyPr>
            <a:normAutofit/>
          </a:bodyPr>
          <a:lstStyle/>
          <a:p>
            <a:r>
              <a:rPr lang="lt-LT" sz="2000" b="1" dirty="0" smtClean="0">
                <a:solidFill>
                  <a:schemeClr val="tx1"/>
                </a:solidFill>
                <a:latin typeface="Times New Roman" panose="02020603050405020304" pitchFamily="18" charset="0"/>
                <a:cs typeface="Times New Roman" panose="02020603050405020304" pitchFamily="18" charset="0"/>
              </a:rPr>
              <a:t>2013 </a:t>
            </a:r>
            <a:r>
              <a:rPr lang="lt-LT" sz="2000" b="1" dirty="0">
                <a:solidFill>
                  <a:schemeClr val="tx1"/>
                </a:solidFill>
                <a:latin typeface="Times New Roman" panose="02020603050405020304" pitchFamily="18" charset="0"/>
                <a:cs typeface="Times New Roman" panose="02020603050405020304" pitchFamily="18" charset="0"/>
              </a:rPr>
              <a:t>METŲ SIEKTINŲ VEIKLOS UŽDUOČIŲ </a:t>
            </a:r>
            <a:r>
              <a:rPr lang="lt-LT" sz="2000" b="1" dirty="0" smtClean="0">
                <a:solidFill>
                  <a:schemeClr val="tx1"/>
                </a:solidFill>
                <a:latin typeface="Times New Roman" panose="02020603050405020304" pitchFamily="18" charset="0"/>
                <a:cs typeface="Times New Roman" panose="02020603050405020304" pitchFamily="18" charset="0"/>
              </a:rPr>
              <a:t>ĮVYKDYMO </a:t>
            </a:r>
            <a:r>
              <a:rPr lang="lt-LT" sz="2000" b="1" dirty="0">
                <a:solidFill>
                  <a:schemeClr val="tx1"/>
                </a:solidFill>
                <a:latin typeface="Times New Roman" panose="02020603050405020304" pitchFamily="18" charset="0"/>
                <a:cs typeface="Times New Roman" panose="02020603050405020304" pitchFamily="18" charset="0"/>
              </a:rPr>
              <a:t>ATASKAITA</a:t>
            </a:r>
          </a:p>
        </p:txBody>
      </p:sp>
      <p:graphicFrame>
        <p:nvGraphicFramePr>
          <p:cNvPr id="7" name="Lentelė 6"/>
          <p:cNvGraphicFramePr>
            <a:graphicFrameLocks noGrp="1"/>
          </p:cNvGraphicFramePr>
          <p:nvPr>
            <p:extLst>
              <p:ext uri="{D42A27DB-BD31-4B8C-83A1-F6EECF244321}">
                <p14:modId xmlns:p14="http://schemas.microsoft.com/office/powerpoint/2010/main" xmlns="" val="2081397792"/>
              </p:ext>
            </p:extLst>
          </p:nvPr>
        </p:nvGraphicFramePr>
        <p:xfrm>
          <a:off x="467544" y="1268759"/>
          <a:ext cx="8496945" cy="5416273"/>
        </p:xfrm>
        <a:graphic>
          <a:graphicData uri="http://schemas.openxmlformats.org/drawingml/2006/table">
            <a:tbl>
              <a:tblPr firstRow="1" bandRow="1">
                <a:tableStyleId>{5C22544A-7EE6-4342-B048-85BDC9FD1C3A}</a:tableStyleId>
              </a:tblPr>
              <a:tblGrid>
                <a:gridCol w="648072"/>
                <a:gridCol w="3816424"/>
                <a:gridCol w="4032449"/>
              </a:tblGrid>
              <a:tr h="543609">
                <a:tc>
                  <a:txBody>
                    <a:bodyPr/>
                    <a:lstStyle/>
                    <a:p>
                      <a:r>
                        <a:rPr lang="lt-LT" sz="1800" dirty="0" smtClean="0">
                          <a:latin typeface="Times New Roman" panose="02020603050405020304" pitchFamily="18" charset="0"/>
                          <a:cs typeface="Times New Roman" panose="02020603050405020304" pitchFamily="18" charset="0"/>
                        </a:rPr>
                        <a:t>Eil. Nr.</a:t>
                      </a:r>
                      <a:endParaRPr lang="lt-LT" sz="1800" dirty="0">
                        <a:latin typeface="Times New Roman" panose="02020603050405020304" pitchFamily="18" charset="0"/>
                        <a:cs typeface="Times New Roman" panose="02020603050405020304" pitchFamily="18" charset="0"/>
                      </a:endParaRPr>
                    </a:p>
                  </a:txBody>
                  <a:tcPr/>
                </a:tc>
                <a:tc>
                  <a:txBody>
                    <a:bodyPr/>
                    <a:lstStyle/>
                    <a:p>
                      <a:pPr algn="ctr"/>
                      <a:r>
                        <a:rPr lang="lt-LT" sz="1800" dirty="0" smtClean="0">
                          <a:latin typeface="Times New Roman" panose="02020603050405020304" pitchFamily="18" charset="0"/>
                          <a:cs typeface="Times New Roman" panose="02020603050405020304" pitchFamily="18" charset="0"/>
                        </a:rPr>
                        <a:t>Užduotys</a:t>
                      </a:r>
                      <a:endParaRPr lang="lt-LT" sz="1800" dirty="0">
                        <a:latin typeface="Times New Roman" panose="02020603050405020304" pitchFamily="18" charset="0"/>
                        <a:cs typeface="Times New Roman" panose="02020603050405020304" pitchFamily="18" charset="0"/>
                      </a:endParaRPr>
                    </a:p>
                  </a:txBody>
                  <a:tcPr anchor="ctr"/>
                </a:tc>
                <a:tc>
                  <a:txBody>
                    <a:bodyPr/>
                    <a:lstStyle/>
                    <a:p>
                      <a:pPr algn="ctr"/>
                      <a:r>
                        <a:rPr lang="lt-LT" sz="1800" dirty="0" smtClean="0">
                          <a:latin typeface="Times New Roman" panose="02020603050405020304" pitchFamily="18" charset="0"/>
                          <a:cs typeface="Times New Roman" panose="02020603050405020304" pitchFamily="18" charset="0"/>
                        </a:rPr>
                        <a:t>Įvykdymas</a:t>
                      </a:r>
                      <a:endParaRPr lang="lt-LT" sz="1800" dirty="0">
                        <a:latin typeface="Times New Roman" panose="02020603050405020304" pitchFamily="18" charset="0"/>
                        <a:cs typeface="Times New Roman" panose="02020603050405020304" pitchFamily="18" charset="0"/>
                      </a:endParaRPr>
                    </a:p>
                  </a:txBody>
                  <a:tcPr anchor="ctr"/>
                </a:tc>
              </a:tr>
              <a:tr h="1027153">
                <a:tc>
                  <a:txBody>
                    <a:bodyPr/>
                    <a:lstStyle/>
                    <a:p>
                      <a:pPr algn="ctr"/>
                      <a:r>
                        <a:rPr lang="lt-LT" sz="1800" dirty="0" smtClean="0">
                          <a:latin typeface="Times New Roman" panose="02020603050405020304" pitchFamily="18" charset="0"/>
                          <a:cs typeface="Times New Roman" panose="02020603050405020304" pitchFamily="18" charset="0"/>
                        </a:rPr>
                        <a:t>7</a:t>
                      </a:r>
                      <a:endParaRPr lang="lt-LT" sz="1800" dirty="0">
                        <a:latin typeface="Times New Roman" panose="02020603050405020304" pitchFamily="18" charset="0"/>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Rengti ir įgyvendinti investicijų </a:t>
                      </a:r>
                      <a:r>
                        <a:rPr lang="lt-LT" sz="1800" kern="1200" dirty="0" err="1" smtClean="0">
                          <a:solidFill>
                            <a:schemeClr val="dk1"/>
                          </a:solidFill>
                          <a:effectLst/>
                          <a:latin typeface="Times New Roman" panose="02020603050405020304" pitchFamily="18" charset="0"/>
                          <a:ea typeface="+mn-ea"/>
                          <a:cs typeface="Times New Roman" panose="02020603050405020304" pitchFamily="18" charset="0"/>
                        </a:rPr>
                        <a:t>proje-ktus</a:t>
                      </a:r>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 valstybės kapitalo investicijoms panaudoti (vertinimo kriterijus Nr. 4):</a:t>
                      </a: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lt-LT" sz="1800" dirty="0">
                        <a:latin typeface="Times New Roman" panose="02020603050405020304" pitchFamily="18" charset="0"/>
                        <a:cs typeface="Times New Roman" panose="02020603050405020304" pitchFamily="18" charset="0"/>
                      </a:endParaRPr>
                    </a:p>
                  </a:txBody>
                  <a:tcPr/>
                </a:tc>
              </a:tr>
              <a:tr h="864096">
                <a:tc>
                  <a:txBody>
                    <a:bodyPr/>
                    <a:lstStyle/>
                    <a:p>
                      <a:pPr algn="ctr"/>
                      <a:r>
                        <a:rPr lang="lt-LT" sz="1800" dirty="0" smtClean="0">
                          <a:latin typeface="Times New Roman" panose="02020603050405020304" pitchFamily="18" charset="0"/>
                          <a:cs typeface="Times New Roman" panose="02020603050405020304" pitchFamily="18" charset="0"/>
                        </a:rPr>
                        <a:t>7.1</a:t>
                      </a:r>
                      <a:endParaRPr lang="lt-LT" sz="1800" dirty="0">
                        <a:latin typeface="Times New Roman" panose="02020603050405020304" pitchFamily="18" charset="0"/>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Parengti investicijų projektą „</a:t>
                      </a:r>
                      <a:r>
                        <a:rPr lang="lt-LT" sz="1800" kern="1200" dirty="0" err="1" smtClean="0">
                          <a:solidFill>
                            <a:schemeClr val="dk1"/>
                          </a:solidFill>
                          <a:effectLst/>
                          <a:latin typeface="Times New Roman" panose="02020603050405020304" pitchFamily="18" charset="0"/>
                          <a:ea typeface="+mn-ea"/>
                          <a:cs typeface="Times New Roman" panose="02020603050405020304" pitchFamily="18" charset="0"/>
                        </a:rPr>
                        <a:t>VšĮ</a:t>
                      </a:r>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 Alytaus apskrities tuberkuliozės ligonines avarinių pastatų nugriovimas, avarinio administracijos-ūkio pastato rekonstravimas, teritorijos sutvarkymas ir aptvėrimas“ ir teikti Sveikatos apsaugos ministerijai įtraukti jį į Valstybės investicijų 2014–2016 metų programą;</a:t>
                      </a: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Parengtas investicijų projektas „</a:t>
                      </a:r>
                      <a:r>
                        <a:rPr lang="lt-LT" sz="1800" kern="1200" dirty="0" err="1" smtClean="0">
                          <a:solidFill>
                            <a:schemeClr val="dk1"/>
                          </a:solidFill>
                          <a:effectLst/>
                          <a:latin typeface="Times New Roman" panose="02020603050405020304" pitchFamily="18" charset="0"/>
                          <a:ea typeface="+mn-ea"/>
                          <a:cs typeface="Times New Roman" panose="02020603050405020304" pitchFamily="18" charset="0"/>
                        </a:rPr>
                        <a:t>VšĮ</a:t>
                      </a:r>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 Alytaus apskrities tuberkuliozės ligonines avarinių pastatų nugriovimas, avarinio administracijos-ūkio pastato rekonstravimas, teritorijos sutvarkymas ir aptvėrimas“ ir teikti Sveikatos apsaugos ministerijai įtraukti jį į Valstybės investicijų 2014–2016 metų programą.</a:t>
                      </a:r>
                    </a:p>
                  </a:txBody>
                  <a:tcPr/>
                </a:tc>
              </a:tr>
              <a:tr h="864096">
                <a:tc>
                  <a:txBody>
                    <a:bodyPr/>
                    <a:lstStyle/>
                    <a:p>
                      <a:pPr algn="ctr"/>
                      <a:r>
                        <a:rPr lang="lt-LT" sz="1800" dirty="0" smtClean="0">
                          <a:latin typeface="Times New Roman" panose="02020603050405020304" pitchFamily="18" charset="0"/>
                          <a:cs typeface="Times New Roman" panose="02020603050405020304" pitchFamily="18" charset="0"/>
                        </a:rPr>
                        <a:t>8</a:t>
                      </a:r>
                      <a:endParaRPr lang="lt-LT" sz="1800" dirty="0">
                        <a:latin typeface="Times New Roman" panose="02020603050405020304" pitchFamily="18" charset="0"/>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Atnaujinti Kokybės vadybos sistemos vadovą (vertinimo kriterijus Nr. 6).</a:t>
                      </a: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Įstaigos vidaus kokybės vadybos sistemos vadove naujai parengtos ir patvirtintos sveikatos priežiūros paslaugų teikimo procedūros ir standartai.</a:t>
                      </a:r>
                    </a:p>
                  </a:txBody>
                  <a:tcPr/>
                </a:tc>
              </a:tr>
            </a:tbl>
          </a:graphicData>
        </a:graphic>
      </p:graphicFrame>
    </p:spTree>
    <p:extLst>
      <p:ext uri="{BB962C8B-B14F-4D97-AF65-F5344CB8AC3E}">
        <p14:creationId xmlns:p14="http://schemas.microsoft.com/office/powerpoint/2010/main" xmlns="" val="726778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395536" y="188640"/>
            <a:ext cx="8496944" cy="6408712"/>
          </a:xfrm>
        </p:spPr>
        <p:txBody>
          <a:bodyPr>
            <a:normAutofit/>
          </a:bodyPr>
          <a:lstStyle/>
          <a:p>
            <a:r>
              <a:rPr lang="lt-LT" sz="2000" b="1" dirty="0" smtClean="0">
                <a:solidFill>
                  <a:schemeClr val="tx1"/>
                </a:solidFill>
                <a:latin typeface="Times New Roman" panose="02020603050405020304" pitchFamily="18" charset="0"/>
                <a:cs typeface="Times New Roman" panose="02020603050405020304" pitchFamily="18" charset="0"/>
              </a:rPr>
              <a:t>2013 </a:t>
            </a:r>
            <a:r>
              <a:rPr lang="lt-LT" sz="2000" b="1" dirty="0">
                <a:solidFill>
                  <a:schemeClr val="tx1"/>
                </a:solidFill>
                <a:latin typeface="Times New Roman" panose="02020603050405020304" pitchFamily="18" charset="0"/>
                <a:cs typeface="Times New Roman" panose="02020603050405020304" pitchFamily="18" charset="0"/>
              </a:rPr>
              <a:t>METŲ SIEKTINŲ VEIKLOS UŽDUOČIŲ </a:t>
            </a:r>
            <a:r>
              <a:rPr lang="lt-LT" sz="2000" b="1" dirty="0" smtClean="0">
                <a:solidFill>
                  <a:schemeClr val="tx1"/>
                </a:solidFill>
                <a:latin typeface="Times New Roman" panose="02020603050405020304" pitchFamily="18" charset="0"/>
                <a:cs typeface="Times New Roman" panose="02020603050405020304" pitchFamily="18" charset="0"/>
              </a:rPr>
              <a:t>ĮVYKDYMO </a:t>
            </a:r>
            <a:r>
              <a:rPr lang="lt-LT" sz="2000" b="1" dirty="0">
                <a:solidFill>
                  <a:schemeClr val="tx1"/>
                </a:solidFill>
                <a:latin typeface="Times New Roman" panose="02020603050405020304" pitchFamily="18" charset="0"/>
                <a:cs typeface="Times New Roman" panose="02020603050405020304" pitchFamily="18" charset="0"/>
              </a:rPr>
              <a:t>ATASKAITA</a:t>
            </a:r>
          </a:p>
        </p:txBody>
      </p:sp>
      <p:graphicFrame>
        <p:nvGraphicFramePr>
          <p:cNvPr id="7" name="Lentelė 6"/>
          <p:cNvGraphicFramePr>
            <a:graphicFrameLocks noGrp="1"/>
          </p:cNvGraphicFramePr>
          <p:nvPr>
            <p:extLst>
              <p:ext uri="{D42A27DB-BD31-4B8C-83A1-F6EECF244321}">
                <p14:modId xmlns:p14="http://schemas.microsoft.com/office/powerpoint/2010/main" xmlns="" val="1881080700"/>
              </p:ext>
            </p:extLst>
          </p:nvPr>
        </p:nvGraphicFramePr>
        <p:xfrm>
          <a:off x="467544" y="1268759"/>
          <a:ext cx="8496946" cy="4130785"/>
        </p:xfrm>
        <a:graphic>
          <a:graphicData uri="http://schemas.openxmlformats.org/drawingml/2006/table">
            <a:tbl>
              <a:tblPr firstRow="1" bandRow="1">
                <a:tableStyleId>{5C22544A-7EE6-4342-B048-85BDC9FD1C3A}</a:tableStyleId>
              </a:tblPr>
              <a:tblGrid>
                <a:gridCol w="576064"/>
                <a:gridCol w="2504700"/>
                <a:gridCol w="1167708"/>
                <a:gridCol w="4248474"/>
              </a:tblGrid>
              <a:tr h="543609">
                <a:tc>
                  <a:txBody>
                    <a:bodyPr/>
                    <a:lstStyle/>
                    <a:p>
                      <a:r>
                        <a:rPr lang="lt-LT" sz="1800" dirty="0" smtClean="0">
                          <a:latin typeface="Times New Roman" panose="02020603050405020304" pitchFamily="18" charset="0"/>
                          <a:cs typeface="Times New Roman" panose="02020603050405020304" pitchFamily="18" charset="0"/>
                        </a:rPr>
                        <a:t>Eil. Nr.</a:t>
                      </a:r>
                      <a:endParaRPr lang="lt-LT" sz="1800" dirty="0">
                        <a:latin typeface="Times New Roman" panose="02020603050405020304" pitchFamily="18" charset="0"/>
                        <a:cs typeface="Times New Roman" panose="02020603050405020304" pitchFamily="18" charset="0"/>
                      </a:endParaRPr>
                    </a:p>
                  </a:txBody>
                  <a:tcPr/>
                </a:tc>
                <a:tc>
                  <a:txBody>
                    <a:bodyPr/>
                    <a:lstStyle/>
                    <a:p>
                      <a:pPr algn="ctr"/>
                      <a:r>
                        <a:rPr lang="lt-LT" sz="1800" dirty="0" smtClean="0">
                          <a:latin typeface="Times New Roman" panose="02020603050405020304" pitchFamily="18" charset="0"/>
                          <a:cs typeface="Times New Roman" panose="02020603050405020304" pitchFamily="18" charset="0"/>
                        </a:rPr>
                        <a:t>Veiklos užduočių vertinimo rodikliai</a:t>
                      </a:r>
                      <a:endParaRPr lang="lt-LT" sz="1800" dirty="0">
                        <a:latin typeface="Times New Roman" panose="02020603050405020304" pitchFamily="18" charset="0"/>
                        <a:cs typeface="Times New Roman" panose="02020603050405020304" pitchFamily="18" charset="0"/>
                      </a:endParaRPr>
                    </a:p>
                  </a:txBody>
                  <a:tcPr anchor="ctr"/>
                </a:tc>
                <a:tc>
                  <a:txBody>
                    <a:bodyPr/>
                    <a:lstStyle/>
                    <a:p>
                      <a:pPr algn="ctr"/>
                      <a:r>
                        <a:rPr lang="lt-LT" sz="1800" dirty="0" smtClean="0">
                          <a:latin typeface="Times New Roman" panose="02020603050405020304" pitchFamily="18" charset="0"/>
                          <a:cs typeface="Times New Roman" panose="02020603050405020304" pitchFamily="18" charset="0"/>
                        </a:rPr>
                        <a:t>Rodiklių vertinimo kriterijus</a:t>
                      </a:r>
                      <a:endParaRPr lang="lt-LT" sz="1800" dirty="0">
                        <a:latin typeface="Times New Roman" panose="02020603050405020304" pitchFamily="18" charset="0"/>
                        <a:cs typeface="Times New Roman" panose="02020603050405020304" pitchFamily="18" charset="0"/>
                      </a:endParaRPr>
                    </a:p>
                  </a:txBody>
                  <a:tcPr anchor="ctr"/>
                </a:tc>
                <a:tc>
                  <a:txBody>
                    <a:bodyPr/>
                    <a:lstStyle/>
                    <a:p>
                      <a:pPr algn="ctr"/>
                      <a:r>
                        <a:rPr lang="lt-LT" sz="1800" dirty="0" smtClean="0">
                          <a:latin typeface="Times New Roman" panose="02020603050405020304" pitchFamily="18" charset="0"/>
                          <a:cs typeface="Times New Roman" panose="02020603050405020304" pitchFamily="18" charset="0"/>
                        </a:rPr>
                        <a:t>Įvykdymas 2013 metais</a:t>
                      </a:r>
                      <a:endParaRPr lang="lt-LT" sz="1800" dirty="0">
                        <a:latin typeface="Times New Roman" panose="02020603050405020304" pitchFamily="18" charset="0"/>
                        <a:cs typeface="Times New Roman" panose="02020603050405020304" pitchFamily="18" charset="0"/>
                      </a:endParaRPr>
                    </a:p>
                  </a:txBody>
                  <a:tcPr anchor="ctr"/>
                </a:tc>
              </a:tr>
              <a:tr h="381745">
                <a:tc>
                  <a:txBody>
                    <a:bodyPr/>
                    <a:lstStyle/>
                    <a:p>
                      <a:pPr algn="ctr"/>
                      <a:endParaRPr lang="lt-LT" sz="1800" dirty="0">
                        <a:latin typeface="Times New Roman" panose="02020603050405020304" pitchFamily="18" charset="0"/>
                        <a:cs typeface="Times New Roman" panose="02020603050405020304" pitchFamily="18" charset="0"/>
                      </a:endParaRPr>
                    </a:p>
                  </a:txBody>
                  <a:tcPr/>
                </a:tc>
                <a:tc>
                  <a:txBody>
                    <a:bodyPr/>
                    <a:lstStyle/>
                    <a:p>
                      <a:pPr algn="ctr"/>
                      <a:r>
                        <a:rPr lang="lt-LT" sz="1800" b="1" kern="1200" dirty="0" smtClean="0">
                          <a:solidFill>
                            <a:schemeClr val="dk1"/>
                          </a:solidFill>
                          <a:effectLst/>
                          <a:latin typeface="Times New Roman" panose="02020603050405020304" pitchFamily="18" charset="0"/>
                          <a:ea typeface="+mn-ea"/>
                          <a:cs typeface="Times New Roman" panose="02020603050405020304" pitchFamily="18" charset="0"/>
                        </a:rPr>
                        <a:t>Kiekybiniai rodikliai</a:t>
                      </a:r>
                      <a:endParaRPr lang="lt-LT" sz="1800" b="1"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lt-LT" sz="1800" dirty="0">
                        <a:latin typeface="Times New Roman" panose="02020603050405020304" pitchFamily="18" charset="0"/>
                        <a:cs typeface="Times New Roman" panose="02020603050405020304" pitchFamily="18" charset="0"/>
                      </a:endParaRPr>
                    </a:p>
                  </a:txBody>
                  <a:tcPr/>
                </a:tc>
              </a:tr>
              <a:tr h="864096">
                <a:tc>
                  <a:txBody>
                    <a:bodyPr/>
                    <a:lstStyle/>
                    <a:p>
                      <a:pPr algn="ctr"/>
                      <a:r>
                        <a:rPr lang="lt-LT" sz="1800" dirty="0" smtClean="0">
                          <a:latin typeface="Times New Roman" panose="02020603050405020304" pitchFamily="18" charset="0"/>
                          <a:cs typeface="Times New Roman" panose="02020603050405020304" pitchFamily="18" charset="0"/>
                        </a:rPr>
                        <a:t>1</a:t>
                      </a:r>
                      <a:endParaRPr lang="lt-LT" sz="1800" dirty="0">
                        <a:latin typeface="Times New Roman" panose="02020603050405020304" pitchFamily="18" charset="0"/>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Finansinis įstaigos veiklos rezultatas</a:t>
                      </a: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l">
                        <a:spcAft>
                          <a:spcPts val="0"/>
                        </a:spcAft>
                      </a:pPr>
                      <a:r>
                        <a:rPr lang="lt-LT" sz="1800" dirty="0">
                          <a:effectLst/>
                          <a:latin typeface="Times New Roman" panose="02020603050405020304" pitchFamily="18" charset="0"/>
                          <a:ea typeface="Times New Roman"/>
                          <a:cs typeface="Times New Roman" panose="02020603050405020304" pitchFamily="18" charset="0"/>
                        </a:rPr>
                        <a:t>Teigiamas</a:t>
                      </a:r>
                    </a:p>
                  </a:txBody>
                  <a:tcPr marL="68580" marR="68580" marT="0" marB="0"/>
                </a:tc>
                <a:tc>
                  <a:txBody>
                    <a:bodyPr/>
                    <a:lstStyle/>
                    <a:p>
                      <a:pPr algn="ctr">
                        <a:spcAft>
                          <a:spcPts val="0"/>
                        </a:spcAft>
                      </a:pPr>
                      <a:r>
                        <a:rPr lang="lt-LT" sz="1800" b="1" dirty="0">
                          <a:effectLst/>
                          <a:latin typeface="Times New Roman" panose="02020603050405020304" pitchFamily="18" charset="0"/>
                          <a:ea typeface="Times New Roman"/>
                          <a:cs typeface="Times New Roman" panose="02020603050405020304" pitchFamily="18" charset="0"/>
                        </a:rPr>
                        <a:t>+297 661 Lt.</a:t>
                      </a:r>
                      <a:endParaRPr lang="lt-LT" sz="1800" dirty="0">
                        <a:effectLst/>
                        <a:latin typeface="Times New Roman" panose="02020603050405020304" pitchFamily="18" charset="0"/>
                        <a:ea typeface="Times New Roman"/>
                        <a:cs typeface="Times New Roman" panose="02020603050405020304" pitchFamily="18" charset="0"/>
                      </a:endParaRPr>
                    </a:p>
                    <a:p>
                      <a:pPr algn="just">
                        <a:spcAft>
                          <a:spcPts val="0"/>
                        </a:spcAft>
                      </a:pPr>
                      <a:r>
                        <a:rPr lang="lt-LT" sz="1800" dirty="0">
                          <a:effectLst/>
                          <a:latin typeface="Times New Roman" panose="02020603050405020304" pitchFamily="18" charset="0"/>
                          <a:ea typeface="Times New Roman"/>
                          <a:cs typeface="Times New Roman" panose="02020603050405020304" pitchFamily="18" charset="0"/>
                        </a:rPr>
                        <a:t>Įstaigos pajamos iš visų finansavimo šaltinių (PSDF, juridinių ir fizinių asmenų bei kitų šaltinių) 3 410 072 Lt.</a:t>
                      </a:r>
                    </a:p>
                    <a:p>
                      <a:pPr algn="just">
                        <a:spcAft>
                          <a:spcPts val="0"/>
                        </a:spcAft>
                      </a:pPr>
                      <a:r>
                        <a:rPr lang="lt-LT" sz="1800" dirty="0">
                          <a:effectLst/>
                          <a:latin typeface="Times New Roman" panose="02020603050405020304" pitchFamily="18" charset="0"/>
                          <a:ea typeface="Times New Roman"/>
                          <a:cs typeface="Times New Roman" panose="02020603050405020304" pitchFamily="18" charset="0"/>
                        </a:rPr>
                        <a:t>Sąnaudos šioms pajamoms uždirbti      3 112 411 Lt.  sudarė 91,3% pajamų.</a:t>
                      </a:r>
                    </a:p>
                  </a:txBody>
                  <a:tcPr marL="114300" marR="114300" marT="0" marB="0"/>
                </a:tc>
              </a:tr>
              <a:tr h="864096">
                <a:tc>
                  <a:txBody>
                    <a:bodyPr/>
                    <a:lstStyle/>
                    <a:p>
                      <a:pPr algn="ctr"/>
                      <a:r>
                        <a:rPr lang="lt-LT" sz="1800" dirty="0" smtClean="0">
                          <a:latin typeface="Times New Roman" panose="02020603050405020304" pitchFamily="18" charset="0"/>
                          <a:cs typeface="Times New Roman" panose="02020603050405020304" pitchFamily="18" charset="0"/>
                        </a:rPr>
                        <a:t>2</a:t>
                      </a:r>
                      <a:endParaRPr lang="lt-LT" sz="1800" dirty="0">
                        <a:latin typeface="Times New Roman" panose="02020603050405020304" pitchFamily="18" charset="0"/>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Sąnaudų darbo užmokesčiui dalis </a:t>
                      </a: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Neviršyti 68</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Sąnaudos darbo užmokesčiui 2 094 195 Lt. Tai sudaro  </a:t>
                      </a:r>
                      <a:r>
                        <a:rPr lang="lt-LT" sz="1800" b="1" kern="1200" dirty="0" smtClean="0">
                          <a:solidFill>
                            <a:schemeClr val="dk1"/>
                          </a:solidFill>
                          <a:effectLst/>
                          <a:latin typeface="Times New Roman" panose="02020603050405020304" pitchFamily="18" charset="0"/>
                          <a:ea typeface="+mn-ea"/>
                          <a:cs typeface="Times New Roman" panose="02020603050405020304" pitchFamily="18" charset="0"/>
                        </a:rPr>
                        <a:t>67,3</a:t>
                      </a:r>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 nuo visų 3 112 411Lt. įstaigos sąnaudų ir neviršijo nustatyto normatyvo 68%. </a:t>
                      </a:r>
                    </a:p>
                  </a:txBody>
                  <a:tcPr/>
                </a:tc>
              </a:tr>
            </a:tbl>
          </a:graphicData>
        </a:graphic>
      </p:graphicFrame>
    </p:spTree>
    <p:extLst>
      <p:ext uri="{BB962C8B-B14F-4D97-AF65-F5344CB8AC3E}">
        <p14:creationId xmlns:p14="http://schemas.microsoft.com/office/powerpoint/2010/main" xmlns="" val="2162224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395536" y="188640"/>
            <a:ext cx="8496944" cy="6408712"/>
          </a:xfrm>
        </p:spPr>
        <p:txBody>
          <a:bodyPr>
            <a:normAutofit/>
          </a:bodyPr>
          <a:lstStyle/>
          <a:p>
            <a:r>
              <a:rPr lang="lt-LT" sz="2000" b="1" dirty="0" smtClean="0">
                <a:solidFill>
                  <a:schemeClr val="tx1"/>
                </a:solidFill>
                <a:latin typeface="Times New Roman" panose="02020603050405020304" pitchFamily="18" charset="0"/>
                <a:cs typeface="Times New Roman" panose="02020603050405020304" pitchFamily="18" charset="0"/>
              </a:rPr>
              <a:t>2013 </a:t>
            </a:r>
            <a:r>
              <a:rPr lang="lt-LT" sz="2000" b="1" dirty="0">
                <a:solidFill>
                  <a:schemeClr val="tx1"/>
                </a:solidFill>
                <a:latin typeface="Times New Roman" panose="02020603050405020304" pitchFamily="18" charset="0"/>
                <a:cs typeface="Times New Roman" panose="02020603050405020304" pitchFamily="18" charset="0"/>
              </a:rPr>
              <a:t>METŲ SIEKTINŲ VEIKLOS UŽDUOČIŲ </a:t>
            </a:r>
            <a:r>
              <a:rPr lang="lt-LT" sz="2000" b="1" dirty="0" smtClean="0">
                <a:solidFill>
                  <a:schemeClr val="tx1"/>
                </a:solidFill>
                <a:latin typeface="Times New Roman" panose="02020603050405020304" pitchFamily="18" charset="0"/>
                <a:cs typeface="Times New Roman" panose="02020603050405020304" pitchFamily="18" charset="0"/>
              </a:rPr>
              <a:t>ĮVYKDYMO </a:t>
            </a:r>
            <a:r>
              <a:rPr lang="lt-LT" sz="2000" b="1" dirty="0">
                <a:solidFill>
                  <a:schemeClr val="tx1"/>
                </a:solidFill>
                <a:latin typeface="Times New Roman" panose="02020603050405020304" pitchFamily="18" charset="0"/>
                <a:cs typeface="Times New Roman" panose="02020603050405020304" pitchFamily="18" charset="0"/>
              </a:rPr>
              <a:t>ATASKAITA</a:t>
            </a:r>
          </a:p>
        </p:txBody>
      </p:sp>
      <p:graphicFrame>
        <p:nvGraphicFramePr>
          <p:cNvPr id="7" name="Lentelė 6"/>
          <p:cNvGraphicFramePr>
            <a:graphicFrameLocks noGrp="1"/>
          </p:cNvGraphicFramePr>
          <p:nvPr>
            <p:extLst>
              <p:ext uri="{D42A27DB-BD31-4B8C-83A1-F6EECF244321}">
                <p14:modId xmlns:p14="http://schemas.microsoft.com/office/powerpoint/2010/main" xmlns="" val="889191824"/>
              </p:ext>
            </p:extLst>
          </p:nvPr>
        </p:nvGraphicFramePr>
        <p:xfrm>
          <a:off x="467544" y="1268759"/>
          <a:ext cx="8496946" cy="5228065"/>
        </p:xfrm>
        <a:graphic>
          <a:graphicData uri="http://schemas.openxmlformats.org/drawingml/2006/table">
            <a:tbl>
              <a:tblPr firstRow="1" bandRow="1">
                <a:tableStyleId>{5C22544A-7EE6-4342-B048-85BDC9FD1C3A}</a:tableStyleId>
              </a:tblPr>
              <a:tblGrid>
                <a:gridCol w="576064"/>
                <a:gridCol w="2504700"/>
                <a:gridCol w="1167708"/>
                <a:gridCol w="4248474"/>
              </a:tblGrid>
              <a:tr h="543609">
                <a:tc>
                  <a:txBody>
                    <a:bodyPr/>
                    <a:lstStyle/>
                    <a:p>
                      <a:r>
                        <a:rPr lang="lt-LT" sz="1800" dirty="0" smtClean="0">
                          <a:latin typeface="Times New Roman" panose="02020603050405020304" pitchFamily="18" charset="0"/>
                          <a:cs typeface="Times New Roman" panose="02020603050405020304" pitchFamily="18" charset="0"/>
                        </a:rPr>
                        <a:t>Eil. Nr.</a:t>
                      </a:r>
                      <a:endParaRPr lang="lt-LT" sz="1800" dirty="0">
                        <a:latin typeface="Times New Roman" panose="02020603050405020304" pitchFamily="18" charset="0"/>
                        <a:cs typeface="Times New Roman" panose="02020603050405020304" pitchFamily="18" charset="0"/>
                      </a:endParaRPr>
                    </a:p>
                  </a:txBody>
                  <a:tcPr/>
                </a:tc>
                <a:tc>
                  <a:txBody>
                    <a:bodyPr/>
                    <a:lstStyle/>
                    <a:p>
                      <a:pPr algn="ctr"/>
                      <a:r>
                        <a:rPr lang="lt-LT" sz="1800" dirty="0" smtClean="0">
                          <a:latin typeface="Times New Roman" panose="02020603050405020304" pitchFamily="18" charset="0"/>
                          <a:cs typeface="Times New Roman" panose="02020603050405020304" pitchFamily="18" charset="0"/>
                        </a:rPr>
                        <a:t>Veiklos užduočių vertinimo rodikliai</a:t>
                      </a:r>
                      <a:endParaRPr lang="lt-LT" sz="1800" dirty="0">
                        <a:latin typeface="Times New Roman" panose="02020603050405020304" pitchFamily="18" charset="0"/>
                        <a:cs typeface="Times New Roman" panose="02020603050405020304" pitchFamily="18" charset="0"/>
                      </a:endParaRPr>
                    </a:p>
                  </a:txBody>
                  <a:tcPr anchor="ctr"/>
                </a:tc>
                <a:tc>
                  <a:txBody>
                    <a:bodyPr/>
                    <a:lstStyle/>
                    <a:p>
                      <a:pPr algn="ctr"/>
                      <a:r>
                        <a:rPr lang="lt-LT" sz="1800" dirty="0" smtClean="0">
                          <a:latin typeface="Times New Roman" panose="02020603050405020304" pitchFamily="18" charset="0"/>
                          <a:cs typeface="Times New Roman" panose="02020603050405020304" pitchFamily="18" charset="0"/>
                        </a:rPr>
                        <a:t>Rodiklių vertinimo kriterijus</a:t>
                      </a:r>
                      <a:endParaRPr lang="lt-LT" sz="1800" dirty="0">
                        <a:latin typeface="Times New Roman" panose="02020603050405020304" pitchFamily="18" charset="0"/>
                        <a:cs typeface="Times New Roman" panose="02020603050405020304" pitchFamily="18" charset="0"/>
                      </a:endParaRPr>
                    </a:p>
                  </a:txBody>
                  <a:tcPr anchor="ctr"/>
                </a:tc>
                <a:tc>
                  <a:txBody>
                    <a:bodyPr/>
                    <a:lstStyle/>
                    <a:p>
                      <a:pPr algn="ctr"/>
                      <a:r>
                        <a:rPr lang="lt-LT" sz="1800" dirty="0" smtClean="0">
                          <a:latin typeface="Times New Roman" panose="02020603050405020304" pitchFamily="18" charset="0"/>
                          <a:cs typeface="Times New Roman" panose="02020603050405020304" pitchFamily="18" charset="0"/>
                        </a:rPr>
                        <a:t>Įvykdymas 2013 metais</a:t>
                      </a:r>
                      <a:endParaRPr lang="lt-LT" sz="1800" dirty="0">
                        <a:latin typeface="Times New Roman" panose="02020603050405020304" pitchFamily="18" charset="0"/>
                        <a:cs typeface="Times New Roman" panose="02020603050405020304" pitchFamily="18" charset="0"/>
                      </a:endParaRPr>
                    </a:p>
                  </a:txBody>
                  <a:tcPr anchor="ctr"/>
                </a:tc>
              </a:tr>
              <a:tr h="381745">
                <a:tc>
                  <a:txBody>
                    <a:bodyPr/>
                    <a:lstStyle/>
                    <a:p>
                      <a:pPr algn="ctr"/>
                      <a:endParaRPr lang="lt-LT" sz="1800" dirty="0">
                        <a:latin typeface="Times New Roman" panose="02020603050405020304" pitchFamily="18" charset="0"/>
                        <a:cs typeface="Times New Roman" panose="02020603050405020304" pitchFamily="18" charset="0"/>
                      </a:endParaRPr>
                    </a:p>
                  </a:txBody>
                  <a:tcPr/>
                </a:tc>
                <a:tc>
                  <a:txBody>
                    <a:bodyPr/>
                    <a:lstStyle/>
                    <a:p>
                      <a:pPr algn="ctr"/>
                      <a:r>
                        <a:rPr lang="lt-LT" sz="1800" b="1" kern="1200" dirty="0" smtClean="0">
                          <a:solidFill>
                            <a:schemeClr val="dk1"/>
                          </a:solidFill>
                          <a:effectLst/>
                          <a:latin typeface="Times New Roman" panose="02020603050405020304" pitchFamily="18" charset="0"/>
                          <a:ea typeface="+mn-ea"/>
                          <a:cs typeface="Times New Roman" panose="02020603050405020304" pitchFamily="18" charset="0"/>
                        </a:rPr>
                        <a:t>Kiekybiniai rodikliai</a:t>
                      </a:r>
                      <a:endParaRPr lang="lt-LT" sz="1800" b="1"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lt-LT" sz="1800" dirty="0">
                        <a:latin typeface="Times New Roman" panose="02020603050405020304" pitchFamily="18" charset="0"/>
                        <a:cs typeface="Times New Roman" panose="02020603050405020304" pitchFamily="18" charset="0"/>
                      </a:endParaRPr>
                    </a:p>
                  </a:txBody>
                  <a:tcPr/>
                </a:tc>
              </a:tr>
              <a:tr h="864096">
                <a:tc>
                  <a:txBody>
                    <a:bodyPr/>
                    <a:lstStyle/>
                    <a:p>
                      <a:pPr algn="ctr"/>
                      <a:r>
                        <a:rPr lang="en-US" sz="1800" dirty="0" smtClean="0">
                          <a:latin typeface="Times New Roman" panose="02020603050405020304" pitchFamily="18" charset="0"/>
                          <a:cs typeface="Times New Roman" panose="02020603050405020304" pitchFamily="18" charset="0"/>
                        </a:rPr>
                        <a:t>3</a:t>
                      </a:r>
                      <a:endParaRPr lang="lt-LT" sz="1800" dirty="0">
                        <a:latin typeface="Times New Roman" panose="02020603050405020304" pitchFamily="18" charset="0"/>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Sąnaudų valdymo išlaidoms dalis</a:t>
                      </a: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Neviršyti 8,5 </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Sąnaudos valdymo išlaidoms 260</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408 Lt. sudarė </a:t>
                      </a:r>
                      <a:r>
                        <a:rPr lang="lt-LT" sz="1800" b="1" kern="1200" dirty="0" smtClean="0">
                          <a:solidFill>
                            <a:schemeClr val="dk1"/>
                          </a:solidFill>
                          <a:effectLst/>
                          <a:latin typeface="Times New Roman" panose="02020603050405020304" pitchFamily="18" charset="0"/>
                          <a:ea typeface="+mn-ea"/>
                          <a:cs typeface="Times New Roman" panose="02020603050405020304" pitchFamily="18" charset="0"/>
                        </a:rPr>
                        <a:t>8,4%</a:t>
                      </a:r>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 visų įstaigos metinių sąnaudų. Didžiąją dalį išlaidų sudarė administracijos darbo užmokestis 186525 Lt. - 6,0%; socialinio draudimo įmokos 57785 Lt. - 1,9%; </a:t>
                      </a:r>
                    </a:p>
                  </a:txBody>
                  <a:tcPr/>
                </a:tc>
              </a:tr>
              <a:tr h="864096">
                <a:tc>
                  <a:txBody>
                    <a:bodyPr/>
                    <a:lstStyle/>
                    <a:p>
                      <a:pPr algn="ctr"/>
                      <a:r>
                        <a:rPr lang="en-US" sz="1800" dirty="0" smtClean="0">
                          <a:latin typeface="Times New Roman" panose="02020603050405020304" pitchFamily="18" charset="0"/>
                          <a:cs typeface="Times New Roman" panose="02020603050405020304" pitchFamily="18" charset="0"/>
                        </a:rPr>
                        <a:t>4</a:t>
                      </a:r>
                      <a:endParaRPr lang="lt-LT" sz="1800" dirty="0">
                        <a:latin typeface="Times New Roman" panose="02020603050405020304" pitchFamily="18" charset="0"/>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Papildomų finansavimo šaltinių pritraukimas </a:t>
                      </a: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Ne mažiau kaip 5 </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18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lt-LT" sz="1800" kern="1200" dirty="0" smtClean="0">
                          <a:solidFill>
                            <a:schemeClr val="dk1"/>
                          </a:solidFill>
                          <a:effectLst/>
                          <a:latin typeface="Times New Roman" panose="02020603050405020304" pitchFamily="18" charset="0"/>
                          <a:ea typeface="+mn-ea"/>
                          <a:cs typeface="Times New Roman" panose="02020603050405020304" pitchFamily="18" charset="0"/>
                        </a:rPr>
                        <a:t>nuo visų gautų pajamų </a:t>
                      </a: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spcAft>
                          <a:spcPts val="0"/>
                        </a:spcAft>
                      </a:pPr>
                      <a:r>
                        <a:rPr lang="en-US" sz="1800" dirty="0" err="1">
                          <a:effectLst/>
                          <a:latin typeface="Times New Roman" panose="02020603050405020304" pitchFamily="18" charset="0"/>
                          <a:ea typeface="Times New Roman"/>
                          <a:cs typeface="Times New Roman" panose="02020603050405020304" pitchFamily="18" charset="0"/>
                        </a:rPr>
                        <a:t>Gautas</a:t>
                      </a:r>
                      <a:r>
                        <a:rPr lang="en-US" sz="1800" dirty="0">
                          <a:effectLst/>
                          <a:latin typeface="Times New Roman" panose="02020603050405020304" pitchFamily="18" charset="0"/>
                          <a:ea typeface="Times New Roman"/>
                          <a:cs typeface="Times New Roman" panose="02020603050405020304" pitchFamily="18" charset="0"/>
                        </a:rPr>
                        <a:t> </a:t>
                      </a:r>
                      <a:r>
                        <a:rPr lang="en-US" sz="1800" dirty="0" err="1">
                          <a:effectLst/>
                          <a:latin typeface="Times New Roman" panose="02020603050405020304" pitchFamily="18" charset="0"/>
                          <a:ea typeface="Times New Roman"/>
                          <a:cs typeface="Times New Roman" panose="02020603050405020304" pitchFamily="18" charset="0"/>
                        </a:rPr>
                        <a:t>papildomas</a:t>
                      </a:r>
                      <a:r>
                        <a:rPr lang="en-US" sz="1800" dirty="0">
                          <a:effectLst/>
                          <a:latin typeface="Times New Roman" panose="02020603050405020304" pitchFamily="18" charset="0"/>
                          <a:ea typeface="Times New Roman"/>
                          <a:cs typeface="Times New Roman" panose="02020603050405020304" pitchFamily="18" charset="0"/>
                        </a:rPr>
                        <a:t> </a:t>
                      </a:r>
                      <a:r>
                        <a:rPr lang="en-US" sz="1800" dirty="0" err="1">
                          <a:effectLst/>
                          <a:latin typeface="Times New Roman" panose="02020603050405020304" pitchFamily="18" charset="0"/>
                          <a:ea typeface="Times New Roman"/>
                          <a:cs typeface="Times New Roman" panose="02020603050405020304" pitchFamily="18" charset="0"/>
                        </a:rPr>
                        <a:t>finansavimas</a:t>
                      </a:r>
                      <a:r>
                        <a:rPr lang="en-US" sz="1800" dirty="0">
                          <a:effectLst/>
                          <a:latin typeface="Times New Roman" panose="02020603050405020304" pitchFamily="18" charset="0"/>
                          <a:ea typeface="Times New Roman"/>
                          <a:cs typeface="Times New Roman" panose="02020603050405020304" pitchFamily="18" charset="0"/>
                        </a:rPr>
                        <a:t> </a:t>
                      </a:r>
                      <a:r>
                        <a:rPr lang="lt-LT" sz="1800" dirty="0">
                          <a:effectLst/>
                          <a:latin typeface="Times New Roman" panose="02020603050405020304" pitchFamily="18" charset="0"/>
                          <a:ea typeface="Times New Roman"/>
                          <a:cs typeface="Times New Roman" panose="02020603050405020304" pitchFamily="18" charset="0"/>
                        </a:rPr>
                        <a:t>iš kitų šaltinių   </a:t>
                      </a:r>
                      <a:r>
                        <a:rPr lang="en-US" sz="1800" b="1" dirty="0">
                          <a:effectLst/>
                          <a:latin typeface="Times New Roman" panose="02020603050405020304" pitchFamily="18" charset="0"/>
                          <a:ea typeface="Times New Roman"/>
                          <a:cs typeface="Times New Roman" panose="02020603050405020304" pitchFamily="18" charset="0"/>
                        </a:rPr>
                        <a:t>15.5% :</a:t>
                      </a:r>
                      <a:endParaRPr lang="lt-LT" sz="1800" dirty="0">
                        <a:effectLst/>
                        <a:latin typeface="Times New Roman" panose="02020603050405020304" pitchFamily="18" charset="0"/>
                        <a:ea typeface="Times New Roman"/>
                        <a:cs typeface="Times New Roman" panose="02020603050405020304" pitchFamily="18" charset="0"/>
                      </a:endParaRPr>
                    </a:p>
                    <a:p>
                      <a:pPr algn="just">
                        <a:spcAft>
                          <a:spcPts val="0"/>
                        </a:spcAft>
                      </a:pPr>
                      <a:r>
                        <a:rPr lang="lt-LT" sz="1800" dirty="0">
                          <a:effectLst/>
                          <a:latin typeface="Times New Roman" panose="02020603050405020304" pitchFamily="18" charset="0"/>
                          <a:ea typeface="Times New Roman"/>
                          <a:cs typeface="Times New Roman" panose="02020603050405020304" pitchFamily="18" charset="0"/>
                        </a:rPr>
                        <a:t>- medikamentai ligonių gydymui, apmokami iš Valstybinės ligonių </a:t>
                      </a:r>
                      <a:r>
                        <a:rPr lang="lt-LT" sz="1800" dirty="0" smtClean="0">
                          <a:effectLst/>
                          <a:latin typeface="Times New Roman" panose="02020603050405020304" pitchFamily="18" charset="0"/>
                          <a:ea typeface="Times New Roman"/>
                          <a:cs typeface="Times New Roman" panose="02020603050405020304" pitchFamily="18" charset="0"/>
                        </a:rPr>
                        <a:t>kasos</a:t>
                      </a:r>
                      <a:r>
                        <a:rPr lang="en-US" sz="1800" baseline="0" dirty="0" smtClean="0">
                          <a:effectLst/>
                          <a:latin typeface="Times New Roman" panose="02020603050405020304" pitchFamily="18" charset="0"/>
                          <a:ea typeface="Times New Roman"/>
                          <a:cs typeface="Times New Roman" panose="02020603050405020304" pitchFamily="18" charset="0"/>
                        </a:rPr>
                        <a:t> </a:t>
                      </a:r>
                      <a:r>
                        <a:rPr lang="lt-LT" sz="1800" dirty="0" smtClean="0">
                          <a:effectLst/>
                          <a:latin typeface="Times New Roman" panose="02020603050405020304" pitchFamily="18" charset="0"/>
                          <a:ea typeface="Times New Roman"/>
                          <a:cs typeface="Times New Roman" panose="02020603050405020304" pitchFamily="18" charset="0"/>
                        </a:rPr>
                        <a:t> </a:t>
                      </a:r>
                      <a:r>
                        <a:rPr lang="lt-LT" sz="1800" dirty="0">
                          <a:effectLst/>
                          <a:latin typeface="Times New Roman" panose="02020603050405020304" pitchFamily="18" charset="0"/>
                          <a:ea typeface="Times New Roman"/>
                          <a:cs typeface="Times New Roman" panose="02020603050405020304" pitchFamily="18" charset="0"/>
                        </a:rPr>
                        <a:t>512 759 Lt.</a:t>
                      </a:r>
                    </a:p>
                    <a:p>
                      <a:pPr algn="just">
                        <a:spcAft>
                          <a:spcPts val="0"/>
                        </a:spcAft>
                      </a:pPr>
                      <a:r>
                        <a:rPr lang="lt-LT" sz="1800" dirty="0">
                          <a:effectLst/>
                          <a:latin typeface="Times New Roman" panose="02020603050405020304" pitchFamily="18" charset="0"/>
                          <a:ea typeface="Times New Roman"/>
                          <a:cs typeface="Times New Roman" panose="02020603050405020304" pitchFamily="18" charset="0"/>
                        </a:rPr>
                        <a:t>-  piniginės lėšos 2 </a:t>
                      </a:r>
                      <a:r>
                        <a:rPr lang="en-US" sz="1800" dirty="0">
                          <a:effectLst/>
                          <a:latin typeface="Times New Roman" panose="02020603050405020304" pitchFamily="18" charset="0"/>
                          <a:ea typeface="Times New Roman"/>
                          <a:cs typeface="Times New Roman" panose="02020603050405020304" pitchFamily="18" charset="0"/>
                        </a:rPr>
                        <a:t>% GPM 698 Lt.</a:t>
                      </a:r>
                      <a:endParaRPr lang="lt-LT" sz="1800" dirty="0">
                        <a:effectLst/>
                        <a:latin typeface="Times New Roman" panose="02020603050405020304" pitchFamily="18" charset="0"/>
                        <a:ea typeface="Times New Roman"/>
                        <a:cs typeface="Times New Roman" panose="02020603050405020304" pitchFamily="18" charset="0"/>
                      </a:endParaRPr>
                    </a:p>
                    <a:p>
                      <a:pPr algn="just">
                        <a:spcAft>
                          <a:spcPts val="0"/>
                        </a:spcAft>
                      </a:pPr>
                      <a:r>
                        <a:rPr lang="en-US" sz="1800" dirty="0">
                          <a:effectLst/>
                          <a:latin typeface="Times New Roman" panose="02020603050405020304" pitchFamily="18" charset="0"/>
                          <a:ea typeface="Times New Roman"/>
                          <a:cs typeface="Times New Roman" panose="02020603050405020304" pitchFamily="18" charset="0"/>
                        </a:rPr>
                        <a:t>- </a:t>
                      </a:r>
                      <a:r>
                        <a:rPr lang="en-US" sz="1800" dirty="0" err="1">
                          <a:effectLst/>
                          <a:latin typeface="Times New Roman" panose="02020603050405020304" pitchFamily="18" charset="0"/>
                          <a:ea typeface="Times New Roman"/>
                          <a:cs typeface="Times New Roman" panose="02020603050405020304" pitchFamily="18" charset="0"/>
                        </a:rPr>
                        <a:t>gauta</a:t>
                      </a:r>
                      <a:r>
                        <a:rPr lang="en-US" sz="1800" dirty="0">
                          <a:effectLst/>
                          <a:latin typeface="Times New Roman" panose="02020603050405020304" pitchFamily="18" charset="0"/>
                          <a:ea typeface="Times New Roman"/>
                          <a:cs typeface="Times New Roman" panose="02020603050405020304" pitchFamily="18" charset="0"/>
                        </a:rPr>
                        <a:t> </a:t>
                      </a:r>
                      <a:r>
                        <a:rPr lang="lt-LT" sz="1800" dirty="0">
                          <a:effectLst/>
                          <a:latin typeface="Times New Roman" panose="02020603050405020304" pitchFamily="18" charset="0"/>
                          <a:ea typeface="Times New Roman"/>
                          <a:cs typeface="Times New Roman" panose="02020603050405020304" pitchFamily="18" charset="0"/>
                        </a:rPr>
                        <a:t>lėšų teikiant mokamas medicinines paslaugas </a:t>
                      </a:r>
                      <a:r>
                        <a:rPr lang="en-US" sz="1800" dirty="0" smtClean="0">
                          <a:effectLst/>
                          <a:latin typeface="Times New Roman" panose="02020603050405020304" pitchFamily="18" charset="0"/>
                          <a:ea typeface="Times New Roman"/>
                          <a:cs typeface="Times New Roman" panose="02020603050405020304" pitchFamily="18" charset="0"/>
                        </a:rPr>
                        <a:t>15858 Lt.</a:t>
                      </a:r>
                      <a:endParaRPr lang="lt-LT" sz="1800" dirty="0">
                        <a:effectLst/>
                        <a:latin typeface="Times New Roman" panose="02020603050405020304" pitchFamily="18" charset="0"/>
                        <a:ea typeface="Times New Roman"/>
                        <a:cs typeface="Times New Roman" panose="02020603050405020304" pitchFamily="18" charset="0"/>
                      </a:endParaRPr>
                    </a:p>
                  </a:txBody>
                  <a:tcPr marL="114300" marR="114300" marT="0" marB="0"/>
                </a:tc>
              </a:tr>
            </a:tbl>
          </a:graphicData>
        </a:graphic>
      </p:graphicFrame>
    </p:spTree>
    <p:extLst>
      <p:ext uri="{BB962C8B-B14F-4D97-AF65-F5344CB8AC3E}">
        <p14:creationId xmlns:p14="http://schemas.microsoft.com/office/powerpoint/2010/main" xmlns="" val="4113868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395536" y="188640"/>
            <a:ext cx="8496944" cy="6408712"/>
          </a:xfrm>
        </p:spPr>
        <p:txBody>
          <a:bodyPr>
            <a:normAutofit/>
          </a:bodyPr>
          <a:lstStyle/>
          <a:p>
            <a:r>
              <a:rPr lang="lt-LT" sz="2000" b="1" dirty="0" smtClean="0">
                <a:solidFill>
                  <a:schemeClr val="tx1"/>
                </a:solidFill>
                <a:latin typeface="Times New Roman" panose="02020603050405020304" pitchFamily="18" charset="0"/>
                <a:cs typeface="Times New Roman" panose="02020603050405020304" pitchFamily="18" charset="0"/>
              </a:rPr>
              <a:t>2013 </a:t>
            </a:r>
            <a:r>
              <a:rPr lang="lt-LT" sz="2000" b="1" dirty="0">
                <a:solidFill>
                  <a:schemeClr val="tx1"/>
                </a:solidFill>
                <a:latin typeface="Times New Roman" panose="02020603050405020304" pitchFamily="18" charset="0"/>
                <a:cs typeface="Times New Roman" panose="02020603050405020304" pitchFamily="18" charset="0"/>
              </a:rPr>
              <a:t>METŲ SIEKTINŲ VEIKLOS UŽDUOČIŲ </a:t>
            </a:r>
            <a:r>
              <a:rPr lang="lt-LT" sz="2000" b="1" dirty="0" smtClean="0">
                <a:solidFill>
                  <a:schemeClr val="tx1"/>
                </a:solidFill>
                <a:latin typeface="Times New Roman" panose="02020603050405020304" pitchFamily="18" charset="0"/>
                <a:cs typeface="Times New Roman" panose="02020603050405020304" pitchFamily="18" charset="0"/>
              </a:rPr>
              <a:t>ĮVYKDYMO </a:t>
            </a:r>
            <a:r>
              <a:rPr lang="lt-LT" sz="2000" b="1" dirty="0">
                <a:solidFill>
                  <a:schemeClr val="tx1"/>
                </a:solidFill>
                <a:latin typeface="Times New Roman" panose="02020603050405020304" pitchFamily="18" charset="0"/>
                <a:cs typeface="Times New Roman" panose="02020603050405020304" pitchFamily="18" charset="0"/>
              </a:rPr>
              <a:t>ATASKAITA</a:t>
            </a:r>
          </a:p>
        </p:txBody>
      </p:sp>
      <p:graphicFrame>
        <p:nvGraphicFramePr>
          <p:cNvPr id="7" name="Lentelė 6"/>
          <p:cNvGraphicFramePr>
            <a:graphicFrameLocks noGrp="1"/>
          </p:cNvGraphicFramePr>
          <p:nvPr>
            <p:extLst>
              <p:ext uri="{D42A27DB-BD31-4B8C-83A1-F6EECF244321}">
                <p14:modId xmlns:p14="http://schemas.microsoft.com/office/powerpoint/2010/main" xmlns="" val="1142881371"/>
              </p:ext>
            </p:extLst>
          </p:nvPr>
        </p:nvGraphicFramePr>
        <p:xfrm>
          <a:off x="467544" y="1268759"/>
          <a:ext cx="8496946" cy="4998720"/>
        </p:xfrm>
        <a:graphic>
          <a:graphicData uri="http://schemas.openxmlformats.org/drawingml/2006/table">
            <a:tbl>
              <a:tblPr firstRow="1" bandRow="1">
                <a:tableStyleId>{5C22544A-7EE6-4342-B048-85BDC9FD1C3A}</a:tableStyleId>
              </a:tblPr>
              <a:tblGrid>
                <a:gridCol w="576064"/>
                <a:gridCol w="1368152"/>
                <a:gridCol w="3096344"/>
                <a:gridCol w="3456386"/>
              </a:tblGrid>
              <a:tr h="543609">
                <a:tc>
                  <a:txBody>
                    <a:bodyPr/>
                    <a:lstStyle/>
                    <a:p>
                      <a:r>
                        <a:rPr lang="lt-LT" sz="1600" dirty="0" smtClean="0">
                          <a:latin typeface="Times New Roman" panose="02020603050405020304" pitchFamily="18" charset="0"/>
                          <a:cs typeface="Times New Roman" panose="02020603050405020304" pitchFamily="18" charset="0"/>
                        </a:rPr>
                        <a:t>Eil. Nr.</a:t>
                      </a:r>
                      <a:endParaRPr lang="lt-LT" sz="1600" dirty="0">
                        <a:latin typeface="Times New Roman" panose="02020603050405020304" pitchFamily="18" charset="0"/>
                        <a:cs typeface="Times New Roman" panose="02020603050405020304" pitchFamily="18" charset="0"/>
                      </a:endParaRPr>
                    </a:p>
                  </a:txBody>
                  <a:tcPr/>
                </a:tc>
                <a:tc>
                  <a:txBody>
                    <a:bodyPr/>
                    <a:lstStyle/>
                    <a:p>
                      <a:pPr algn="ctr"/>
                      <a:r>
                        <a:rPr lang="lt-LT" sz="1600" dirty="0" smtClean="0">
                          <a:latin typeface="Times New Roman" panose="02020603050405020304" pitchFamily="18" charset="0"/>
                          <a:cs typeface="Times New Roman" panose="02020603050405020304" pitchFamily="18" charset="0"/>
                        </a:rPr>
                        <a:t>Veiklos užduočių vertinimo rodikliai</a:t>
                      </a:r>
                      <a:endParaRPr lang="lt-LT" sz="1600" dirty="0">
                        <a:latin typeface="Times New Roman" panose="02020603050405020304" pitchFamily="18" charset="0"/>
                        <a:cs typeface="Times New Roman" panose="02020603050405020304" pitchFamily="18" charset="0"/>
                      </a:endParaRPr>
                    </a:p>
                  </a:txBody>
                  <a:tcPr anchor="ctr"/>
                </a:tc>
                <a:tc>
                  <a:txBody>
                    <a:bodyPr/>
                    <a:lstStyle/>
                    <a:p>
                      <a:pPr algn="ctr"/>
                      <a:r>
                        <a:rPr lang="lt-LT" sz="1600" dirty="0" smtClean="0">
                          <a:latin typeface="Times New Roman" panose="02020603050405020304" pitchFamily="18" charset="0"/>
                          <a:cs typeface="Times New Roman" panose="02020603050405020304" pitchFamily="18" charset="0"/>
                        </a:rPr>
                        <a:t>Rodiklių vertinimo kriterijus</a:t>
                      </a:r>
                      <a:endParaRPr lang="lt-LT" sz="1600" dirty="0">
                        <a:latin typeface="Times New Roman" panose="02020603050405020304" pitchFamily="18" charset="0"/>
                        <a:cs typeface="Times New Roman" panose="02020603050405020304" pitchFamily="18" charset="0"/>
                      </a:endParaRPr>
                    </a:p>
                  </a:txBody>
                  <a:tcPr anchor="ctr"/>
                </a:tc>
                <a:tc>
                  <a:txBody>
                    <a:bodyPr/>
                    <a:lstStyle/>
                    <a:p>
                      <a:pPr algn="ctr"/>
                      <a:r>
                        <a:rPr lang="lt-LT" sz="1600" dirty="0" smtClean="0">
                          <a:latin typeface="Times New Roman" panose="02020603050405020304" pitchFamily="18" charset="0"/>
                          <a:cs typeface="Times New Roman" panose="02020603050405020304" pitchFamily="18" charset="0"/>
                        </a:rPr>
                        <a:t>Įvykdymas 2013 metais</a:t>
                      </a:r>
                      <a:endParaRPr lang="lt-LT" sz="1600" dirty="0">
                        <a:latin typeface="Times New Roman" panose="02020603050405020304" pitchFamily="18" charset="0"/>
                        <a:cs typeface="Times New Roman" panose="02020603050405020304" pitchFamily="18" charset="0"/>
                      </a:endParaRPr>
                    </a:p>
                  </a:txBody>
                  <a:tcPr anchor="ctr"/>
                </a:tc>
              </a:tr>
              <a:tr h="381745">
                <a:tc>
                  <a:txBody>
                    <a:bodyPr/>
                    <a:lstStyle/>
                    <a:p>
                      <a:pPr algn="ctr"/>
                      <a:endParaRPr lang="lt-LT" sz="1600" dirty="0">
                        <a:latin typeface="Times New Roman" panose="02020603050405020304" pitchFamily="18" charset="0"/>
                        <a:cs typeface="Times New Roman" panose="02020603050405020304" pitchFamily="18" charset="0"/>
                      </a:endParaRPr>
                    </a:p>
                  </a:txBody>
                  <a:tcPr/>
                </a:tc>
                <a:tc>
                  <a:txBody>
                    <a:bodyPr/>
                    <a:lstStyle/>
                    <a:p>
                      <a:pPr algn="ctr"/>
                      <a:r>
                        <a:rPr lang="lt-LT" sz="1600" b="1" kern="1200" dirty="0" smtClean="0">
                          <a:solidFill>
                            <a:schemeClr val="dk1"/>
                          </a:solidFill>
                          <a:effectLst/>
                          <a:latin typeface="Times New Roman" panose="02020603050405020304" pitchFamily="18" charset="0"/>
                          <a:ea typeface="+mn-ea"/>
                          <a:cs typeface="Times New Roman" panose="02020603050405020304" pitchFamily="18" charset="0"/>
                        </a:rPr>
                        <a:t>K</a:t>
                      </a:r>
                      <a:r>
                        <a:rPr lang="en-US" sz="1600" b="1" kern="1200" dirty="0" smtClean="0">
                          <a:solidFill>
                            <a:schemeClr val="dk1"/>
                          </a:solidFill>
                          <a:effectLst/>
                          <a:latin typeface="Times New Roman" panose="02020603050405020304" pitchFamily="18" charset="0"/>
                          <a:ea typeface="+mn-ea"/>
                          <a:cs typeface="Times New Roman" panose="02020603050405020304" pitchFamily="18" charset="0"/>
                        </a:rPr>
                        <a:t>o</a:t>
                      </a:r>
                      <a:r>
                        <a:rPr lang="lt-LT" sz="1600" b="1" kern="1200" dirty="0" err="1" smtClean="0">
                          <a:solidFill>
                            <a:schemeClr val="dk1"/>
                          </a:solidFill>
                          <a:effectLst/>
                          <a:latin typeface="Times New Roman" panose="02020603050405020304" pitchFamily="18" charset="0"/>
                          <a:ea typeface="+mn-ea"/>
                          <a:cs typeface="Times New Roman" panose="02020603050405020304" pitchFamily="18" charset="0"/>
                        </a:rPr>
                        <a:t>kybiniai</a:t>
                      </a:r>
                      <a:r>
                        <a:rPr lang="lt-LT" sz="1600" b="1" kern="1200" dirty="0" smtClean="0">
                          <a:solidFill>
                            <a:schemeClr val="dk1"/>
                          </a:solidFill>
                          <a:effectLst/>
                          <a:latin typeface="Times New Roman" panose="02020603050405020304" pitchFamily="18" charset="0"/>
                          <a:ea typeface="+mn-ea"/>
                          <a:cs typeface="Times New Roman" panose="02020603050405020304" pitchFamily="18" charset="0"/>
                        </a:rPr>
                        <a:t> rodikliai</a:t>
                      </a:r>
                      <a:endParaRPr lang="lt-LT" sz="1600" b="1"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endParaRPr lang="lt-LT"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lt-LT" sz="1600" dirty="0">
                        <a:latin typeface="Times New Roman" panose="02020603050405020304" pitchFamily="18" charset="0"/>
                        <a:cs typeface="Times New Roman" panose="02020603050405020304" pitchFamily="18" charset="0"/>
                      </a:endParaRPr>
                    </a:p>
                  </a:txBody>
                  <a:tcPr/>
                </a:tc>
              </a:tr>
              <a:tr h="864096">
                <a:tc rowSpan="2">
                  <a:txBody>
                    <a:bodyPr/>
                    <a:lstStyle/>
                    <a:p>
                      <a:pPr algn="ctr"/>
                      <a:r>
                        <a:rPr lang="en-US" sz="1600" dirty="0" smtClean="0">
                          <a:latin typeface="Times New Roman" panose="02020603050405020304" pitchFamily="18" charset="0"/>
                          <a:cs typeface="Times New Roman" panose="02020603050405020304" pitchFamily="18" charset="0"/>
                        </a:rPr>
                        <a:t>5</a:t>
                      </a:r>
                      <a:endParaRPr lang="lt-LT" sz="1600" dirty="0">
                        <a:latin typeface="Times New Roman" panose="02020603050405020304" pitchFamily="18" charset="0"/>
                        <a:cs typeface="Times New Roman" panose="02020603050405020304" pitchFamily="18" charset="0"/>
                      </a:endParaRPr>
                    </a:p>
                  </a:txBody>
                  <a:tcPr/>
                </a:tc>
                <a:tc rowSpan="2">
                  <a:txBody>
                    <a:bodyPr/>
                    <a:lstStyle/>
                    <a:p>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Pacientų pasitenkinimo teikiamomis paslaugomis lygis ir pacientų skundų tendencijos</a:t>
                      </a:r>
                      <a:endParaRPr lang="lt-LT"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l">
                        <a:spcAft>
                          <a:spcPts val="0"/>
                        </a:spcAft>
                      </a:pPr>
                      <a:r>
                        <a:rPr lang="lt-LT" sz="1600" dirty="0">
                          <a:effectLst/>
                          <a:latin typeface="Times New Roman" panose="02020603050405020304" pitchFamily="18" charset="0"/>
                          <a:ea typeface="Times New Roman"/>
                          <a:cs typeface="Times New Roman" panose="02020603050405020304" pitchFamily="18" charset="0"/>
                        </a:rPr>
                        <a:t>Apklausų duomenimis, teigiamas vertinimas – ne mažiau kaip 95 </a:t>
                      </a:r>
                      <a:r>
                        <a:rPr lang="en-US" sz="1600" dirty="0" smtClean="0">
                          <a:effectLst/>
                          <a:latin typeface="Times New Roman" panose="02020603050405020304" pitchFamily="18" charset="0"/>
                          <a:ea typeface="Times New Roman"/>
                          <a:cs typeface="Times New Roman" panose="02020603050405020304" pitchFamily="18" charset="0"/>
                        </a:rPr>
                        <a:t>%</a:t>
                      </a:r>
                      <a:r>
                        <a:rPr lang="lt-LT" sz="1600" dirty="0" smtClean="0">
                          <a:effectLst/>
                          <a:latin typeface="Times New Roman" panose="02020603050405020304" pitchFamily="18" charset="0"/>
                          <a:ea typeface="Times New Roman"/>
                          <a:cs typeface="Times New Roman" panose="02020603050405020304" pitchFamily="18" charset="0"/>
                        </a:rPr>
                        <a:t>. </a:t>
                      </a:r>
                      <a:endParaRPr lang="lt-LT"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1600" dirty="0" err="1">
                          <a:effectLst/>
                          <a:latin typeface="Times New Roman" panose="02020603050405020304" pitchFamily="18" charset="0"/>
                          <a:ea typeface="Times New Roman"/>
                          <a:cs typeface="Times New Roman" panose="02020603050405020304" pitchFamily="18" charset="0"/>
                        </a:rPr>
                        <a:t>Vidaus</a:t>
                      </a:r>
                      <a:r>
                        <a:rPr lang="en-US" sz="1600" dirty="0">
                          <a:effectLst/>
                          <a:latin typeface="Times New Roman" panose="02020603050405020304" pitchFamily="18" charset="0"/>
                          <a:ea typeface="Times New Roman"/>
                          <a:cs typeface="Times New Roman" panose="02020603050405020304" pitchFamily="18" charset="0"/>
                        </a:rPr>
                        <a:t> medicines </a:t>
                      </a:r>
                      <a:r>
                        <a:rPr lang="en-US" sz="1600" dirty="0" err="1">
                          <a:effectLst/>
                          <a:latin typeface="Times New Roman" panose="02020603050405020304" pitchFamily="18" charset="0"/>
                          <a:ea typeface="Times New Roman"/>
                          <a:cs typeface="Times New Roman" panose="02020603050405020304" pitchFamily="18" charset="0"/>
                        </a:rPr>
                        <a:t>audito</a:t>
                      </a:r>
                      <a:r>
                        <a:rPr lang="en-US" sz="1600" dirty="0">
                          <a:effectLst/>
                          <a:latin typeface="Times New Roman" panose="02020603050405020304" pitchFamily="18" charset="0"/>
                          <a:ea typeface="Times New Roman"/>
                          <a:cs typeface="Times New Roman" panose="02020603050405020304" pitchFamily="18" charset="0"/>
                        </a:rPr>
                        <a:t> </a:t>
                      </a:r>
                      <a:r>
                        <a:rPr lang="en-US" sz="1600" dirty="0" err="1" smtClean="0">
                          <a:effectLst/>
                          <a:latin typeface="Times New Roman" panose="02020603050405020304" pitchFamily="18" charset="0"/>
                          <a:ea typeface="Times New Roman"/>
                          <a:cs typeface="Times New Roman" panose="02020603050405020304" pitchFamily="18" charset="0"/>
                        </a:rPr>
                        <a:t>atliktose</a:t>
                      </a:r>
                      <a:r>
                        <a:rPr lang="en-US" sz="1600" dirty="0" smtClean="0">
                          <a:effectLst/>
                          <a:latin typeface="Times New Roman" panose="02020603050405020304" pitchFamily="18" charset="0"/>
                          <a:ea typeface="Times New Roman"/>
                          <a:cs typeface="Times New Roman" panose="02020603050405020304" pitchFamily="18" charset="0"/>
                        </a:rPr>
                        <a:t> </a:t>
                      </a:r>
                      <a:r>
                        <a:rPr lang="en-US" sz="1600" dirty="0" err="1" smtClean="0">
                          <a:effectLst/>
                          <a:latin typeface="Times New Roman" panose="02020603050405020304" pitchFamily="18" charset="0"/>
                          <a:ea typeface="Times New Roman"/>
                          <a:cs typeface="Times New Roman" panose="02020603050405020304" pitchFamily="18" charset="0"/>
                        </a:rPr>
                        <a:t>anoniminėse</a:t>
                      </a:r>
                      <a:r>
                        <a:rPr lang="en-US" sz="1600" dirty="0" smtClean="0">
                          <a:effectLst/>
                          <a:latin typeface="Times New Roman" panose="02020603050405020304" pitchFamily="18" charset="0"/>
                          <a:ea typeface="Times New Roman"/>
                          <a:cs typeface="Times New Roman" panose="02020603050405020304" pitchFamily="18" charset="0"/>
                        </a:rPr>
                        <a:t> </a:t>
                      </a:r>
                      <a:r>
                        <a:rPr lang="en-US" sz="1600" dirty="0" err="1" smtClean="0">
                          <a:effectLst/>
                          <a:latin typeface="Times New Roman" panose="02020603050405020304" pitchFamily="18" charset="0"/>
                          <a:ea typeface="Times New Roman"/>
                          <a:cs typeface="Times New Roman" panose="02020603050405020304" pitchFamily="18" charset="0"/>
                        </a:rPr>
                        <a:t>anketinėse</a:t>
                      </a:r>
                      <a:r>
                        <a:rPr lang="en-US" sz="1600" dirty="0" smtClean="0">
                          <a:effectLst/>
                          <a:latin typeface="Times New Roman" panose="02020603050405020304" pitchFamily="18" charset="0"/>
                          <a:ea typeface="Times New Roman"/>
                          <a:cs typeface="Times New Roman" panose="02020603050405020304" pitchFamily="18" charset="0"/>
                        </a:rPr>
                        <a:t> </a:t>
                      </a:r>
                      <a:r>
                        <a:rPr lang="en-US" sz="1600" dirty="0" err="1" smtClean="0">
                          <a:effectLst/>
                          <a:latin typeface="Times New Roman" panose="02020603050405020304" pitchFamily="18" charset="0"/>
                          <a:ea typeface="Times New Roman"/>
                          <a:cs typeface="Times New Roman" panose="02020603050405020304" pitchFamily="18" charset="0"/>
                        </a:rPr>
                        <a:t>apklausose</a:t>
                      </a:r>
                      <a:r>
                        <a:rPr lang="en-US" sz="1600" dirty="0" smtClean="0">
                          <a:effectLst/>
                          <a:latin typeface="Times New Roman" panose="02020603050405020304" pitchFamily="18" charset="0"/>
                          <a:ea typeface="Times New Roman"/>
                          <a:cs typeface="Times New Roman" panose="02020603050405020304" pitchFamily="18" charset="0"/>
                        </a:rPr>
                        <a:t>, </a:t>
                      </a:r>
                      <a:r>
                        <a:rPr lang="en-US" sz="1600" dirty="0">
                          <a:effectLst/>
                          <a:latin typeface="Times New Roman" panose="02020603050405020304" pitchFamily="18" charset="0"/>
                          <a:ea typeface="Times New Roman"/>
                          <a:cs typeface="Times New Roman" panose="02020603050405020304" pitchFamily="18" charset="0"/>
                        </a:rPr>
                        <a:t>97,1</a:t>
                      </a:r>
                      <a:r>
                        <a:rPr lang="en-US" sz="1600" dirty="0" smtClean="0">
                          <a:effectLst/>
                          <a:latin typeface="Times New Roman" panose="02020603050405020304" pitchFamily="18" charset="0"/>
                          <a:ea typeface="Times New Roman"/>
                          <a:cs typeface="Times New Roman" panose="02020603050405020304" pitchFamily="18" charset="0"/>
                        </a:rPr>
                        <a:t>% </a:t>
                      </a:r>
                      <a:r>
                        <a:rPr lang="en-US" sz="1600" dirty="0" err="1" smtClean="0">
                          <a:effectLst/>
                          <a:latin typeface="Times New Roman" panose="02020603050405020304" pitchFamily="18" charset="0"/>
                          <a:ea typeface="Times New Roman"/>
                          <a:cs typeface="Times New Roman" panose="02020603050405020304" pitchFamily="18" charset="0"/>
                        </a:rPr>
                        <a:t>pacientų</a:t>
                      </a:r>
                      <a:r>
                        <a:rPr lang="en-US" sz="1600" dirty="0" smtClean="0">
                          <a:effectLst/>
                          <a:latin typeface="Times New Roman" panose="02020603050405020304" pitchFamily="18" charset="0"/>
                          <a:ea typeface="Times New Roman"/>
                          <a:cs typeface="Times New Roman" panose="02020603050405020304" pitchFamily="18" charset="0"/>
                        </a:rPr>
                        <a:t> </a:t>
                      </a:r>
                      <a:r>
                        <a:rPr lang="en-US" sz="1600" dirty="0" err="1" smtClean="0">
                          <a:effectLst/>
                          <a:latin typeface="Times New Roman" panose="02020603050405020304" pitchFamily="18" charset="0"/>
                          <a:ea typeface="Times New Roman"/>
                          <a:cs typeface="Times New Roman" panose="02020603050405020304" pitchFamily="18" charset="0"/>
                        </a:rPr>
                        <a:t>teigiamai</a:t>
                      </a:r>
                      <a:r>
                        <a:rPr lang="en-US" sz="1600" dirty="0" smtClean="0">
                          <a:effectLst/>
                          <a:latin typeface="Times New Roman" panose="02020603050405020304" pitchFamily="18" charset="0"/>
                          <a:ea typeface="Times New Roman"/>
                          <a:cs typeface="Times New Roman" panose="02020603050405020304" pitchFamily="18" charset="0"/>
                        </a:rPr>
                        <a:t> </a:t>
                      </a:r>
                      <a:r>
                        <a:rPr lang="en-US" sz="1600" dirty="0" err="1">
                          <a:effectLst/>
                          <a:latin typeface="Times New Roman" panose="02020603050405020304" pitchFamily="18" charset="0"/>
                          <a:ea typeface="Times New Roman"/>
                          <a:cs typeface="Times New Roman" panose="02020603050405020304" pitchFamily="18" charset="0"/>
                        </a:rPr>
                        <a:t>vertino</a:t>
                      </a:r>
                      <a:r>
                        <a:rPr lang="en-US" sz="1600" dirty="0">
                          <a:effectLst/>
                          <a:latin typeface="Times New Roman" panose="02020603050405020304" pitchFamily="18" charset="0"/>
                          <a:ea typeface="Times New Roman"/>
                          <a:cs typeface="Times New Roman" panose="02020603050405020304" pitchFamily="18" charset="0"/>
                        </a:rPr>
                        <a:t> </a:t>
                      </a:r>
                      <a:r>
                        <a:rPr lang="en-US" sz="1600" dirty="0" err="1">
                          <a:effectLst/>
                          <a:latin typeface="Times New Roman" panose="02020603050405020304" pitchFamily="18" charset="0"/>
                          <a:ea typeface="Times New Roman"/>
                          <a:cs typeface="Times New Roman" panose="02020603050405020304" pitchFamily="18" charset="0"/>
                        </a:rPr>
                        <a:t>gydytojų</a:t>
                      </a:r>
                      <a:r>
                        <a:rPr lang="en-US" sz="1600" dirty="0">
                          <a:effectLst/>
                          <a:latin typeface="Times New Roman" panose="02020603050405020304" pitchFamily="18" charset="0"/>
                          <a:ea typeface="Times New Roman"/>
                          <a:cs typeface="Times New Roman" panose="02020603050405020304" pitchFamily="18" charset="0"/>
                        </a:rPr>
                        <a:t> </a:t>
                      </a:r>
                      <a:r>
                        <a:rPr lang="en-US" sz="1600" dirty="0" err="1">
                          <a:effectLst/>
                          <a:latin typeface="Times New Roman" panose="02020603050405020304" pitchFamily="18" charset="0"/>
                          <a:ea typeface="Times New Roman"/>
                          <a:cs typeface="Times New Roman" panose="02020603050405020304" pitchFamily="18" charset="0"/>
                        </a:rPr>
                        <a:t>ir</a:t>
                      </a:r>
                      <a:r>
                        <a:rPr lang="en-US" sz="1600" dirty="0">
                          <a:effectLst/>
                          <a:latin typeface="Times New Roman" panose="02020603050405020304" pitchFamily="18" charset="0"/>
                          <a:ea typeface="Times New Roman"/>
                          <a:cs typeface="Times New Roman" panose="02020603050405020304" pitchFamily="18" charset="0"/>
                        </a:rPr>
                        <a:t> </a:t>
                      </a:r>
                      <a:r>
                        <a:rPr lang="en-US" sz="1600" dirty="0" err="1">
                          <a:effectLst/>
                          <a:latin typeface="Times New Roman" panose="02020603050405020304" pitchFamily="18" charset="0"/>
                          <a:ea typeface="Times New Roman"/>
                          <a:cs typeface="Times New Roman" panose="02020603050405020304" pitchFamily="18" charset="0"/>
                        </a:rPr>
                        <a:t>slaugytojų</a:t>
                      </a:r>
                      <a:r>
                        <a:rPr lang="en-US" sz="1600" dirty="0">
                          <a:effectLst/>
                          <a:latin typeface="Times New Roman" panose="02020603050405020304" pitchFamily="18" charset="0"/>
                          <a:ea typeface="Times New Roman"/>
                          <a:cs typeface="Times New Roman" panose="02020603050405020304" pitchFamily="18" charset="0"/>
                        </a:rPr>
                        <a:t> </a:t>
                      </a:r>
                      <a:r>
                        <a:rPr lang="en-US" sz="1600" dirty="0" err="1">
                          <a:effectLst/>
                          <a:latin typeface="Times New Roman" panose="02020603050405020304" pitchFamily="18" charset="0"/>
                          <a:ea typeface="Times New Roman"/>
                          <a:cs typeface="Times New Roman" panose="02020603050405020304" pitchFamily="18" charset="0"/>
                        </a:rPr>
                        <a:t>darbą</a:t>
                      </a:r>
                      <a:r>
                        <a:rPr lang="en-US" sz="1600" dirty="0">
                          <a:effectLst/>
                          <a:latin typeface="Times New Roman" panose="02020603050405020304" pitchFamily="18" charset="0"/>
                          <a:ea typeface="Times New Roman"/>
                          <a:cs typeface="Times New Roman" panose="02020603050405020304" pitchFamily="18" charset="0"/>
                        </a:rPr>
                        <a:t>, </a:t>
                      </a:r>
                      <a:endParaRPr lang="lt-LT"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864096">
                <a:tc vMerge="1">
                  <a:txBody>
                    <a:bodyPr/>
                    <a:lstStyle/>
                    <a:p>
                      <a:pPr algn="ctr"/>
                      <a:endParaRPr lang="lt-LT" sz="1600" dirty="0">
                        <a:latin typeface="Times New Roman" panose="02020603050405020304" pitchFamily="18" charset="0"/>
                        <a:cs typeface="Times New Roman" panose="02020603050405020304" pitchFamily="18" charset="0"/>
                      </a:endParaRPr>
                    </a:p>
                  </a:txBody>
                  <a:tcPr/>
                </a:tc>
                <a:tc vMerge="1">
                  <a:txBody>
                    <a:bodyPr/>
                    <a:lstStyle/>
                    <a:p>
                      <a:endParaRPr lang="lt-LT"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Pagrįstų skundų – mažiau kaip 1 </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 nuo metinių ambulatorinių konsultacijų ir gydytų pacientų stacionare </a:t>
                      </a:r>
                      <a:endParaRPr lang="lt-LT"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ctr">
                        <a:spcAft>
                          <a:spcPts val="0"/>
                        </a:spcAft>
                      </a:pP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Skundų nebuvo gauta</a:t>
                      </a:r>
                      <a:endParaRPr lang="lt-LT" sz="1600" dirty="0">
                        <a:effectLst/>
                        <a:latin typeface="Times New Roman" panose="02020603050405020304" pitchFamily="18" charset="0"/>
                        <a:ea typeface="Times New Roman"/>
                        <a:cs typeface="Times New Roman" panose="02020603050405020304" pitchFamily="18" charset="0"/>
                      </a:endParaRPr>
                    </a:p>
                  </a:txBody>
                  <a:tcPr marL="114300" marR="114300" marT="0" marB="0" anchor="ctr"/>
                </a:tc>
              </a:tr>
              <a:tr h="864096">
                <a:tc>
                  <a:txBody>
                    <a:bodyPr/>
                    <a:lstStyle/>
                    <a:p>
                      <a:pPr algn="ctr"/>
                      <a:r>
                        <a:rPr lang="en-US" sz="1600" dirty="0" smtClean="0">
                          <a:latin typeface="Times New Roman" panose="02020603050405020304" pitchFamily="18" charset="0"/>
                          <a:cs typeface="Times New Roman" panose="02020603050405020304" pitchFamily="18" charset="0"/>
                        </a:rPr>
                        <a:t>6</a:t>
                      </a:r>
                      <a:endParaRPr lang="lt-LT" sz="1600" dirty="0">
                        <a:latin typeface="Times New Roman" panose="02020603050405020304" pitchFamily="18" charset="0"/>
                        <a:cs typeface="Times New Roman" panose="02020603050405020304" pitchFamily="18" charset="0"/>
                      </a:endParaRPr>
                    </a:p>
                  </a:txBody>
                  <a:tcPr/>
                </a:tc>
                <a:tc>
                  <a:txBody>
                    <a:bodyPr/>
                    <a:lstStyle/>
                    <a:p>
                      <a:r>
                        <a:rPr lang="lt-LT" sz="1600" kern="1200" dirty="0" smtClean="0">
                          <a:solidFill>
                            <a:schemeClr val="dk1"/>
                          </a:solidFill>
                          <a:effectLst/>
                          <a:latin typeface="+mn-lt"/>
                          <a:ea typeface="+mn-ea"/>
                          <a:cs typeface="+mn-cs"/>
                        </a:rPr>
                        <a:t>Kokybės sistemos diegimo ir vystymo laipsnis</a:t>
                      </a:r>
                      <a:endParaRPr lang="lt-LT"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l">
                        <a:spcAft>
                          <a:spcPts val="0"/>
                        </a:spcAft>
                      </a:pPr>
                      <a:r>
                        <a:rPr lang="lt-LT" sz="1600" dirty="0">
                          <a:effectLst/>
                          <a:latin typeface="Times New Roman"/>
                          <a:ea typeface="Times New Roman"/>
                        </a:rPr>
                        <a:t>Kokybės vadybos sistemos brandumo lygmuo – ne mažiau kaip 3 balai (penkiabalėje sistemoje)</a:t>
                      </a:r>
                    </a:p>
                  </a:txBody>
                  <a:tcPr marL="68580" marR="68580" marT="0" marB="0"/>
                </a:tc>
                <a:tc>
                  <a:txBody>
                    <a:bodyPr/>
                    <a:lstStyle/>
                    <a:p>
                      <a:pPr algn="ctr">
                        <a:spcAft>
                          <a:spcPts val="0"/>
                        </a:spcAft>
                      </a:pPr>
                      <a:r>
                        <a:rPr lang="lt-LT" sz="1800" kern="1200" dirty="0" smtClean="0">
                          <a:solidFill>
                            <a:schemeClr val="dk1"/>
                          </a:solidFill>
                          <a:effectLst/>
                          <a:latin typeface="+mn-lt"/>
                          <a:ea typeface="+mn-ea"/>
                          <a:cs typeface="+mn-cs"/>
                        </a:rPr>
                        <a:t>3</a:t>
                      </a:r>
                      <a:endParaRPr lang="lt-LT" sz="1600" dirty="0">
                        <a:effectLst/>
                        <a:latin typeface="Times New Roman" panose="02020603050405020304" pitchFamily="18" charset="0"/>
                        <a:ea typeface="Times New Roman"/>
                        <a:cs typeface="Times New Roman" panose="02020603050405020304" pitchFamily="18" charset="0"/>
                      </a:endParaRPr>
                    </a:p>
                  </a:txBody>
                  <a:tcPr marL="114300" marR="114300" marT="0" marB="0" anchor="ctr"/>
                </a:tc>
              </a:tr>
            </a:tbl>
          </a:graphicData>
        </a:graphic>
      </p:graphicFrame>
    </p:spTree>
    <p:extLst>
      <p:ext uri="{BB962C8B-B14F-4D97-AF65-F5344CB8AC3E}">
        <p14:creationId xmlns:p14="http://schemas.microsoft.com/office/powerpoint/2010/main" xmlns="" val="3198572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395536" y="188640"/>
            <a:ext cx="8496944" cy="6408712"/>
          </a:xfrm>
        </p:spPr>
        <p:txBody>
          <a:bodyPr>
            <a:normAutofit/>
          </a:bodyPr>
          <a:lstStyle/>
          <a:p>
            <a:r>
              <a:rPr lang="lt-LT" sz="2000" b="1" dirty="0" smtClean="0">
                <a:solidFill>
                  <a:schemeClr val="tx1"/>
                </a:solidFill>
                <a:latin typeface="Times New Roman" panose="02020603050405020304" pitchFamily="18" charset="0"/>
                <a:cs typeface="Times New Roman" panose="02020603050405020304" pitchFamily="18" charset="0"/>
              </a:rPr>
              <a:t>2013 </a:t>
            </a:r>
            <a:r>
              <a:rPr lang="lt-LT" sz="2000" b="1" dirty="0">
                <a:solidFill>
                  <a:schemeClr val="tx1"/>
                </a:solidFill>
                <a:latin typeface="Times New Roman" panose="02020603050405020304" pitchFamily="18" charset="0"/>
                <a:cs typeface="Times New Roman" panose="02020603050405020304" pitchFamily="18" charset="0"/>
              </a:rPr>
              <a:t>METŲ SIEKTINŲ VEIKLOS UŽDUOČIŲ </a:t>
            </a:r>
            <a:r>
              <a:rPr lang="lt-LT" sz="2000" b="1" dirty="0" smtClean="0">
                <a:solidFill>
                  <a:schemeClr val="tx1"/>
                </a:solidFill>
                <a:latin typeface="Times New Roman" panose="02020603050405020304" pitchFamily="18" charset="0"/>
                <a:cs typeface="Times New Roman" panose="02020603050405020304" pitchFamily="18" charset="0"/>
              </a:rPr>
              <a:t>ĮVYKDYMO </a:t>
            </a:r>
            <a:r>
              <a:rPr lang="lt-LT" sz="2000" b="1" dirty="0">
                <a:solidFill>
                  <a:schemeClr val="tx1"/>
                </a:solidFill>
                <a:latin typeface="Times New Roman" panose="02020603050405020304" pitchFamily="18" charset="0"/>
                <a:cs typeface="Times New Roman" panose="02020603050405020304" pitchFamily="18" charset="0"/>
              </a:rPr>
              <a:t>ATASKAITA</a:t>
            </a:r>
          </a:p>
        </p:txBody>
      </p:sp>
      <p:graphicFrame>
        <p:nvGraphicFramePr>
          <p:cNvPr id="7" name="Lentelė 6"/>
          <p:cNvGraphicFramePr>
            <a:graphicFrameLocks noGrp="1"/>
          </p:cNvGraphicFramePr>
          <p:nvPr>
            <p:extLst>
              <p:ext uri="{D42A27DB-BD31-4B8C-83A1-F6EECF244321}">
                <p14:modId xmlns:p14="http://schemas.microsoft.com/office/powerpoint/2010/main" xmlns="" val="706148467"/>
              </p:ext>
            </p:extLst>
          </p:nvPr>
        </p:nvGraphicFramePr>
        <p:xfrm>
          <a:off x="467544" y="1268759"/>
          <a:ext cx="8496946" cy="5192256"/>
        </p:xfrm>
        <a:graphic>
          <a:graphicData uri="http://schemas.openxmlformats.org/drawingml/2006/table">
            <a:tbl>
              <a:tblPr firstRow="1" bandRow="1">
                <a:tableStyleId>{5C22544A-7EE6-4342-B048-85BDC9FD1C3A}</a:tableStyleId>
              </a:tblPr>
              <a:tblGrid>
                <a:gridCol w="576064"/>
                <a:gridCol w="1368152"/>
                <a:gridCol w="1080120"/>
                <a:gridCol w="5472610"/>
              </a:tblGrid>
              <a:tr h="543609">
                <a:tc>
                  <a:txBody>
                    <a:bodyPr/>
                    <a:lstStyle/>
                    <a:p>
                      <a:r>
                        <a:rPr lang="lt-LT" sz="1600" dirty="0" smtClean="0">
                          <a:latin typeface="Times New Roman" panose="02020603050405020304" pitchFamily="18" charset="0"/>
                          <a:cs typeface="Times New Roman" panose="02020603050405020304" pitchFamily="18" charset="0"/>
                        </a:rPr>
                        <a:t>Eil. Nr.</a:t>
                      </a:r>
                      <a:endParaRPr lang="lt-LT" sz="1600" dirty="0">
                        <a:latin typeface="Times New Roman" panose="02020603050405020304" pitchFamily="18" charset="0"/>
                        <a:cs typeface="Times New Roman" panose="02020603050405020304" pitchFamily="18" charset="0"/>
                      </a:endParaRPr>
                    </a:p>
                  </a:txBody>
                  <a:tcPr/>
                </a:tc>
                <a:tc>
                  <a:txBody>
                    <a:bodyPr/>
                    <a:lstStyle/>
                    <a:p>
                      <a:pPr algn="ctr"/>
                      <a:r>
                        <a:rPr lang="lt-LT" sz="1600" dirty="0" smtClean="0">
                          <a:latin typeface="Times New Roman" panose="02020603050405020304" pitchFamily="18" charset="0"/>
                          <a:cs typeface="Times New Roman" panose="02020603050405020304" pitchFamily="18" charset="0"/>
                        </a:rPr>
                        <a:t>Veiklos užduočių vertinimo rodikliai</a:t>
                      </a:r>
                      <a:endParaRPr lang="lt-LT" sz="1600" dirty="0">
                        <a:latin typeface="Times New Roman" panose="02020603050405020304" pitchFamily="18" charset="0"/>
                        <a:cs typeface="Times New Roman" panose="02020603050405020304" pitchFamily="18" charset="0"/>
                      </a:endParaRPr>
                    </a:p>
                  </a:txBody>
                  <a:tcPr anchor="ctr"/>
                </a:tc>
                <a:tc>
                  <a:txBody>
                    <a:bodyPr/>
                    <a:lstStyle/>
                    <a:p>
                      <a:pPr algn="ctr"/>
                      <a:r>
                        <a:rPr lang="lt-LT" sz="1600" dirty="0" smtClean="0">
                          <a:latin typeface="Times New Roman" panose="02020603050405020304" pitchFamily="18" charset="0"/>
                          <a:cs typeface="Times New Roman" panose="02020603050405020304" pitchFamily="18" charset="0"/>
                        </a:rPr>
                        <a:t>Rodiklių vertinimo kriterijus</a:t>
                      </a:r>
                      <a:endParaRPr lang="lt-LT" sz="1600" dirty="0">
                        <a:latin typeface="Times New Roman" panose="02020603050405020304" pitchFamily="18" charset="0"/>
                        <a:cs typeface="Times New Roman" panose="02020603050405020304" pitchFamily="18" charset="0"/>
                      </a:endParaRPr>
                    </a:p>
                  </a:txBody>
                  <a:tcPr anchor="ctr"/>
                </a:tc>
                <a:tc>
                  <a:txBody>
                    <a:bodyPr/>
                    <a:lstStyle/>
                    <a:p>
                      <a:pPr algn="ctr"/>
                      <a:r>
                        <a:rPr lang="lt-LT" sz="1600" dirty="0" smtClean="0">
                          <a:latin typeface="Times New Roman" panose="02020603050405020304" pitchFamily="18" charset="0"/>
                          <a:cs typeface="Times New Roman" panose="02020603050405020304" pitchFamily="18" charset="0"/>
                        </a:rPr>
                        <a:t>Įvykdymas 2013 metais</a:t>
                      </a:r>
                      <a:endParaRPr lang="lt-LT" sz="1600" dirty="0">
                        <a:latin typeface="Times New Roman" panose="02020603050405020304" pitchFamily="18" charset="0"/>
                        <a:cs typeface="Times New Roman" panose="02020603050405020304" pitchFamily="18" charset="0"/>
                      </a:endParaRPr>
                    </a:p>
                  </a:txBody>
                  <a:tcPr anchor="ctr"/>
                </a:tc>
              </a:tr>
              <a:tr h="381745">
                <a:tc>
                  <a:txBody>
                    <a:bodyPr/>
                    <a:lstStyle/>
                    <a:p>
                      <a:pPr algn="ctr"/>
                      <a:endParaRPr lang="lt-LT" sz="1600" dirty="0">
                        <a:latin typeface="Times New Roman" panose="02020603050405020304" pitchFamily="18" charset="0"/>
                        <a:cs typeface="Times New Roman" panose="02020603050405020304" pitchFamily="18" charset="0"/>
                      </a:endParaRPr>
                    </a:p>
                  </a:txBody>
                  <a:tcPr/>
                </a:tc>
                <a:tc>
                  <a:txBody>
                    <a:bodyPr/>
                    <a:lstStyle/>
                    <a:p>
                      <a:pPr algn="ctr"/>
                      <a:r>
                        <a:rPr lang="lt-LT" sz="1600" b="1" kern="1200" dirty="0" smtClean="0">
                          <a:solidFill>
                            <a:schemeClr val="dk1"/>
                          </a:solidFill>
                          <a:effectLst/>
                          <a:latin typeface="Times New Roman" panose="02020603050405020304" pitchFamily="18" charset="0"/>
                          <a:ea typeface="+mn-ea"/>
                          <a:cs typeface="Times New Roman" panose="02020603050405020304" pitchFamily="18" charset="0"/>
                        </a:rPr>
                        <a:t>K</a:t>
                      </a:r>
                      <a:r>
                        <a:rPr lang="en-US" sz="1600" b="1" kern="1200" dirty="0" smtClean="0">
                          <a:solidFill>
                            <a:schemeClr val="dk1"/>
                          </a:solidFill>
                          <a:effectLst/>
                          <a:latin typeface="Times New Roman" panose="02020603050405020304" pitchFamily="18" charset="0"/>
                          <a:ea typeface="+mn-ea"/>
                          <a:cs typeface="Times New Roman" panose="02020603050405020304" pitchFamily="18" charset="0"/>
                        </a:rPr>
                        <a:t>o</a:t>
                      </a:r>
                      <a:r>
                        <a:rPr lang="lt-LT" sz="1600" b="1" kern="1200" dirty="0" err="1" smtClean="0">
                          <a:solidFill>
                            <a:schemeClr val="dk1"/>
                          </a:solidFill>
                          <a:effectLst/>
                          <a:latin typeface="Times New Roman" panose="02020603050405020304" pitchFamily="18" charset="0"/>
                          <a:ea typeface="+mn-ea"/>
                          <a:cs typeface="Times New Roman" panose="02020603050405020304" pitchFamily="18" charset="0"/>
                        </a:rPr>
                        <a:t>kybiniai</a:t>
                      </a:r>
                      <a:r>
                        <a:rPr lang="lt-LT" sz="1600" b="1" kern="1200" dirty="0" smtClean="0">
                          <a:solidFill>
                            <a:schemeClr val="dk1"/>
                          </a:solidFill>
                          <a:effectLst/>
                          <a:latin typeface="Times New Roman" panose="02020603050405020304" pitchFamily="18" charset="0"/>
                          <a:ea typeface="+mn-ea"/>
                          <a:cs typeface="Times New Roman" panose="02020603050405020304" pitchFamily="18" charset="0"/>
                        </a:rPr>
                        <a:t> rodikliai</a:t>
                      </a:r>
                      <a:endParaRPr lang="lt-LT" sz="1600" b="1"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endParaRPr lang="lt-LT"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lt-LT" sz="1600" dirty="0">
                        <a:latin typeface="Times New Roman" panose="02020603050405020304" pitchFamily="18" charset="0"/>
                        <a:cs typeface="Times New Roman" panose="02020603050405020304" pitchFamily="18" charset="0"/>
                      </a:endParaRPr>
                    </a:p>
                  </a:txBody>
                  <a:tcPr/>
                </a:tc>
              </a:tr>
              <a:tr h="864096">
                <a:tc>
                  <a:txBody>
                    <a:bodyPr/>
                    <a:lstStyle/>
                    <a:p>
                      <a:pPr algn="ctr"/>
                      <a:r>
                        <a:rPr lang="en-US" sz="1600" dirty="0" smtClean="0">
                          <a:latin typeface="Times New Roman" panose="02020603050405020304" pitchFamily="18" charset="0"/>
                          <a:cs typeface="Times New Roman" panose="02020603050405020304" pitchFamily="18" charset="0"/>
                        </a:rPr>
                        <a:t>7</a:t>
                      </a:r>
                      <a:endParaRPr lang="lt-LT"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dirty="0" smtClean="0">
                          <a:effectLst/>
                          <a:latin typeface="Times New Roman" panose="02020603050405020304" pitchFamily="18" charset="0"/>
                          <a:ea typeface="Times New Roman"/>
                          <a:cs typeface="Times New Roman" panose="02020603050405020304" pitchFamily="18" charset="0"/>
                        </a:rPr>
                        <a:t>Darbuotojų kaitos rodiklis </a:t>
                      </a:r>
                    </a:p>
                  </a:txBody>
                  <a:tcPr marL="114300" marR="114300" marT="0" marB="0"/>
                </a:tc>
                <a:tc>
                  <a:txBody>
                    <a:bodyPr/>
                    <a:lstStyle/>
                    <a:p>
                      <a:pPr algn="l">
                        <a:spcAft>
                          <a:spcPts val="0"/>
                        </a:spcAft>
                      </a:pP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Ne daugiau kaip 12,5 </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lt-LT"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lt-LT" sz="1600" b="1" dirty="0">
                          <a:effectLst/>
                          <a:latin typeface="Times New Roman" panose="02020603050405020304" pitchFamily="18" charset="0"/>
                          <a:ea typeface="Times New Roman"/>
                          <a:cs typeface="Times New Roman" panose="02020603050405020304" pitchFamily="18" charset="0"/>
                        </a:rPr>
                        <a:t>9,7 </a:t>
                      </a:r>
                      <a:r>
                        <a:rPr lang="en-US" sz="1600" b="1" dirty="0">
                          <a:effectLst/>
                          <a:latin typeface="Times New Roman" panose="02020603050405020304" pitchFamily="18" charset="0"/>
                          <a:ea typeface="Times New Roman"/>
                          <a:cs typeface="Times New Roman" panose="02020603050405020304" pitchFamily="18" charset="0"/>
                        </a:rPr>
                        <a:t>%</a:t>
                      </a:r>
                      <a:endParaRPr lang="lt-LT" sz="1600" dirty="0">
                        <a:effectLst/>
                        <a:latin typeface="Times New Roman" panose="02020603050405020304" pitchFamily="18" charset="0"/>
                        <a:ea typeface="Times New Roman"/>
                        <a:cs typeface="Times New Roman" panose="02020603050405020304" pitchFamily="18" charset="0"/>
                      </a:endParaRPr>
                    </a:p>
                    <a:p>
                      <a:pPr algn="just">
                        <a:spcAft>
                          <a:spcPts val="0"/>
                        </a:spcAft>
                      </a:pPr>
                      <a:r>
                        <a:rPr lang="lt-LT" sz="1600" dirty="0">
                          <a:effectLst/>
                          <a:latin typeface="Times New Roman" panose="02020603050405020304" pitchFamily="18" charset="0"/>
                          <a:ea typeface="Times New Roman"/>
                          <a:cs typeface="Times New Roman" panose="02020603050405020304" pitchFamily="18" charset="0"/>
                        </a:rPr>
                        <a:t>2013 m. įstaigoje buvo atleisti 5 ir </a:t>
                      </a:r>
                      <a:r>
                        <a:rPr lang="lt-LT" sz="1600" dirty="0" err="1">
                          <a:effectLst/>
                          <a:latin typeface="Times New Roman" panose="02020603050405020304" pitchFamily="18" charset="0"/>
                          <a:ea typeface="Times New Roman"/>
                          <a:cs typeface="Times New Roman" panose="02020603050405020304" pitchFamily="18" charset="0"/>
                        </a:rPr>
                        <a:t>primti</a:t>
                      </a:r>
                      <a:r>
                        <a:rPr lang="lt-LT" sz="1600" dirty="0">
                          <a:effectLst/>
                          <a:latin typeface="Times New Roman" panose="02020603050405020304" pitchFamily="18" charset="0"/>
                          <a:ea typeface="Times New Roman"/>
                          <a:cs typeface="Times New Roman" panose="02020603050405020304" pitchFamily="18" charset="0"/>
                        </a:rPr>
                        <a:t> 6 darbuotojai.  Metų pradžioje įstaigoje dirbo 56, o pabaigoje 57 darbuotojai. </a:t>
                      </a:r>
                    </a:p>
                  </a:txBody>
                  <a:tcPr marL="114300" marR="114300" marT="0" marB="0"/>
                </a:tc>
              </a:tr>
              <a:tr h="864096">
                <a:tc>
                  <a:txBody>
                    <a:bodyPr/>
                    <a:lstStyle/>
                    <a:p>
                      <a:pPr algn="ctr"/>
                      <a:r>
                        <a:rPr lang="en-US" sz="1600" dirty="0" smtClean="0">
                          <a:latin typeface="Times New Roman" panose="02020603050405020304" pitchFamily="18" charset="0"/>
                          <a:cs typeface="Times New Roman" panose="02020603050405020304" pitchFamily="18" charset="0"/>
                        </a:rPr>
                        <a:t>8</a:t>
                      </a:r>
                      <a:endParaRPr lang="lt-LT"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Prioritetinių paslaugų teikimas</a:t>
                      </a:r>
                      <a:endParaRPr lang="lt-LT" sz="1600" dirty="0" smtClean="0">
                        <a:effectLst/>
                        <a:latin typeface="Times New Roman" panose="02020603050405020304" pitchFamily="18" charset="0"/>
                        <a:ea typeface="Times New Roman"/>
                        <a:cs typeface="Times New Roman" panose="02020603050405020304" pitchFamily="18" charset="0"/>
                      </a:endParaRPr>
                    </a:p>
                  </a:txBody>
                  <a:tcPr marL="114300" marR="1143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Paslaugų augimas – 2 </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Prioritetinių paslaugų ataskaitiniu laikotarpiu suteikta </a:t>
                      </a:r>
                      <a:r>
                        <a:rPr lang="lt-LT" sz="1600" b="1" kern="1200" dirty="0" smtClean="0">
                          <a:solidFill>
                            <a:schemeClr val="dk1"/>
                          </a:solidFill>
                          <a:effectLst/>
                          <a:latin typeface="Times New Roman" panose="02020603050405020304" pitchFamily="18" charset="0"/>
                          <a:ea typeface="+mn-ea"/>
                          <a:cs typeface="Times New Roman" panose="02020603050405020304" pitchFamily="18" charset="0"/>
                        </a:rPr>
                        <a:t>10,7</a:t>
                      </a:r>
                      <a:r>
                        <a:rPr lang="en-US" sz="1600" b="1"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daugiau</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201</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3</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 m. teismo nutartimi gydyt</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i</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 2</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8, o</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 201</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2</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 m. gydyti 2</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5</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 pacientai.</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Prioritetinės</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paslaugos</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kriterijumi</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įstaigoje</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sąlyginai</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prisiimtas</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teismo</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nutartimi</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priverstinai</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gydomų</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pacientų</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skaičius</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lt-LT" sz="1600" dirty="0" smtClean="0">
                        <a:effectLst/>
                        <a:latin typeface="Times New Roman" panose="02020603050405020304" pitchFamily="18" charset="0"/>
                        <a:ea typeface="Times New Roman"/>
                        <a:cs typeface="Times New Roman" panose="02020603050405020304" pitchFamily="18" charset="0"/>
                      </a:endParaRPr>
                    </a:p>
                  </a:txBody>
                  <a:tcPr marL="114300" marR="114300" marT="0" marB="0" anchor="ctr"/>
                </a:tc>
              </a:tr>
              <a:tr h="864096">
                <a:tc>
                  <a:txBody>
                    <a:bodyPr/>
                    <a:lstStyle/>
                    <a:p>
                      <a:pPr algn="ctr"/>
                      <a:r>
                        <a:rPr lang="en-US" sz="1600" dirty="0" smtClean="0">
                          <a:latin typeface="Times New Roman" panose="02020603050405020304" pitchFamily="18" charset="0"/>
                          <a:cs typeface="Times New Roman" panose="02020603050405020304" pitchFamily="18" charset="0"/>
                        </a:rPr>
                        <a:t>9</a:t>
                      </a:r>
                      <a:endParaRPr lang="lt-LT" sz="1600" dirty="0">
                        <a:latin typeface="Times New Roman" panose="02020603050405020304" pitchFamily="18" charset="0"/>
                        <a:cs typeface="Times New Roman" panose="02020603050405020304" pitchFamily="18" charset="0"/>
                      </a:endParaRPr>
                    </a:p>
                  </a:txBody>
                  <a:tcPr/>
                </a:tc>
                <a:tc>
                  <a:txBody>
                    <a:bodyPr/>
                    <a:lstStyle/>
                    <a:p>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Informacinių technologijų diegimas ir vystymo lygis</a:t>
                      </a:r>
                      <a:endParaRPr lang="lt-LT"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l">
                        <a:spcAft>
                          <a:spcPts val="0"/>
                        </a:spcAft>
                      </a:pP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Metinių planuotų užduočių įvykdymas – 100 </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lt-LT" sz="1600" dirty="0" smtClean="0">
                          <a:effectLst/>
                          <a:latin typeface="Times New Roman" panose="02020603050405020304" pitchFamily="18" charset="0"/>
                          <a:ea typeface="Times New Roman"/>
                          <a:cs typeface="Times New Roman" panose="02020603050405020304" pitchFamily="18" charset="0"/>
                        </a:rPr>
                        <a:t>)</a:t>
                      </a:r>
                      <a:endParaRPr lang="lt-LT"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a:spcAft>
                          <a:spcPts val="0"/>
                        </a:spcAft>
                      </a:pP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100</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įvykdytos</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m</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etinės planinės užduotys:  įdiegta ir funkcionuoja </a:t>
                      </a:r>
                      <a:r>
                        <a:rPr lang="lt-LT" sz="1600" kern="1200" dirty="0" err="1" smtClean="0">
                          <a:solidFill>
                            <a:schemeClr val="dk1"/>
                          </a:solidFill>
                          <a:effectLst/>
                          <a:latin typeface="Times New Roman" panose="02020603050405020304" pitchFamily="18" charset="0"/>
                          <a:ea typeface="+mn-ea"/>
                          <a:cs typeface="Times New Roman" panose="02020603050405020304" pitchFamily="18" charset="0"/>
                        </a:rPr>
                        <a:t>teleradiologijos</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 paslauga,  patobulinta skaitmenizuoto rentgeno aparato vaizdų perdavimo sistema, įgalinanti rentgeno- grafinius vaizdus persiųsti internetu;  atnaujinta buhalterinės apskaitos programa „</a:t>
                      </a:r>
                      <a:r>
                        <a:rPr lang="lt-LT" sz="1600" kern="1200" dirty="0" err="1" smtClean="0">
                          <a:solidFill>
                            <a:schemeClr val="dk1"/>
                          </a:solidFill>
                          <a:effectLst/>
                          <a:latin typeface="Times New Roman" panose="02020603050405020304" pitchFamily="18" charset="0"/>
                          <a:ea typeface="+mn-ea"/>
                          <a:cs typeface="Times New Roman" panose="02020603050405020304" pitchFamily="18" charset="0"/>
                        </a:rPr>
                        <a:t>Agnum</a:t>
                      </a:r>
                      <a:r>
                        <a:rPr lang="lt-LT" sz="1600" kern="1200" dirty="0" smtClean="0">
                          <a:solidFill>
                            <a:schemeClr val="dk1"/>
                          </a:solidFill>
                          <a:effectLst/>
                          <a:latin typeface="Times New Roman" panose="02020603050405020304" pitchFamily="18" charset="0"/>
                          <a:ea typeface="+mn-ea"/>
                          <a:cs typeface="Times New Roman" panose="02020603050405020304" pitchFamily="18" charset="0"/>
                        </a:rPr>
                        <a:t>“;  atnaujinta ir patobulinta įstaigos interneto svetainė; </a:t>
                      </a:r>
                      <a:endParaRPr lang="lt-LT" sz="1600" dirty="0">
                        <a:effectLst/>
                        <a:latin typeface="Times New Roman" panose="02020603050405020304" pitchFamily="18" charset="0"/>
                        <a:ea typeface="Times New Roman"/>
                        <a:cs typeface="Times New Roman" panose="02020603050405020304" pitchFamily="18" charset="0"/>
                      </a:endParaRPr>
                    </a:p>
                  </a:txBody>
                  <a:tcPr marL="114300" marR="114300" marT="0" marB="0" anchor="ctr"/>
                </a:tc>
              </a:tr>
            </a:tbl>
          </a:graphicData>
        </a:graphic>
      </p:graphicFrame>
    </p:spTree>
    <p:extLst>
      <p:ext uri="{BB962C8B-B14F-4D97-AF65-F5344CB8AC3E}">
        <p14:creationId xmlns:p14="http://schemas.microsoft.com/office/powerpoint/2010/main" xmlns="" val="5312753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11560" y="260648"/>
            <a:ext cx="8229600" cy="2736304"/>
          </a:xfrm>
        </p:spPr>
        <p:txBody>
          <a:bodyPr>
            <a:noAutofit/>
          </a:bodyPr>
          <a:lstStyle/>
          <a:p>
            <a:r>
              <a:rPr lang="lt-LT" sz="1400" b="1" dirty="0">
                <a:latin typeface="Times New Roman" panose="02020603050405020304" pitchFamily="18" charset="0"/>
                <a:cs typeface="Times New Roman" panose="02020603050405020304" pitchFamily="18" charset="0"/>
              </a:rPr>
              <a:t>VIEŠOJI  ĮSTAIGA</a:t>
            </a:r>
            <a:r>
              <a:rPr lang="lt-LT" sz="1400" dirty="0">
                <a:latin typeface="Times New Roman" panose="02020603050405020304" pitchFamily="18" charset="0"/>
                <a:cs typeface="Times New Roman" panose="02020603050405020304" pitchFamily="18" charset="0"/>
              </a:rPr>
              <a:t/>
            </a:r>
            <a:br>
              <a:rPr lang="lt-LT" sz="1400" dirty="0">
                <a:latin typeface="Times New Roman" panose="02020603050405020304" pitchFamily="18" charset="0"/>
                <a:cs typeface="Times New Roman" panose="02020603050405020304" pitchFamily="18" charset="0"/>
              </a:rPr>
            </a:br>
            <a:r>
              <a:rPr lang="lt-LT" sz="1400" b="1" dirty="0">
                <a:latin typeface="Times New Roman" panose="02020603050405020304" pitchFamily="18" charset="0"/>
                <a:cs typeface="Times New Roman" panose="02020603050405020304" pitchFamily="18" charset="0"/>
              </a:rPr>
              <a:t>ALYTAUS APSKRITIES TUBERKULIOZĖS LIGONINĖS</a:t>
            </a:r>
            <a:r>
              <a:rPr lang="lt-LT" sz="1400" dirty="0">
                <a:latin typeface="Times New Roman" panose="02020603050405020304" pitchFamily="18" charset="0"/>
                <a:cs typeface="Times New Roman" panose="02020603050405020304" pitchFamily="18" charset="0"/>
              </a:rPr>
              <a:t/>
            </a:r>
            <a:br>
              <a:rPr lang="lt-LT" sz="1400" dirty="0">
                <a:latin typeface="Times New Roman" panose="02020603050405020304" pitchFamily="18" charset="0"/>
                <a:cs typeface="Times New Roman" panose="02020603050405020304" pitchFamily="18" charset="0"/>
              </a:rPr>
            </a:br>
            <a:r>
              <a:rPr lang="lt-LT" sz="1400" b="1" dirty="0">
                <a:latin typeface="Times New Roman" panose="02020603050405020304" pitchFamily="18" charset="0"/>
                <a:cs typeface="Times New Roman" panose="02020603050405020304" pitchFamily="18" charset="0"/>
              </a:rPr>
              <a:t>DIREKTORIUS</a:t>
            </a:r>
            <a:r>
              <a:rPr lang="lt-LT" sz="1400" dirty="0">
                <a:latin typeface="Times New Roman" panose="02020603050405020304" pitchFamily="18" charset="0"/>
                <a:cs typeface="Times New Roman" panose="02020603050405020304" pitchFamily="18" charset="0"/>
              </a:rPr>
              <a:t/>
            </a:r>
            <a:br>
              <a:rPr lang="lt-LT" sz="1400" dirty="0">
                <a:latin typeface="Times New Roman" panose="02020603050405020304" pitchFamily="18" charset="0"/>
                <a:cs typeface="Times New Roman" panose="02020603050405020304" pitchFamily="18" charset="0"/>
              </a:rPr>
            </a:br>
            <a:r>
              <a:rPr lang="lt-LT" sz="1400" b="1" dirty="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
            </a:r>
            <a:br>
              <a:rPr lang="lt-LT" sz="1400" dirty="0">
                <a:latin typeface="Times New Roman" panose="02020603050405020304" pitchFamily="18" charset="0"/>
                <a:cs typeface="Times New Roman" panose="02020603050405020304" pitchFamily="18" charset="0"/>
              </a:rPr>
            </a:br>
            <a:r>
              <a:rPr lang="lt-LT" sz="1400" dirty="0">
                <a:latin typeface="Times New Roman" panose="02020603050405020304" pitchFamily="18" charset="0"/>
                <a:cs typeface="Times New Roman" panose="02020603050405020304" pitchFamily="18" charset="0"/>
              </a:rPr>
              <a:t> </a:t>
            </a:r>
            <a:br>
              <a:rPr lang="lt-LT" sz="1400" dirty="0">
                <a:latin typeface="Times New Roman" panose="02020603050405020304" pitchFamily="18" charset="0"/>
                <a:cs typeface="Times New Roman" panose="02020603050405020304" pitchFamily="18" charset="0"/>
              </a:rPr>
            </a:br>
            <a:r>
              <a:rPr lang="lt-LT" sz="1400" b="1" dirty="0">
                <a:latin typeface="Times New Roman" panose="02020603050405020304" pitchFamily="18" charset="0"/>
                <a:cs typeface="Times New Roman" panose="02020603050405020304" pitchFamily="18" charset="0"/>
              </a:rPr>
              <a:t>ĮSAKYMAS</a:t>
            </a:r>
            <a:r>
              <a:rPr lang="lt-LT" sz="1400" dirty="0">
                <a:latin typeface="Times New Roman" panose="02020603050405020304" pitchFamily="18" charset="0"/>
                <a:cs typeface="Times New Roman" panose="02020603050405020304" pitchFamily="18" charset="0"/>
              </a:rPr>
              <a:t/>
            </a:r>
            <a:br>
              <a:rPr lang="lt-LT" sz="1400" dirty="0">
                <a:latin typeface="Times New Roman" panose="02020603050405020304" pitchFamily="18" charset="0"/>
                <a:cs typeface="Times New Roman" panose="02020603050405020304" pitchFamily="18" charset="0"/>
              </a:rPr>
            </a:br>
            <a:r>
              <a:rPr lang="lt-LT" sz="1400" b="1" dirty="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
            </a:r>
            <a:br>
              <a:rPr lang="lt-LT" sz="1400" dirty="0">
                <a:latin typeface="Times New Roman" panose="02020603050405020304" pitchFamily="18" charset="0"/>
                <a:cs typeface="Times New Roman" panose="02020603050405020304" pitchFamily="18" charset="0"/>
              </a:rPr>
            </a:br>
            <a:r>
              <a:rPr lang="lt-LT" sz="1400" b="1" dirty="0">
                <a:latin typeface="Times New Roman" panose="02020603050405020304" pitchFamily="18" charset="0"/>
                <a:cs typeface="Times New Roman" panose="02020603050405020304" pitchFamily="18" charset="0"/>
              </a:rPr>
              <a:t>DĖL ĮSTAIGOS PRIEMONIŲ PLANŲ </a:t>
            </a:r>
            <a:r>
              <a:rPr lang="lt-LT" sz="1400" b="1" dirty="0" smtClean="0">
                <a:latin typeface="Times New Roman" panose="02020603050405020304" pitchFamily="18" charset="0"/>
                <a:cs typeface="Times New Roman" panose="02020603050405020304" pitchFamily="18" charset="0"/>
              </a:rPr>
              <a:t>TVIRTINIMO</a:t>
            </a:r>
            <a:br>
              <a:rPr lang="lt-LT" sz="1400" b="1" dirty="0" smtClean="0">
                <a:latin typeface="Times New Roman" panose="02020603050405020304" pitchFamily="18" charset="0"/>
                <a:cs typeface="Times New Roman" panose="02020603050405020304" pitchFamily="18" charset="0"/>
              </a:rPr>
            </a:br>
            <a:r>
              <a:rPr lang="lt-LT" sz="1400" b="1" dirty="0">
                <a:latin typeface="Times New Roman" panose="02020603050405020304" pitchFamily="18" charset="0"/>
                <a:cs typeface="Times New Roman" panose="02020603050405020304" pitchFamily="18" charset="0"/>
              </a:rPr>
              <a:t/>
            </a:r>
            <a:br>
              <a:rPr lang="lt-LT" sz="1400" b="1" dirty="0">
                <a:latin typeface="Times New Roman" panose="02020603050405020304" pitchFamily="18" charset="0"/>
                <a:cs typeface="Times New Roman" panose="02020603050405020304" pitchFamily="18" charset="0"/>
              </a:rPr>
            </a:br>
            <a:r>
              <a:rPr lang="lt-LT" sz="1400" dirty="0" smtClean="0">
                <a:latin typeface="Times New Roman" panose="02020603050405020304" pitchFamily="18" charset="0"/>
                <a:cs typeface="Times New Roman" panose="02020603050405020304" pitchFamily="18" charset="0"/>
              </a:rPr>
              <a:t>2013 m. spalio 30 d. Nr. V-38</a:t>
            </a:r>
            <a:br>
              <a:rPr lang="lt-LT" sz="1400" dirty="0" smtClean="0">
                <a:latin typeface="Times New Roman" panose="02020603050405020304" pitchFamily="18" charset="0"/>
                <a:cs typeface="Times New Roman" panose="02020603050405020304" pitchFamily="18" charset="0"/>
              </a:rPr>
            </a:br>
            <a:r>
              <a:rPr lang="lt-LT" sz="1400" dirty="0" smtClean="0">
                <a:latin typeface="Times New Roman" panose="02020603050405020304" pitchFamily="18" charset="0"/>
                <a:cs typeface="Times New Roman" panose="02020603050405020304" pitchFamily="18" charset="0"/>
              </a:rPr>
              <a:t>          Alytus</a:t>
            </a:r>
            <a:r>
              <a:rPr lang="lt-LT" sz="1400" dirty="0">
                <a:latin typeface="Times New Roman" panose="02020603050405020304" pitchFamily="18" charset="0"/>
                <a:cs typeface="Times New Roman" panose="02020603050405020304" pitchFamily="18" charset="0"/>
              </a:rPr>
              <a:t/>
            </a:r>
            <a:br>
              <a:rPr lang="lt-LT" sz="1400" dirty="0">
                <a:latin typeface="Times New Roman" panose="02020603050405020304" pitchFamily="18" charset="0"/>
                <a:cs typeface="Times New Roman" panose="02020603050405020304" pitchFamily="18" charset="0"/>
              </a:rPr>
            </a:br>
            <a:r>
              <a:rPr lang="lt-LT" sz="1400"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683568" y="3129303"/>
            <a:ext cx="7632848" cy="2893100"/>
          </a:xfrm>
          <a:prstGeom prst="rect">
            <a:avLst/>
          </a:prstGeom>
          <a:noFill/>
        </p:spPr>
        <p:txBody>
          <a:bodyPr wrap="square" rtlCol="0">
            <a:spAutoFit/>
          </a:bodyPr>
          <a:lstStyle/>
          <a:p>
            <a:r>
              <a:rPr lang="lt-LT" sz="1400" dirty="0">
                <a:latin typeface="Times New Roman" panose="02020603050405020304" pitchFamily="18" charset="0"/>
                <a:cs typeface="Times New Roman" panose="02020603050405020304" pitchFamily="18" charset="0"/>
              </a:rPr>
              <a:t>	</a:t>
            </a:r>
            <a:r>
              <a:rPr lang="lt-LT" sz="1400" dirty="0" smtClean="0">
                <a:latin typeface="Times New Roman" panose="02020603050405020304" pitchFamily="18" charset="0"/>
                <a:cs typeface="Times New Roman" panose="02020603050405020304" pitchFamily="18" charset="0"/>
              </a:rPr>
              <a:t>Vykdydamas sveikatos apsaugos ministro 2013 m. balandžio 9 d. įsakymą Nr. V-344 „Dėl    pavedimo stacionarias sveikatos priežiūros paslaugas teikiančioms gydymo įstaigoms“:</a:t>
            </a:r>
            <a:br>
              <a:rPr lang="lt-LT" sz="1400" dirty="0" smtClean="0">
                <a:latin typeface="Times New Roman" panose="02020603050405020304" pitchFamily="18" charset="0"/>
                <a:cs typeface="Times New Roman" panose="02020603050405020304" pitchFamily="18" charset="0"/>
              </a:rPr>
            </a:br>
            <a:r>
              <a:rPr lang="lt-LT" sz="1400" dirty="0" smtClean="0">
                <a:latin typeface="Times New Roman" panose="02020603050405020304" pitchFamily="18" charset="0"/>
                <a:cs typeface="Times New Roman" panose="02020603050405020304" pitchFamily="18" charset="0"/>
              </a:rPr>
              <a:t>	1. T v i r t i n u:</a:t>
            </a:r>
            <a:br>
              <a:rPr lang="lt-LT" sz="1400" dirty="0" smtClean="0">
                <a:latin typeface="Times New Roman" panose="02020603050405020304" pitchFamily="18" charset="0"/>
                <a:cs typeface="Times New Roman" panose="02020603050405020304" pitchFamily="18" charset="0"/>
              </a:rPr>
            </a:br>
            <a:r>
              <a:rPr lang="lt-LT" sz="1400" dirty="0" smtClean="0">
                <a:latin typeface="Times New Roman" panose="02020603050405020304" pitchFamily="18" charset="0"/>
                <a:cs typeface="Times New Roman" panose="02020603050405020304" pitchFamily="18" charset="0"/>
              </a:rPr>
              <a:t>	1.1. Brangios medicinos įrangos efektyvinimo planą (pridedama).</a:t>
            </a:r>
            <a:br>
              <a:rPr lang="lt-LT" sz="1400" dirty="0" smtClean="0">
                <a:latin typeface="Times New Roman" panose="02020603050405020304" pitchFamily="18" charset="0"/>
                <a:cs typeface="Times New Roman" panose="02020603050405020304" pitchFamily="18" charset="0"/>
              </a:rPr>
            </a:br>
            <a:r>
              <a:rPr lang="lt-LT" sz="1400" dirty="0" smtClean="0">
                <a:latin typeface="Times New Roman" panose="02020603050405020304" pitchFamily="18" charset="0"/>
                <a:cs typeface="Times New Roman" panose="02020603050405020304" pitchFamily="18" charset="0"/>
              </a:rPr>
              <a:t>	1.2. Bendradarbiavimo su kitomis apskrityje veikiančiomis sveikatos priežiūros įstaigomis, keičiantis informacija, pacientų srautais, siekiant didinti turimų išteklių efektyvumą, planas (pridedama).</a:t>
            </a:r>
            <a:br>
              <a:rPr lang="lt-LT" sz="1400" dirty="0" smtClean="0">
                <a:latin typeface="Times New Roman" panose="02020603050405020304" pitchFamily="18" charset="0"/>
                <a:cs typeface="Times New Roman" panose="02020603050405020304" pitchFamily="18" charset="0"/>
              </a:rPr>
            </a:br>
            <a:r>
              <a:rPr lang="lt-LT" sz="1400" dirty="0" smtClean="0">
                <a:latin typeface="Times New Roman" panose="02020603050405020304" pitchFamily="18" charset="0"/>
                <a:cs typeface="Times New Roman" panose="02020603050405020304" pitchFamily="18" charset="0"/>
              </a:rPr>
              <a:t>	1.3. Preliminarus investicijų planas iki 2020 metų (pridedamas).</a:t>
            </a:r>
            <a:endParaRPr lang="lt-LT" sz="1400" dirty="0">
              <a:latin typeface="Times New Roman" panose="02020603050405020304" pitchFamily="18" charset="0"/>
              <a:cs typeface="Times New Roman" panose="02020603050405020304" pitchFamily="18" charset="0"/>
            </a:endParaRPr>
          </a:p>
          <a:p>
            <a:r>
              <a:rPr lang="lt-LT" sz="1400" dirty="0" smtClean="0">
                <a:latin typeface="Times New Roman" panose="02020603050405020304" pitchFamily="18" charset="0"/>
                <a:cs typeface="Times New Roman" panose="02020603050405020304" pitchFamily="18" charset="0"/>
              </a:rPr>
              <a:t>	1.4. Alkoholio, tabako ir narkotikų vartojimo mažinimo priemonių planas (pridedamas).</a:t>
            </a:r>
            <a:endParaRPr lang="lt-LT" sz="1400" dirty="0">
              <a:latin typeface="Times New Roman" panose="02020603050405020304" pitchFamily="18" charset="0"/>
              <a:cs typeface="Times New Roman" panose="02020603050405020304" pitchFamily="18" charset="0"/>
            </a:endParaRPr>
          </a:p>
          <a:p>
            <a:r>
              <a:rPr lang="lt-LT" sz="1400" dirty="0" smtClean="0">
                <a:latin typeface="Times New Roman" panose="02020603050405020304" pitchFamily="18" charset="0"/>
                <a:cs typeface="Times New Roman" panose="02020603050405020304" pitchFamily="18" charset="0"/>
              </a:rPr>
              <a:t>	1.5. Priemonių planas, užtikrinantis išsamų ir objektyvų nepageidaujamų įvykių registravimą (pridedamas).</a:t>
            </a:r>
            <a:endParaRPr lang="lt-LT" sz="1400" dirty="0">
              <a:latin typeface="Times New Roman" panose="02020603050405020304" pitchFamily="18" charset="0"/>
              <a:cs typeface="Times New Roman" panose="02020603050405020304" pitchFamily="18" charset="0"/>
            </a:endParaRPr>
          </a:p>
          <a:p>
            <a:r>
              <a:rPr lang="lt-LT" sz="1400" dirty="0" smtClean="0">
                <a:latin typeface="Times New Roman" panose="02020603050405020304" pitchFamily="18" charset="0"/>
                <a:cs typeface="Times New Roman" panose="02020603050405020304" pitchFamily="18" charset="0"/>
              </a:rPr>
              <a:t>	2. Į p a r e i g o j u  atsakingus vykdytojus, nurodytus priemonių plane, numatomas priemones įgyvendinti projekte nurodytais terminais.</a:t>
            </a:r>
            <a:endParaRPr lang="lt-LT" sz="1400" dirty="0"/>
          </a:p>
        </p:txBody>
      </p:sp>
    </p:spTree>
    <p:extLst>
      <p:ext uri="{BB962C8B-B14F-4D97-AF65-F5344CB8AC3E}">
        <p14:creationId xmlns:p14="http://schemas.microsoft.com/office/powerpoint/2010/main" xmlns="" val="1603501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562074"/>
          </a:xfrm>
        </p:spPr>
        <p:txBody>
          <a:bodyPr>
            <a:noAutofit/>
          </a:bodyPr>
          <a:lstStyle/>
          <a:p>
            <a:pPr lvl="0"/>
            <a:r>
              <a:rPr lang="en-US" sz="2000" b="1" dirty="0" err="1" smtClean="0">
                <a:latin typeface="Times New Roman" panose="02020603050405020304" pitchFamily="18" charset="0"/>
                <a:cs typeface="Times New Roman" panose="02020603050405020304" pitchFamily="18" charset="0"/>
              </a:rPr>
              <a:t>Informacija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apie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turimą</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brangią</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medicinos</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įrangą</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ir</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jos</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panaudojimą</a:t>
            </a:r>
            <a:r>
              <a:rPr lang="lt-LT" sz="2000"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praėjusiais</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kalendoriniais</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metais</a:t>
            </a:r>
            <a:r>
              <a:rPr lang="en-US" sz="2000" b="1" dirty="0" smtClean="0">
                <a:latin typeface="Times New Roman" panose="02020603050405020304" pitchFamily="18" charset="0"/>
                <a:cs typeface="Times New Roman" panose="02020603050405020304" pitchFamily="18" charset="0"/>
              </a:rPr>
              <a:t> </a:t>
            </a:r>
            <a:endParaRPr lang="lt-LT" sz="2000" dirty="0">
              <a:latin typeface="Times New Roman" panose="02020603050405020304" pitchFamily="18" charset="0"/>
              <a:cs typeface="Times New Roman" panose="02020603050405020304" pitchFamily="18" charset="0"/>
            </a:endParaRPr>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xmlns="" val="2182081870"/>
              </p:ext>
            </p:extLst>
          </p:nvPr>
        </p:nvGraphicFramePr>
        <p:xfrm>
          <a:off x="467544" y="908720"/>
          <a:ext cx="8229600" cy="5816600"/>
        </p:xfrm>
        <a:graphic>
          <a:graphicData uri="http://schemas.openxmlformats.org/drawingml/2006/table">
            <a:tbl>
              <a:tblPr firstRow="1" bandRow="1">
                <a:tableStyleId>{5C22544A-7EE6-4342-B048-85BDC9FD1C3A}</a:tableStyleId>
              </a:tblPr>
              <a:tblGrid>
                <a:gridCol w="586408"/>
                <a:gridCol w="4899992"/>
                <a:gridCol w="2743200"/>
              </a:tblGrid>
              <a:tr h="370840">
                <a:tc>
                  <a:txBody>
                    <a:bodyPr/>
                    <a:lstStyle/>
                    <a:p>
                      <a:r>
                        <a:rPr lang="en-US" sz="1400" b="1" kern="1200" dirty="0" err="1" smtClean="0">
                          <a:solidFill>
                            <a:schemeClr val="lt1"/>
                          </a:solidFill>
                          <a:effectLst/>
                          <a:latin typeface="Times New Roman" panose="02020603050405020304" pitchFamily="18" charset="0"/>
                          <a:ea typeface="+mn-ea"/>
                          <a:cs typeface="Times New Roman" panose="02020603050405020304" pitchFamily="18" charset="0"/>
                        </a:rPr>
                        <a:t>Eil</a:t>
                      </a:r>
                      <a:r>
                        <a:rPr lang="en-US" sz="1400" b="1" kern="1200" dirty="0" smtClean="0">
                          <a:solidFill>
                            <a:schemeClr val="lt1"/>
                          </a:solidFill>
                          <a:effectLst/>
                          <a:latin typeface="Times New Roman" panose="02020603050405020304" pitchFamily="18" charset="0"/>
                          <a:ea typeface="+mn-ea"/>
                          <a:cs typeface="Times New Roman" panose="02020603050405020304" pitchFamily="18" charset="0"/>
                        </a:rPr>
                        <a:t>. Nr</a:t>
                      </a:r>
                      <a:r>
                        <a:rPr lang="lt-LT" sz="1400" b="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lt-LT" sz="1400"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en-US" sz="1400" b="1" dirty="0" err="1">
                          <a:effectLst/>
                          <a:latin typeface="Times New Roman" panose="02020603050405020304" pitchFamily="18" charset="0"/>
                          <a:ea typeface="Times New Roman"/>
                          <a:cs typeface="Times New Roman" panose="02020603050405020304" pitchFamily="18" charset="0"/>
                        </a:rPr>
                        <a:t>Įrangos</a:t>
                      </a:r>
                      <a:r>
                        <a:rPr lang="en-US" sz="1400" b="1" dirty="0">
                          <a:effectLst/>
                          <a:latin typeface="Times New Roman" panose="02020603050405020304" pitchFamily="18" charset="0"/>
                          <a:ea typeface="Times New Roman"/>
                          <a:cs typeface="Times New Roman" panose="02020603050405020304" pitchFamily="18" charset="0"/>
                        </a:rPr>
                        <a:t> </a:t>
                      </a:r>
                      <a:endParaRPr lang="lt-LT" sz="1400" dirty="0">
                        <a:effectLst/>
                        <a:latin typeface="Times New Roman" panose="02020603050405020304" pitchFamily="18" charset="0"/>
                        <a:ea typeface="Times New Roman"/>
                        <a:cs typeface="Times New Roman" panose="02020603050405020304" pitchFamily="18" charset="0"/>
                      </a:endParaRPr>
                    </a:p>
                    <a:p>
                      <a:pPr algn="ctr">
                        <a:spcAft>
                          <a:spcPts val="0"/>
                        </a:spcAft>
                      </a:pPr>
                      <a:r>
                        <a:rPr lang="en-US" sz="1400" b="1" dirty="0" err="1">
                          <a:effectLst/>
                          <a:latin typeface="Times New Roman" panose="02020603050405020304" pitchFamily="18" charset="0"/>
                          <a:ea typeface="Times New Roman"/>
                          <a:cs typeface="Times New Roman" panose="02020603050405020304" pitchFamily="18" charset="0"/>
                        </a:rPr>
                        <a:t>pavadinimas</a:t>
                      </a:r>
                      <a:endParaRPr lang="lt-LT"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en-US" sz="1400" b="1" dirty="0" err="1">
                          <a:effectLst/>
                          <a:latin typeface="Times New Roman" panose="02020603050405020304" pitchFamily="18" charset="0"/>
                          <a:ea typeface="Times New Roman"/>
                          <a:cs typeface="Times New Roman" panose="02020603050405020304" pitchFamily="18" charset="0"/>
                        </a:rPr>
                        <a:t>Informacija</a:t>
                      </a:r>
                      <a:r>
                        <a:rPr lang="en-US" sz="1400" b="1" dirty="0">
                          <a:effectLst/>
                          <a:latin typeface="Times New Roman" panose="02020603050405020304" pitchFamily="18" charset="0"/>
                          <a:ea typeface="Times New Roman"/>
                          <a:cs typeface="Times New Roman" panose="02020603050405020304" pitchFamily="18" charset="0"/>
                        </a:rPr>
                        <a:t> </a:t>
                      </a:r>
                      <a:r>
                        <a:rPr lang="en-US" sz="1400" b="1" dirty="0" err="1">
                          <a:effectLst/>
                          <a:latin typeface="Times New Roman" panose="02020603050405020304" pitchFamily="18" charset="0"/>
                          <a:ea typeface="Times New Roman"/>
                          <a:cs typeface="Times New Roman" panose="02020603050405020304" pitchFamily="18" charset="0"/>
                        </a:rPr>
                        <a:t>apie</a:t>
                      </a:r>
                      <a:r>
                        <a:rPr lang="en-US" sz="1400" b="1" dirty="0">
                          <a:effectLst/>
                          <a:latin typeface="Times New Roman" panose="02020603050405020304" pitchFamily="18" charset="0"/>
                          <a:ea typeface="Times New Roman"/>
                          <a:cs typeface="Times New Roman" panose="02020603050405020304" pitchFamily="18" charset="0"/>
                        </a:rPr>
                        <a:t> </a:t>
                      </a:r>
                      <a:r>
                        <a:rPr lang="en-US" sz="1400" b="1" dirty="0" err="1">
                          <a:effectLst/>
                          <a:latin typeface="Times New Roman" panose="02020603050405020304" pitchFamily="18" charset="0"/>
                          <a:ea typeface="Times New Roman"/>
                          <a:cs typeface="Times New Roman" panose="02020603050405020304" pitchFamily="18" charset="0"/>
                        </a:rPr>
                        <a:t>įrangą</a:t>
                      </a:r>
                      <a:r>
                        <a:rPr lang="en-US" sz="1400" b="1" dirty="0">
                          <a:effectLst/>
                          <a:latin typeface="Times New Roman" panose="02020603050405020304" pitchFamily="18" charset="0"/>
                          <a:ea typeface="Times New Roman"/>
                          <a:cs typeface="Times New Roman" panose="02020603050405020304" pitchFamily="18" charset="0"/>
                        </a:rPr>
                        <a:t> </a:t>
                      </a:r>
                      <a:r>
                        <a:rPr lang="en-US" sz="1400" b="1" dirty="0" err="1">
                          <a:effectLst/>
                          <a:latin typeface="Times New Roman" panose="02020603050405020304" pitchFamily="18" charset="0"/>
                          <a:ea typeface="Times New Roman"/>
                          <a:cs typeface="Times New Roman" panose="02020603050405020304" pitchFamily="18" charset="0"/>
                        </a:rPr>
                        <a:t>ir</a:t>
                      </a:r>
                      <a:r>
                        <a:rPr lang="en-US" sz="1400" b="1" dirty="0">
                          <a:effectLst/>
                          <a:latin typeface="Times New Roman" panose="02020603050405020304" pitchFamily="18" charset="0"/>
                          <a:ea typeface="Times New Roman"/>
                          <a:cs typeface="Times New Roman" panose="02020603050405020304" pitchFamily="18" charset="0"/>
                        </a:rPr>
                        <a:t> </a:t>
                      </a:r>
                      <a:r>
                        <a:rPr lang="en-US" sz="1400" b="1" dirty="0" err="1">
                          <a:effectLst/>
                          <a:latin typeface="Times New Roman" panose="02020603050405020304" pitchFamily="18" charset="0"/>
                          <a:ea typeface="Times New Roman"/>
                          <a:cs typeface="Times New Roman" panose="02020603050405020304" pitchFamily="18" charset="0"/>
                        </a:rPr>
                        <a:t>jos</a:t>
                      </a:r>
                      <a:r>
                        <a:rPr lang="en-US" sz="1400" b="1" dirty="0">
                          <a:effectLst/>
                          <a:latin typeface="Times New Roman" panose="02020603050405020304" pitchFamily="18" charset="0"/>
                          <a:ea typeface="Times New Roman"/>
                          <a:cs typeface="Times New Roman" panose="02020603050405020304" pitchFamily="18" charset="0"/>
                        </a:rPr>
                        <a:t> </a:t>
                      </a:r>
                      <a:r>
                        <a:rPr lang="en-US" sz="1400" b="1" dirty="0" err="1">
                          <a:effectLst/>
                          <a:latin typeface="Times New Roman" panose="02020603050405020304" pitchFamily="18" charset="0"/>
                          <a:ea typeface="Times New Roman"/>
                          <a:cs typeface="Times New Roman" panose="02020603050405020304" pitchFamily="18" charset="0"/>
                        </a:rPr>
                        <a:t>panaudojimą</a:t>
                      </a:r>
                      <a:r>
                        <a:rPr lang="en-US" sz="1400" b="1" dirty="0">
                          <a:effectLst/>
                          <a:latin typeface="Times New Roman" panose="02020603050405020304" pitchFamily="18" charset="0"/>
                          <a:ea typeface="Times New Roman"/>
                          <a:cs typeface="Times New Roman" panose="02020603050405020304" pitchFamily="18" charset="0"/>
                        </a:rPr>
                        <a:t> </a:t>
                      </a:r>
                      <a:r>
                        <a:rPr lang="en-US" sz="1400" b="1" dirty="0" err="1">
                          <a:effectLst/>
                          <a:latin typeface="Times New Roman" panose="02020603050405020304" pitchFamily="18" charset="0"/>
                          <a:ea typeface="Times New Roman"/>
                          <a:cs typeface="Times New Roman" panose="02020603050405020304" pitchFamily="18" charset="0"/>
                        </a:rPr>
                        <a:t>praėjusiais</a:t>
                      </a:r>
                      <a:r>
                        <a:rPr lang="en-US" sz="1400" b="1" dirty="0">
                          <a:effectLst/>
                          <a:latin typeface="Times New Roman" panose="02020603050405020304" pitchFamily="18" charset="0"/>
                          <a:ea typeface="Times New Roman"/>
                          <a:cs typeface="Times New Roman" panose="02020603050405020304" pitchFamily="18" charset="0"/>
                        </a:rPr>
                        <a:t> </a:t>
                      </a:r>
                      <a:r>
                        <a:rPr lang="en-US" sz="1400" b="1" dirty="0" err="1">
                          <a:effectLst/>
                          <a:latin typeface="Times New Roman" panose="02020603050405020304" pitchFamily="18" charset="0"/>
                          <a:ea typeface="Times New Roman"/>
                          <a:cs typeface="Times New Roman" panose="02020603050405020304" pitchFamily="18" charset="0"/>
                        </a:rPr>
                        <a:t>kalendoriniais</a:t>
                      </a:r>
                      <a:r>
                        <a:rPr lang="en-US" sz="1400" b="1" dirty="0">
                          <a:effectLst/>
                          <a:latin typeface="Times New Roman" panose="02020603050405020304" pitchFamily="18" charset="0"/>
                          <a:ea typeface="Times New Roman"/>
                          <a:cs typeface="Times New Roman" panose="02020603050405020304" pitchFamily="18" charset="0"/>
                        </a:rPr>
                        <a:t> </a:t>
                      </a:r>
                      <a:r>
                        <a:rPr lang="en-US" sz="1400" b="1" dirty="0" err="1">
                          <a:effectLst/>
                          <a:latin typeface="Times New Roman" panose="02020603050405020304" pitchFamily="18" charset="0"/>
                          <a:ea typeface="Times New Roman"/>
                          <a:cs typeface="Times New Roman" panose="02020603050405020304" pitchFamily="18" charset="0"/>
                        </a:rPr>
                        <a:t>metais</a:t>
                      </a:r>
                      <a:endParaRPr lang="lt-LT"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r>
                        <a:rPr lang="lt-LT" sz="1200" dirty="0" smtClean="0">
                          <a:latin typeface="Times New Roman" panose="02020603050405020304" pitchFamily="18" charset="0"/>
                          <a:cs typeface="Times New Roman" panose="02020603050405020304" pitchFamily="18" charset="0"/>
                        </a:rPr>
                        <a:t>1.</a:t>
                      </a:r>
                      <a:endParaRPr lang="lt-LT" sz="1200" dirty="0">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en-US" sz="1200" b="1" dirty="0" err="1">
                          <a:effectLst/>
                          <a:latin typeface="Times New Roman" panose="02020603050405020304" pitchFamily="18" charset="0"/>
                          <a:ea typeface="Times New Roman"/>
                          <a:cs typeface="Times New Roman" panose="02020603050405020304" pitchFamily="18" charset="0"/>
                        </a:rPr>
                        <a:t>Dviejų</a:t>
                      </a:r>
                      <a:r>
                        <a:rPr lang="en-US" sz="1200" b="1" dirty="0">
                          <a:effectLst/>
                          <a:latin typeface="Times New Roman" panose="02020603050405020304" pitchFamily="18" charset="0"/>
                          <a:ea typeface="Times New Roman"/>
                          <a:cs typeface="Times New Roman" panose="02020603050405020304" pitchFamily="18" charset="0"/>
                        </a:rPr>
                        <a:t> </a:t>
                      </a:r>
                      <a:r>
                        <a:rPr lang="en-US" sz="1200" b="1" dirty="0" err="1">
                          <a:effectLst/>
                          <a:latin typeface="Times New Roman" panose="02020603050405020304" pitchFamily="18" charset="0"/>
                          <a:ea typeface="Times New Roman"/>
                          <a:cs typeface="Times New Roman" panose="02020603050405020304" pitchFamily="18" charset="0"/>
                        </a:rPr>
                        <a:t>darbo</a:t>
                      </a:r>
                      <a:r>
                        <a:rPr lang="en-US" sz="1200" b="1" dirty="0">
                          <a:effectLst/>
                          <a:latin typeface="Times New Roman" panose="02020603050405020304" pitchFamily="18" charset="0"/>
                          <a:ea typeface="Times New Roman"/>
                          <a:cs typeface="Times New Roman" panose="02020603050405020304" pitchFamily="18" charset="0"/>
                        </a:rPr>
                        <a:t> </a:t>
                      </a:r>
                      <a:r>
                        <a:rPr lang="en-US" sz="1200" b="1" dirty="0" err="1">
                          <a:effectLst/>
                          <a:latin typeface="Times New Roman" panose="02020603050405020304" pitchFamily="18" charset="0"/>
                          <a:ea typeface="Times New Roman"/>
                          <a:cs typeface="Times New Roman" panose="02020603050405020304" pitchFamily="18" charset="0"/>
                        </a:rPr>
                        <a:t>vietų</a:t>
                      </a:r>
                      <a:r>
                        <a:rPr lang="en-US" sz="1200" b="1" dirty="0">
                          <a:effectLst/>
                          <a:latin typeface="Times New Roman" panose="02020603050405020304" pitchFamily="18" charset="0"/>
                          <a:ea typeface="Times New Roman"/>
                          <a:cs typeface="Times New Roman" panose="02020603050405020304" pitchFamily="18" charset="0"/>
                        </a:rPr>
                        <a:t> </a:t>
                      </a:r>
                      <a:r>
                        <a:rPr lang="en-US" sz="1200" b="1" dirty="0" err="1">
                          <a:effectLst/>
                          <a:latin typeface="Times New Roman" panose="02020603050405020304" pitchFamily="18" charset="0"/>
                          <a:ea typeface="Times New Roman"/>
                          <a:cs typeface="Times New Roman" panose="02020603050405020304" pitchFamily="18" charset="0"/>
                        </a:rPr>
                        <a:t>entgeno</a:t>
                      </a:r>
                      <a:r>
                        <a:rPr lang="en-US" sz="1200" b="1" dirty="0">
                          <a:effectLst/>
                          <a:latin typeface="Times New Roman" panose="02020603050405020304" pitchFamily="18" charset="0"/>
                          <a:ea typeface="Times New Roman"/>
                          <a:cs typeface="Times New Roman" panose="02020603050405020304" pitchFamily="18" charset="0"/>
                        </a:rPr>
                        <a:t> </a:t>
                      </a:r>
                      <a:r>
                        <a:rPr lang="en-US" sz="1200" b="1" dirty="0" err="1">
                          <a:effectLst/>
                          <a:latin typeface="Times New Roman" panose="02020603050405020304" pitchFamily="18" charset="0"/>
                          <a:ea typeface="Times New Roman"/>
                          <a:cs typeface="Times New Roman" panose="02020603050405020304" pitchFamily="18" charset="0"/>
                        </a:rPr>
                        <a:t>diagnostinė</a:t>
                      </a:r>
                      <a:r>
                        <a:rPr lang="en-US" sz="1200" b="1" dirty="0">
                          <a:effectLst/>
                          <a:latin typeface="Times New Roman" panose="02020603050405020304" pitchFamily="18" charset="0"/>
                          <a:ea typeface="Times New Roman"/>
                          <a:cs typeface="Times New Roman" panose="02020603050405020304" pitchFamily="18" charset="0"/>
                        </a:rPr>
                        <a:t> </a:t>
                      </a:r>
                      <a:r>
                        <a:rPr lang="en-US" sz="1200" b="1" dirty="0" err="1">
                          <a:effectLst/>
                          <a:latin typeface="Times New Roman" panose="02020603050405020304" pitchFamily="18" charset="0"/>
                          <a:ea typeface="Times New Roman"/>
                          <a:cs typeface="Times New Roman" panose="02020603050405020304" pitchFamily="18" charset="0"/>
                        </a:rPr>
                        <a:t>sistema</a:t>
                      </a:r>
                      <a:r>
                        <a:rPr lang="en-US" sz="1200" b="1" dirty="0">
                          <a:effectLst/>
                          <a:latin typeface="Times New Roman" panose="02020603050405020304" pitchFamily="18" charset="0"/>
                          <a:ea typeface="Times New Roman"/>
                          <a:cs typeface="Times New Roman" panose="02020603050405020304" pitchFamily="18" charset="0"/>
                        </a:rPr>
                        <a:t> „RADSPEED MF“</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en-US" sz="1200" dirty="0">
                          <a:effectLst/>
                          <a:latin typeface="Times New Roman" panose="02020603050405020304" pitchFamily="18" charset="0"/>
                          <a:ea typeface="Times New Roman"/>
                          <a:cs typeface="Times New Roman" panose="02020603050405020304" pitchFamily="18" charset="0"/>
                        </a:rPr>
                        <a:t> </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endParaRPr lang="lt-LT" sz="1200">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en-US" sz="1200" dirty="0">
                          <a:effectLst/>
                          <a:latin typeface="Times New Roman" panose="02020603050405020304" pitchFamily="18" charset="0"/>
                          <a:ea typeface="Times New Roman"/>
                          <a:cs typeface="Times New Roman" panose="02020603050405020304" pitchFamily="18" charset="0"/>
                        </a:rPr>
                        <a:t>1. </a:t>
                      </a:r>
                      <a:r>
                        <a:rPr lang="en-US" sz="1200" dirty="0" err="1">
                          <a:effectLst/>
                          <a:latin typeface="Times New Roman" panose="02020603050405020304" pitchFamily="18" charset="0"/>
                          <a:ea typeface="Times New Roman"/>
                          <a:cs typeface="Times New Roman" panose="02020603050405020304" pitchFamily="18" charset="0"/>
                        </a:rPr>
                        <a:t>Įsigijimo</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metai</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en-US" sz="1200" dirty="0">
                          <a:effectLst/>
                          <a:latin typeface="Times New Roman" panose="02020603050405020304" pitchFamily="18" charset="0"/>
                          <a:ea typeface="Times New Roman"/>
                          <a:cs typeface="Times New Roman" panose="02020603050405020304" pitchFamily="18" charset="0"/>
                        </a:rPr>
                        <a:t>2012</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endParaRPr lang="lt-LT" sz="1200">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en-US" sz="1200" dirty="0">
                          <a:effectLst/>
                          <a:latin typeface="Times New Roman" panose="02020603050405020304" pitchFamily="18" charset="0"/>
                          <a:ea typeface="Times New Roman"/>
                          <a:cs typeface="Times New Roman" panose="02020603050405020304" pitchFamily="18" charset="0"/>
                        </a:rPr>
                        <a:t>2. </a:t>
                      </a:r>
                      <a:r>
                        <a:rPr lang="en-US" sz="1200" dirty="0" err="1">
                          <a:effectLst/>
                          <a:latin typeface="Times New Roman" panose="02020603050405020304" pitchFamily="18" charset="0"/>
                          <a:ea typeface="Times New Roman"/>
                          <a:cs typeface="Times New Roman" panose="02020603050405020304" pitchFamily="18" charset="0"/>
                        </a:rPr>
                        <a:t>Įrangos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galingumas</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en-US" sz="1200" dirty="0" err="1">
                          <a:effectLst/>
                          <a:latin typeface="Times New Roman" panose="02020603050405020304" pitchFamily="18" charset="0"/>
                          <a:ea typeface="Times New Roman"/>
                          <a:cs typeface="Times New Roman" panose="02020603050405020304" pitchFamily="18" charset="0"/>
                        </a:rPr>
                        <a:t>Vidutinis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pacientų</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srautas</a:t>
                      </a:r>
                      <a:r>
                        <a:rPr lang="en-US" sz="1200" dirty="0">
                          <a:effectLst/>
                          <a:latin typeface="Times New Roman" panose="02020603050405020304" pitchFamily="18" charset="0"/>
                          <a:ea typeface="Times New Roman"/>
                          <a:cs typeface="Times New Roman" panose="02020603050405020304" pitchFamily="18" charset="0"/>
                        </a:rPr>
                        <a:t> (50 kw)</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endParaRPr lang="lt-LT" sz="1200">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en-US" sz="1200" dirty="0">
                          <a:effectLst/>
                          <a:latin typeface="Times New Roman" panose="02020603050405020304" pitchFamily="18" charset="0"/>
                          <a:ea typeface="Times New Roman"/>
                          <a:cs typeface="Times New Roman" panose="02020603050405020304" pitchFamily="18" charset="0"/>
                        </a:rPr>
                        <a:t>3. </a:t>
                      </a:r>
                      <a:r>
                        <a:rPr lang="en-US" sz="1200" dirty="0" err="1">
                          <a:effectLst/>
                          <a:latin typeface="Times New Roman" panose="02020603050405020304" pitchFamily="18" charset="0"/>
                          <a:ea typeface="Times New Roman"/>
                          <a:cs typeface="Times New Roman" panose="02020603050405020304" pitchFamily="18" charset="0"/>
                        </a:rPr>
                        <a:t>Įsigijimo</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kaina</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litais</a:t>
                      </a:r>
                      <a:r>
                        <a:rPr lang="en-US" sz="1200" dirty="0">
                          <a:effectLst/>
                          <a:latin typeface="Times New Roman" panose="02020603050405020304" pitchFamily="18" charset="0"/>
                          <a:ea typeface="Times New Roman"/>
                          <a:cs typeface="Times New Roman" panose="02020603050405020304" pitchFamily="18" charset="0"/>
                        </a:rPr>
                        <a:t>)</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en-US" sz="1200" dirty="0">
                          <a:effectLst/>
                          <a:latin typeface="Times New Roman" panose="02020603050405020304" pitchFamily="18" charset="0"/>
                          <a:ea typeface="Times New Roman"/>
                          <a:cs typeface="Times New Roman" panose="02020603050405020304" pitchFamily="18" charset="0"/>
                        </a:rPr>
                        <a:t>599 797</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endParaRPr lang="lt-LT" sz="1200">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en-US" sz="1200" dirty="0">
                          <a:effectLst/>
                          <a:latin typeface="Times New Roman" panose="02020603050405020304" pitchFamily="18" charset="0"/>
                          <a:ea typeface="Times New Roman"/>
                          <a:cs typeface="Times New Roman" panose="02020603050405020304" pitchFamily="18" charset="0"/>
                        </a:rPr>
                        <a:t>4. </a:t>
                      </a:r>
                      <a:r>
                        <a:rPr lang="en-US" sz="1200" dirty="0" err="1">
                          <a:effectLst/>
                          <a:latin typeface="Times New Roman" panose="02020603050405020304" pitchFamily="18" charset="0"/>
                          <a:ea typeface="Times New Roman"/>
                          <a:cs typeface="Times New Roman" panose="02020603050405020304" pitchFamily="18" charset="0"/>
                        </a:rPr>
                        <a:t>Naudojimo</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valandų</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skaičius</a:t>
                      </a:r>
                      <a:r>
                        <a:rPr lang="en-US" sz="1200" dirty="0">
                          <a:effectLst/>
                          <a:latin typeface="Times New Roman" panose="02020603050405020304" pitchFamily="18" charset="0"/>
                          <a:ea typeface="Times New Roman"/>
                          <a:cs typeface="Times New Roman" panose="02020603050405020304" pitchFamily="18" charset="0"/>
                        </a:rPr>
                        <a:t> per </a:t>
                      </a:r>
                      <a:r>
                        <a:rPr lang="en-US" sz="1200" dirty="0" err="1">
                          <a:effectLst/>
                          <a:latin typeface="Times New Roman" panose="02020603050405020304" pitchFamily="18" charset="0"/>
                          <a:ea typeface="Times New Roman"/>
                          <a:cs typeface="Times New Roman" panose="02020603050405020304" pitchFamily="18" charset="0"/>
                        </a:rPr>
                        <a:t>parą</a:t>
                      </a:r>
                      <a:r>
                        <a:rPr lang="en-US" sz="1200" dirty="0">
                          <a:effectLst/>
                          <a:latin typeface="Times New Roman" panose="02020603050405020304" pitchFamily="18" charset="0"/>
                          <a:ea typeface="Times New Roman"/>
                          <a:cs typeface="Times New Roman" panose="02020603050405020304" pitchFamily="18" charset="0"/>
                        </a:rPr>
                        <a:t>/</a:t>
                      </a:r>
                      <a:r>
                        <a:rPr lang="en-US" sz="1200" dirty="0" err="1">
                          <a:effectLst/>
                          <a:latin typeface="Times New Roman" panose="02020603050405020304" pitchFamily="18" charset="0"/>
                          <a:ea typeface="Times New Roman"/>
                          <a:cs typeface="Times New Roman" panose="02020603050405020304" pitchFamily="18" charset="0"/>
                        </a:rPr>
                        <a:t>metus</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en-US" sz="1200" dirty="0">
                          <a:effectLst/>
                          <a:latin typeface="Times New Roman" panose="02020603050405020304" pitchFamily="18" charset="0"/>
                          <a:ea typeface="Times New Roman"/>
                          <a:cs typeface="Times New Roman" panose="02020603050405020304" pitchFamily="18" charset="0"/>
                        </a:rPr>
                        <a:t>7,5/1882</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endParaRPr lang="lt-LT" sz="1200">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en-US" sz="1200" dirty="0">
                          <a:effectLst/>
                          <a:latin typeface="Times New Roman" panose="02020603050405020304" pitchFamily="18" charset="0"/>
                          <a:ea typeface="Times New Roman"/>
                          <a:cs typeface="Times New Roman" panose="02020603050405020304" pitchFamily="18" charset="0"/>
                        </a:rPr>
                        <a:t>5. </a:t>
                      </a:r>
                      <a:r>
                        <a:rPr lang="en-US" sz="1200" dirty="0" err="1">
                          <a:effectLst/>
                          <a:latin typeface="Times New Roman" panose="02020603050405020304" pitchFamily="18" charset="0"/>
                          <a:ea typeface="Times New Roman"/>
                          <a:cs typeface="Times New Roman" panose="02020603050405020304" pitchFamily="18" charset="0"/>
                        </a:rPr>
                        <a:t>Atliktų</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tyrimų</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skaičius</a:t>
                      </a:r>
                      <a:r>
                        <a:rPr lang="en-US" sz="1200" dirty="0">
                          <a:effectLst/>
                          <a:latin typeface="Times New Roman" panose="02020603050405020304" pitchFamily="18" charset="0"/>
                          <a:ea typeface="Times New Roman"/>
                          <a:cs typeface="Times New Roman" panose="02020603050405020304" pitchFamily="18" charset="0"/>
                        </a:rPr>
                        <a:t> per </a:t>
                      </a:r>
                      <a:r>
                        <a:rPr lang="en-US" sz="1200" dirty="0" err="1">
                          <a:effectLst/>
                          <a:latin typeface="Times New Roman" panose="02020603050405020304" pitchFamily="18" charset="0"/>
                          <a:ea typeface="Times New Roman"/>
                          <a:cs typeface="Times New Roman" panose="02020603050405020304" pitchFamily="18" charset="0"/>
                        </a:rPr>
                        <a:t>parą</a:t>
                      </a:r>
                      <a:r>
                        <a:rPr lang="en-US" sz="1200" dirty="0">
                          <a:effectLst/>
                          <a:latin typeface="Times New Roman" panose="02020603050405020304" pitchFamily="18" charset="0"/>
                          <a:ea typeface="Times New Roman"/>
                          <a:cs typeface="Times New Roman" panose="02020603050405020304" pitchFamily="18" charset="0"/>
                        </a:rPr>
                        <a:t>/</a:t>
                      </a:r>
                      <a:r>
                        <a:rPr lang="en-US" sz="1200" dirty="0" err="1">
                          <a:effectLst/>
                          <a:latin typeface="Times New Roman" panose="02020603050405020304" pitchFamily="18" charset="0"/>
                          <a:ea typeface="Times New Roman"/>
                          <a:cs typeface="Times New Roman" panose="02020603050405020304" pitchFamily="18" charset="0"/>
                        </a:rPr>
                        <a:t>metus</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en-US" sz="1200" dirty="0">
                          <a:effectLst/>
                          <a:latin typeface="Times New Roman" panose="02020603050405020304" pitchFamily="18" charset="0"/>
                          <a:ea typeface="Times New Roman"/>
                          <a:cs typeface="Times New Roman" panose="02020603050405020304" pitchFamily="18" charset="0"/>
                        </a:rPr>
                        <a:t>13/3210</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endParaRPr lang="lt-LT" sz="1200">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en-US" sz="1200">
                          <a:effectLst/>
                          <a:latin typeface="Times New Roman" panose="02020603050405020304" pitchFamily="18" charset="0"/>
                          <a:ea typeface="Times New Roman"/>
                          <a:cs typeface="Times New Roman" panose="02020603050405020304" pitchFamily="18" charset="0"/>
                        </a:rPr>
                        <a:t>6. Suteiktų mokamų paslaugų skaičius per metus </a:t>
                      </a:r>
                      <a:endParaRPr lang="lt-LT"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en-US" sz="1200" dirty="0">
                          <a:effectLst/>
                          <a:latin typeface="Times New Roman" panose="02020603050405020304" pitchFamily="18" charset="0"/>
                          <a:ea typeface="Times New Roman"/>
                          <a:cs typeface="Times New Roman" panose="02020603050405020304" pitchFamily="18" charset="0"/>
                        </a:rPr>
                        <a:t>20</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endParaRPr lang="lt-LT" sz="1200">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en-US" sz="1200">
                          <a:effectLst/>
                          <a:latin typeface="Times New Roman" panose="02020603050405020304" pitchFamily="18" charset="0"/>
                          <a:ea typeface="Times New Roman"/>
                          <a:cs typeface="Times New Roman" panose="02020603050405020304" pitchFamily="18" charset="0"/>
                        </a:rPr>
                        <a:t>7. Tyrimo atlikimo trukmė (min)</a:t>
                      </a:r>
                      <a:endParaRPr lang="lt-LT"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en-US" sz="1200" dirty="0">
                          <a:effectLst/>
                          <a:latin typeface="Times New Roman" panose="02020603050405020304" pitchFamily="18" charset="0"/>
                          <a:ea typeface="Times New Roman"/>
                          <a:cs typeface="Times New Roman" panose="02020603050405020304" pitchFamily="18" charset="0"/>
                        </a:rPr>
                        <a:t>10 - 20 </a:t>
                      </a:r>
                      <a:endParaRPr lang="lt-LT" sz="1200" dirty="0">
                        <a:effectLst/>
                        <a:latin typeface="Times New Roman" panose="02020603050405020304" pitchFamily="18" charset="0"/>
                        <a:ea typeface="Times New Roman"/>
                        <a:cs typeface="Times New Roman" panose="02020603050405020304" pitchFamily="18" charset="0"/>
                      </a:endParaRPr>
                    </a:p>
                    <a:p>
                      <a:pPr algn="ctr">
                        <a:spcAft>
                          <a:spcPts val="0"/>
                        </a:spcAft>
                      </a:pPr>
                      <a:r>
                        <a:rPr lang="en-US" sz="1200" dirty="0">
                          <a:effectLst/>
                          <a:latin typeface="Times New Roman" panose="02020603050405020304" pitchFamily="18" charset="0"/>
                          <a:ea typeface="Times New Roman"/>
                          <a:cs typeface="Times New Roman" panose="02020603050405020304" pitchFamily="18" charset="0"/>
                        </a:rPr>
                        <a:t>(</a:t>
                      </a:r>
                      <a:r>
                        <a:rPr lang="en-US" sz="1200" dirty="0" err="1">
                          <a:effectLst/>
                          <a:latin typeface="Times New Roman" panose="02020603050405020304" pitchFamily="18" charset="0"/>
                          <a:ea typeface="Times New Roman"/>
                          <a:cs typeface="Times New Roman" panose="02020603050405020304" pitchFamily="18" charset="0"/>
                        </a:rPr>
                        <a:t>Priklausomai</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nuo</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paciento</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fizinės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būklės</a:t>
                      </a:r>
                      <a:r>
                        <a:rPr lang="en-US" sz="1200" dirty="0">
                          <a:effectLst/>
                          <a:latin typeface="Times New Roman" panose="02020603050405020304" pitchFamily="18" charset="0"/>
                          <a:ea typeface="Times New Roman"/>
                          <a:cs typeface="Times New Roman" panose="02020603050405020304" pitchFamily="18" charset="0"/>
                        </a:rPr>
                        <a:t>)</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endParaRPr lang="lt-LT" sz="1200">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en-US" sz="1200">
                          <a:effectLst/>
                          <a:latin typeface="Times New Roman" panose="02020603050405020304" pitchFamily="18" charset="0"/>
                          <a:ea typeface="Times New Roman"/>
                          <a:cs typeface="Times New Roman" panose="02020603050405020304" pitchFamily="18" charset="0"/>
                        </a:rPr>
                        <a:t>8. Kabineto, kuriame veikia įranga, darbo laikas (nurodant</a:t>
                      </a:r>
                      <a:endParaRPr lang="lt-LT" sz="1200">
                        <a:effectLst/>
                        <a:latin typeface="Times New Roman" panose="02020603050405020304" pitchFamily="18" charset="0"/>
                        <a:ea typeface="Times New Roman"/>
                        <a:cs typeface="Times New Roman" panose="02020603050405020304" pitchFamily="18" charset="0"/>
                      </a:endParaRPr>
                    </a:p>
                    <a:p>
                      <a:pPr algn="l">
                        <a:spcAft>
                          <a:spcPts val="0"/>
                        </a:spcAft>
                      </a:pPr>
                      <a:r>
                        <a:rPr lang="en-US" sz="1200">
                          <a:effectLst/>
                          <a:latin typeface="Times New Roman" panose="02020603050405020304" pitchFamily="18" charset="0"/>
                          <a:ea typeface="Times New Roman"/>
                          <a:cs typeface="Times New Roman" panose="02020603050405020304" pitchFamily="18" charset="0"/>
                        </a:rPr>
                        <a:t>   savaitės dienas ir nuo val. – iki val.)</a:t>
                      </a:r>
                      <a:endParaRPr lang="lt-LT"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en-US" sz="1200" dirty="0" err="1">
                          <a:effectLst/>
                          <a:latin typeface="Times New Roman" panose="02020603050405020304" pitchFamily="18" charset="0"/>
                          <a:ea typeface="Times New Roman"/>
                          <a:cs typeface="Times New Roman" panose="02020603050405020304" pitchFamily="18" charset="0"/>
                        </a:rPr>
                        <a:t>Pirmadienis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Antradienis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Trečiadienis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Ketvirtadienis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Penktadienis</a:t>
                      </a:r>
                      <a:endParaRPr lang="lt-LT" sz="1200" dirty="0">
                        <a:effectLst/>
                        <a:latin typeface="Times New Roman" panose="02020603050405020304" pitchFamily="18" charset="0"/>
                        <a:ea typeface="Times New Roman"/>
                        <a:cs typeface="Times New Roman" panose="02020603050405020304" pitchFamily="18" charset="0"/>
                      </a:endParaRPr>
                    </a:p>
                    <a:p>
                      <a:pPr algn="ctr">
                        <a:spcAft>
                          <a:spcPts val="0"/>
                        </a:spcAft>
                      </a:pPr>
                      <a:r>
                        <a:rPr lang="en-US" sz="1200" dirty="0">
                          <a:effectLst/>
                          <a:latin typeface="Times New Roman" panose="02020603050405020304" pitchFamily="18" charset="0"/>
                          <a:ea typeface="Times New Roman"/>
                          <a:cs typeface="Times New Roman" panose="02020603050405020304" pitchFamily="18" charset="0"/>
                        </a:rPr>
                        <a:t>8 – 15</a:t>
                      </a:r>
                      <a:r>
                        <a:rPr lang="en-US" sz="1200" baseline="30000" dirty="0">
                          <a:effectLst/>
                          <a:latin typeface="Times New Roman" panose="02020603050405020304" pitchFamily="18" charset="0"/>
                          <a:ea typeface="Times New Roman"/>
                          <a:cs typeface="Times New Roman" panose="02020603050405020304" pitchFamily="18" charset="0"/>
                        </a:rPr>
                        <a:t>30</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endParaRPr lang="lt-LT" sz="1200">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en-US" sz="1200">
                          <a:effectLst/>
                          <a:latin typeface="Times New Roman" panose="02020603050405020304" pitchFamily="18" charset="0"/>
                          <a:ea typeface="Times New Roman"/>
                          <a:cs typeface="Times New Roman" panose="02020603050405020304" pitchFamily="18" charset="0"/>
                        </a:rPr>
                        <a:t>9. Sveikatos priežiūros specialistai, dirbantys su įranga</a:t>
                      </a:r>
                      <a:endParaRPr lang="lt-LT" sz="1200">
                        <a:effectLst/>
                        <a:latin typeface="Times New Roman" panose="02020603050405020304" pitchFamily="18" charset="0"/>
                        <a:ea typeface="Times New Roman"/>
                        <a:cs typeface="Times New Roman" panose="02020603050405020304" pitchFamily="18" charset="0"/>
                      </a:endParaRPr>
                    </a:p>
                    <a:p>
                      <a:pPr algn="l">
                        <a:spcAft>
                          <a:spcPts val="0"/>
                        </a:spcAft>
                      </a:pPr>
                      <a:r>
                        <a:rPr lang="en-US" sz="1200">
                          <a:effectLst/>
                          <a:latin typeface="Times New Roman" panose="02020603050405020304" pitchFamily="18" charset="0"/>
                          <a:ea typeface="Times New Roman"/>
                          <a:cs typeface="Times New Roman" panose="02020603050405020304" pitchFamily="18" charset="0"/>
                        </a:rPr>
                        <a:t>    (žm./etatų)</a:t>
                      </a:r>
                      <a:endParaRPr lang="lt-LT"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en-US" sz="1200">
                          <a:effectLst/>
                          <a:latin typeface="Times New Roman" panose="02020603050405020304" pitchFamily="18" charset="0"/>
                          <a:ea typeface="Times New Roman"/>
                          <a:cs typeface="Times New Roman" panose="02020603050405020304" pitchFamily="18" charset="0"/>
                        </a:rPr>
                        <a:t>1/1,0</a:t>
                      </a:r>
                      <a:endParaRPr lang="lt-LT" sz="120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endParaRPr lang="lt-LT" sz="1200">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en-US" sz="1200">
                          <a:effectLst/>
                          <a:latin typeface="Times New Roman" panose="02020603050405020304" pitchFamily="18" charset="0"/>
                          <a:ea typeface="Times New Roman"/>
                          <a:cs typeface="Times New Roman" panose="02020603050405020304" pitchFamily="18" charset="0"/>
                        </a:rPr>
                        <a:t>10. PSDF lėšos, skirtos apmokėti už atliktus tyrimus </a:t>
                      </a:r>
                      <a:endParaRPr lang="lt-LT" sz="1200">
                        <a:effectLst/>
                        <a:latin typeface="Times New Roman" panose="02020603050405020304" pitchFamily="18" charset="0"/>
                        <a:ea typeface="Times New Roman"/>
                        <a:cs typeface="Times New Roman" panose="02020603050405020304" pitchFamily="18" charset="0"/>
                      </a:endParaRPr>
                    </a:p>
                    <a:p>
                      <a:pPr algn="l">
                        <a:spcAft>
                          <a:spcPts val="0"/>
                        </a:spcAft>
                      </a:pPr>
                      <a:r>
                        <a:rPr lang="en-US" sz="1200">
                          <a:effectLst/>
                          <a:latin typeface="Times New Roman" panose="02020603050405020304" pitchFamily="18" charset="0"/>
                          <a:ea typeface="Times New Roman"/>
                          <a:cs typeface="Times New Roman" panose="02020603050405020304" pitchFamily="18" charset="0"/>
                        </a:rPr>
                        <a:t>     (litais) </a:t>
                      </a:r>
                      <a:endParaRPr lang="lt-LT"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en-US" sz="1200" dirty="0" err="1">
                          <a:effectLst/>
                          <a:latin typeface="Times New Roman" panose="02020603050405020304" pitchFamily="18" charset="0"/>
                          <a:ea typeface="Times New Roman"/>
                          <a:cs typeface="Times New Roman" panose="02020603050405020304" pitchFamily="18" charset="0"/>
                        </a:rPr>
                        <a:t>Apmokama</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už</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faktiškai</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atliktus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tyrimus</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endParaRPr lang="lt-LT" sz="1200">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en-US" sz="1200">
                          <a:effectLst/>
                          <a:latin typeface="Times New Roman" panose="02020603050405020304" pitchFamily="18" charset="0"/>
                          <a:ea typeface="Times New Roman"/>
                          <a:cs typeface="Times New Roman" panose="02020603050405020304" pitchFamily="18" charset="0"/>
                        </a:rPr>
                        <a:t>11. Gauta lėšų už suteiktas pačių pacientų apmokamas</a:t>
                      </a:r>
                      <a:endParaRPr lang="lt-LT" sz="1200">
                        <a:effectLst/>
                        <a:latin typeface="Times New Roman" panose="02020603050405020304" pitchFamily="18" charset="0"/>
                        <a:ea typeface="Times New Roman"/>
                        <a:cs typeface="Times New Roman" panose="02020603050405020304" pitchFamily="18" charset="0"/>
                      </a:endParaRPr>
                    </a:p>
                    <a:p>
                      <a:pPr algn="l">
                        <a:spcAft>
                          <a:spcPts val="0"/>
                        </a:spcAft>
                      </a:pPr>
                      <a:r>
                        <a:rPr lang="en-US" sz="1200">
                          <a:effectLst/>
                          <a:latin typeface="Times New Roman" panose="02020603050405020304" pitchFamily="18" charset="0"/>
                          <a:ea typeface="Times New Roman"/>
                          <a:cs typeface="Times New Roman" panose="02020603050405020304" pitchFamily="18" charset="0"/>
                        </a:rPr>
                        <a:t>      paslaugas (litais)</a:t>
                      </a:r>
                      <a:endParaRPr lang="lt-LT"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en-US" sz="1200" dirty="0">
                          <a:effectLst/>
                          <a:latin typeface="Times New Roman" panose="02020603050405020304" pitchFamily="18" charset="0"/>
                          <a:ea typeface="Times New Roman"/>
                          <a:cs typeface="Times New Roman" panose="02020603050405020304" pitchFamily="18" charset="0"/>
                        </a:rPr>
                        <a:t>1347</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endParaRPr lang="lt-LT" sz="1200">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en-US" sz="1200" dirty="0">
                          <a:effectLst/>
                          <a:latin typeface="Times New Roman" panose="02020603050405020304" pitchFamily="18" charset="0"/>
                          <a:ea typeface="Times New Roman"/>
                          <a:cs typeface="Times New Roman" panose="02020603050405020304" pitchFamily="18" charset="0"/>
                        </a:rPr>
                        <a:t>12. </a:t>
                      </a:r>
                      <a:r>
                        <a:rPr lang="en-US" sz="1200" dirty="0" err="1">
                          <a:effectLst/>
                          <a:latin typeface="Times New Roman" panose="02020603050405020304" pitchFamily="18" charset="0"/>
                          <a:ea typeface="Times New Roman"/>
                          <a:cs typeface="Times New Roman" panose="02020603050405020304" pitchFamily="18" charset="0"/>
                        </a:rPr>
                        <a:t>Pacientų</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laukimo</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eilės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faktiškai</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laukta</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dienų</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nuo</a:t>
                      </a:r>
                      <a:r>
                        <a:rPr lang="en-US" sz="1200" dirty="0">
                          <a:effectLst/>
                          <a:latin typeface="Times New Roman" panose="02020603050405020304" pitchFamily="18" charset="0"/>
                          <a:ea typeface="Times New Roman"/>
                          <a:cs typeface="Times New Roman" panose="02020603050405020304" pitchFamily="18" charset="0"/>
                        </a:rPr>
                        <a:t> </a:t>
                      </a:r>
                      <a:endParaRPr lang="lt-LT" sz="1200" dirty="0">
                        <a:effectLst/>
                        <a:latin typeface="Times New Roman" panose="02020603050405020304" pitchFamily="18" charset="0"/>
                        <a:ea typeface="Times New Roman"/>
                        <a:cs typeface="Times New Roman" panose="02020603050405020304" pitchFamily="18" charset="0"/>
                      </a:endParaRPr>
                    </a:p>
                    <a:p>
                      <a:pPr algn="l">
                        <a:spcAft>
                          <a:spcPts val="0"/>
                        </a:spcAft>
                      </a:pP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registracijos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dienos</a:t>
                      </a:r>
                      <a:r>
                        <a:rPr lang="en-US" sz="1200" dirty="0">
                          <a:effectLst/>
                          <a:latin typeface="Times New Roman" panose="02020603050405020304" pitchFamily="18" charset="0"/>
                          <a:ea typeface="Times New Roman"/>
                          <a:cs typeface="Times New Roman" panose="02020603050405020304" pitchFamily="18" charset="0"/>
                        </a:rPr>
                        <a:t>) </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en-US" sz="1200" dirty="0">
                          <a:effectLst/>
                          <a:latin typeface="Times New Roman" panose="02020603050405020304" pitchFamily="18" charset="0"/>
                          <a:ea typeface="Times New Roman"/>
                          <a:cs typeface="Times New Roman" panose="02020603050405020304" pitchFamily="18" charset="0"/>
                        </a:rPr>
                        <a:t>0</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
        <p:nvSpPr>
          <p:cNvPr id="6" name="TextBox 5"/>
          <p:cNvSpPr txBox="1"/>
          <p:nvPr/>
        </p:nvSpPr>
        <p:spPr>
          <a:xfrm>
            <a:off x="7812360" y="620688"/>
            <a:ext cx="1152128" cy="307777"/>
          </a:xfrm>
          <a:prstGeom prst="rect">
            <a:avLst/>
          </a:prstGeom>
          <a:noFill/>
        </p:spPr>
        <p:txBody>
          <a:bodyPr wrap="square" rtlCol="0">
            <a:spAutoFit/>
          </a:bodyPr>
          <a:lstStyle/>
          <a:p>
            <a:r>
              <a:rPr lang="lt-LT" sz="1400" dirty="0" smtClean="0">
                <a:latin typeface="Times New Roman" panose="02020603050405020304" pitchFamily="18" charset="0"/>
                <a:cs typeface="Times New Roman" panose="02020603050405020304" pitchFamily="18" charset="0"/>
              </a:rPr>
              <a:t>1 lentelė</a:t>
            </a:r>
            <a:endParaRPr lang="lt-L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91651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smtClean="0">
                <a:latin typeface="Times New Roman" pitchFamily="18" charset="0"/>
                <a:cs typeface="Times New Roman" pitchFamily="18" charset="0"/>
              </a:rPr>
              <a:t>Įstaigos struktūra</a:t>
            </a:r>
            <a:endParaRPr lang="lt-LT" sz="400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2699792" y="1600200"/>
            <a:ext cx="5987008" cy="4525963"/>
          </a:xfrm>
        </p:spPr>
        <p:txBody>
          <a:bodyPr>
            <a:normAutofit fontScale="70000" lnSpcReduction="20000"/>
          </a:bodyPr>
          <a:lstStyle/>
          <a:p>
            <a:r>
              <a:rPr lang="lt-LT" b="1" smtClean="0">
                <a:latin typeface="Times New Roman" pitchFamily="18" charset="0"/>
                <a:cs typeface="Times New Roman" pitchFamily="18" charset="0"/>
              </a:rPr>
              <a:t>ADMINISTRACIJA</a:t>
            </a:r>
            <a:endParaRPr lang="lt-LT">
              <a:latin typeface="Times New Roman" pitchFamily="18" charset="0"/>
              <a:cs typeface="Times New Roman" pitchFamily="18" charset="0"/>
            </a:endParaRPr>
          </a:p>
          <a:p>
            <a:r>
              <a:rPr lang="lt-LT" b="1" smtClean="0">
                <a:latin typeface="Times New Roman" pitchFamily="18" charset="0"/>
                <a:cs typeface="Times New Roman" pitchFamily="18" charset="0"/>
              </a:rPr>
              <a:t>BENDRAS </a:t>
            </a:r>
            <a:r>
              <a:rPr lang="lt-LT" b="1">
                <a:latin typeface="Times New Roman" pitchFamily="18" charset="0"/>
                <a:cs typeface="Times New Roman" pitchFamily="18" charset="0"/>
              </a:rPr>
              <a:t>PERSONALAS</a:t>
            </a:r>
            <a:endParaRPr lang="lt-LT">
              <a:latin typeface="Times New Roman" pitchFamily="18" charset="0"/>
              <a:cs typeface="Times New Roman" pitchFamily="18" charset="0"/>
            </a:endParaRPr>
          </a:p>
          <a:p>
            <a:r>
              <a:rPr lang="lt-LT" b="1" smtClean="0">
                <a:latin typeface="Times New Roman" pitchFamily="18" charset="0"/>
                <a:cs typeface="Times New Roman" pitchFamily="18" charset="0"/>
              </a:rPr>
              <a:t>AMBULATORIJA</a:t>
            </a:r>
            <a:endParaRPr lang="lt-LT">
              <a:latin typeface="Times New Roman" pitchFamily="18" charset="0"/>
              <a:cs typeface="Times New Roman" pitchFamily="18" charset="0"/>
            </a:endParaRPr>
          </a:p>
          <a:p>
            <a:pPr lvl="1"/>
            <a:r>
              <a:rPr lang="lt-LT" smtClean="0">
                <a:latin typeface="Times New Roman" pitchFamily="18" charset="0"/>
                <a:cs typeface="Times New Roman" pitchFamily="18" charset="0"/>
              </a:rPr>
              <a:t>Priėmimo</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gyd</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pulmonologo</a:t>
            </a:r>
            <a:r>
              <a:rPr lang="en-US" smtClean="0">
                <a:latin typeface="Times New Roman" pitchFamily="18" charset="0"/>
                <a:cs typeface="Times New Roman" pitchFamily="18" charset="0"/>
              </a:rPr>
              <a:t>)</a:t>
            </a:r>
            <a:r>
              <a:rPr lang="lt-LT" smtClean="0">
                <a:latin typeface="Times New Roman" pitchFamily="18" charset="0"/>
                <a:cs typeface="Times New Roman" pitchFamily="18" charset="0"/>
              </a:rPr>
              <a:t> </a:t>
            </a:r>
            <a:r>
              <a:rPr lang="lt-LT">
                <a:latin typeface="Times New Roman" pitchFamily="18" charset="0"/>
                <a:cs typeface="Times New Roman" pitchFamily="18" charset="0"/>
              </a:rPr>
              <a:t>kabinetas</a:t>
            </a:r>
          </a:p>
          <a:p>
            <a:pPr lvl="1"/>
            <a:r>
              <a:rPr lang="lt-LT" smtClean="0">
                <a:latin typeface="Times New Roman" pitchFamily="18" charset="0"/>
                <a:cs typeface="Times New Roman" pitchFamily="18" charset="0"/>
              </a:rPr>
              <a:t>Procedūrų kabinetas</a:t>
            </a:r>
          </a:p>
          <a:p>
            <a:pPr lvl="1"/>
            <a:r>
              <a:rPr lang="lt-LT" smtClean="0">
                <a:latin typeface="Times New Roman" pitchFamily="18" charset="0"/>
                <a:cs typeface="Times New Roman" pitchFamily="18" charset="0"/>
              </a:rPr>
              <a:t>Radiologijos kabinetas</a:t>
            </a:r>
          </a:p>
          <a:p>
            <a:pPr lvl="1"/>
            <a:r>
              <a:rPr lang="lt-LT" smtClean="0">
                <a:latin typeface="Times New Roman" pitchFamily="18" charset="0"/>
                <a:cs typeface="Times New Roman" pitchFamily="18" charset="0"/>
              </a:rPr>
              <a:t>Mikroskopijų </a:t>
            </a:r>
            <a:r>
              <a:rPr lang="lt-LT">
                <a:latin typeface="Times New Roman" pitchFamily="18" charset="0"/>
                <a:cs typeface="Times New Roman" pitchFamily="18" charset="0"/>
              </a:rPr>
              <a:t>laboratorija</a:t>
            </a:r>
          </a:p>
          <a:p>
            <a:r>
              <a:rPr lang="lt-LT" b="1" smtClean="0">
                <a:latin typeface="Times New Roman" pitchFamily="18" charset="0"/>
                <a:cs typeface="Times New Roman" pitchFamily="18" charset="0"/>
              </a:rPr>
              <a:t>STACIONARAS  </a:t>
            </a:r>
            <a:r>
              <a:rPr lang="lt-LT" b="1">
                <a:latin typeface="Times New Roman" pitchFamily="18" charset="0"/>
                <a:cs typeface="Times New Roman" pitchFamily="18" charset="0"/>
              </a:rPr>
              <a:t>55 </a:t>
            </a:r>
            <a:r>
              <a:rPr lang="lt-LT" b="1" smtClean="0">
                <a:latin typeface="Times New Roman" pitchFamily="18" charset="0"/>
                <a:cs typeface="Times New Roman" pitchFamily="18" charset="0"/>
              </a:rPr>
              <a:t>lovos</a:t>
            </a:r>
            <a:endParaRPr lang="lt-LT">
              <a:latin typeface="Times New Roman" pitchFamily="18" charset="0"/>
              <a:cs typeface="Times New Roman" pitchFamily="18" charset="0"/>
            </a:endParaRPr>
          </a:p>
          <a:p>
            <a:pPr lvl="1"/>
            <a:r>
              <a:rPr lang="lt-LT" smtClean="0">
                <a:latin typeface="Times New Roman" pitchFamily="18" charset="0"/>
                <a:cs typeface="Times New Roman" pitchFamily="18" charset="0"/>
              </a:rPr>
              <a:t>I-III postai</a:t>
            </a:r>
          </a:p>
          <a:p>
            <a:pPr lvl="1"/>
            <a:r>
              <a:rPr lang="lt-LT" smtClean="0">
                <a:latin typeface="Times New Roman" pitchFamily="18" charset="0"/>
                <a:cs typeface="Times New Roman" pitchFamily="18" charset="0"/>
              </a:rPr>
              <a:t>Priėmimo kabinetas</a:t>
            </a:r>
          </a:p>
          <a:p>
            <a:pPr lvl="1"/>
            <a:r>
              <a:rPr lang="lt-LT" smtClean="0">
                <a:latin typeface="Times New Roman" pitchFamily="18" charset="0"/>
                <a:cs typeface="Times New Roman" pitchFamily="18" charset="0"/>
              </a:rPr>
              <a:t>Klinikinės </a:t>
            </a:r>
            <a:r>
              <a:rPr lang="lt-LT">
                <a:latin typeface="Times New Roman" pitchFamily="18" charset="0"/>
                <a:cs typeface="Times New Roman" pitchFamily="18" charset="0"/>
              </a:rPr>
              <a:t>fiziologijos </a:t>
            </a:r>
            <a:r>
              <a:rPr lang="lt-LT" smtClean="0">
                <a:latin typeface="Times New Roman" pitchFamily="18" charset="0"/>
                <a:cs typeface="Times New Roman" pitchFamily="18" charset="0"/>
              </a:rPr>
              <a:t>kabinetas</a:t>
            </a:r>
          </a:p>
          <a:p>
            <a:pPr lvl="1"/>
            <a:r>
              <a:rPr lang="lt-LT" err="1" smtClean="0">
                <a:latin typeface="Times New Roman" pitchFamily="18" charset="0"/>
                <a:cs typeface="Times New Roman" pitchFamily="18" charset="0"/>
              </a:rPr>
              <a:t>Bronchoskopijų</a:t>
            </a:r>
            <a:r>
              <a:rPr lang="lt-LT" smtClean="0">
                <a:latin typeface="Times New Roman" pitchFamily="18" charset="0"/>
                <a:cs typeface="Times New Roman" pitchFamily="18" charset="0"/>
              </a:rPr>
              <a:t> kabinetas</a:t>
            </a:r>
          </a:p>
          <a:p>
            <a:pPr lvl="1"/>
            <a:r>
              <a:rPr lang="lt-LT" smtClean="0">
                <a:latin typeface="Times New Roman" pitchFamily="18" charset="0"/>
                <a:cs typeface="Times New Roman" pitchFamily="18" charset="0"/>
              </a:rPr>
              <a:t>Maisto </a:t>
            </a:r>
            <a:r>
              <a:rPr lang="lt-LT">
                <a:latin typeface="Times New Roman" pitchFamily="18" charset="0"/>
                <a:cs typeface="Times New Roman" pitchFamily="18" charset="0"/>
              </a:rPr>
              <a:t>priėmimo punktas</a:t>
            </a:r>
          </a:p>
          <a:p>
            <a:r>
              <a:rPr lang="lt-LT" b="1" smtClean="0">
                <a:latin typeface="Times New Roman" pitchFamily="18" charset="0"/>
                <a:cs typeface="Times New Roman" pitchFamily="18" charset="0"/>
              </a:rPr>
              <a:t>ŪKIO </a:t>
            </a:r>
            <a:r>
              <a:rPr lang="lt-LT" b="1">
                <a:latin typeface="Times New Roman" pitchFamily="18" charset="0"/>
                <a:cs typeface="Times New Roman" pitchFamily="18" charset="0"/>
              </a:rPr>
              <a:t>EKSPLOATACIJOS PERSONALAS</a:t>
            </a:r>
            <a:endParaRPr lang="lt-LT">
              <a:latin typeface="Times New Roman" pitchFamily="18" charset="0"/>
              <a:cs typeface="Times New Roman" pitchFamily="18" charset="0"/>
            </a:endParaRPr>
          </a:p>
          <a:p>
            <a:endParaRPr lang="lt-LT"/>
          </a:p>
        </p:txBody>
      </p:sp>
    </p:spTree>
    <p:extLst>
      <p:ext uri="{BB962C8B-B14F-4D97-AF65-F5344CB8AC3E}">
        <p14:creationId xmlns:p14="http://schemas.microsoft.com/office/powerpoint/2010/main" xmlns="" val="3496302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562074"/>
          </a:xfrm>
        </p:spPr>
        <p:txBody>
          <a:bodyPr>
            <a:normAutofit/>
          </a:bodyPr>
          <a:lstStyle/>
          <a:p>
            <a:r>
              <a:rPr lang="en-US" sz="2000" b="1" dirty="0" err="1">
                <a:latin typeface="Times New Roman" panose="02020603050405020304" pitchFamily="18" charset="0"/>
                <a:cs typeface="Times New Roman" panose="02020603050405020304" pitchFamily="18" charset="0"/>
              </a:rPr>
              <a:t>Brangios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medicinos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įrangos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naudojimo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efektyvinimo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priemonės</a:t>
            </a:r>
            <a:endParaRPr lang="lt-LT" sz="2000" dirty="0">
              <a:latin typeface="Times New Roman" panose="02020603050405020304" pitchFamily="18" charset="0"/>
              <a:cs typeface="Times New Roman" panose="02020603050405020304"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2301172693"/>
              </p:ext>
            </p:extLst>
          </p:nvPr>
        </p:nvGraphicFramePr>
        <p:xfrm>
          <a:off x="323527" y="836712"/>
          <a:ext cx="8424938" cy="5760640"/>
        </p:xfrm>
        <a:graphic>
          <a:graphicData uri="http://schemas.openxmlformats.org/drawingml/2006/table">
            <a:tbl>
              <a:tblPr firstRow="1" bandRow="1">
                <a:tableStyleId>{5C22544A-7EE6-4342-B048-85BDC9FD1C3A}</a:tableStyleId>
              </a:tblPr>
              <a:tblGrid>
                <a:gridCol w="240713"/>
                <a:gridCol w="2086175"/>
                <a:gridCol w="2407125"/>
                <a:gridCol w="2086175"/>
                <a:gridCol w="722138"/>
                <a:gridCol w="882612"/>
              </a:tblGrid>
              <a:tr h="1194353">
                <a:tc>
                  <a:txBody>
                    <a:bodyPr/>
                    <a:lstStyle/>
                    <a:p>
                      <a:endParaRPr lang="lt-LT" sz="1200" dirty="0">
                        <a:latin typeface="Times New Roman" panose="02020603050405020304" pitchFamily="18" charset="0"/>
                        <a:cs typeface="Times New Roman" panose="02020603050405020304" pitchFamily="18" charset="0"/>
                      </a:endParaRPr>
                    </a:p>
                  </a:txBody>
                  <a:tcPr/>
                </a:tc>
                <a:tc>
                  <a:txBody>
                    <a:bodyPr/>
                    <a:lstStyle/>
                    <a:p>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Orientaciniai</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klausimai</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ir</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problemos</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kurių</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sprendimui</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turi</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būti</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formuojamos</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atitinkamos</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priemonės</a:t>
                      </a:r>
                      <a:endParaRPr lang="lt-LT" sz="1200" dirty="0">
                        <a:latin typeface="Times New Roman" panose="02020603050405020304" pitchFamily="18" charset="0"/>
                        <a:cs typeface="Times New Roman" panose="02020603050405020304" pitchFamily="18" charset="0"/>
                      </a:endParaRPr>
                    </a:p>
                  </a:txBody>
                  <a:tcPr/>
                </a:tc>
                <a:tc>
                  <a:txBody>
                    <a:bodyPr/>
                    <a:lstStyle/>
                    <a:p>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Numatomos</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priemonės</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įrangos</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efektyvesniam</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naudojimui</a:t>
                      </a:r>
                      <a:endParaRPr lang="lt-LT" sz="1200" dirty="0">
                        <a:latin typeface="Times New Roman" panose="02020603050405020304" pitchFamily="18" charset="0"/>
                        <a:cs typeface="Times New Roman" panose="02020603050405020304" pitchFamily="18" charset="0"/>
                      </a:endParaRPr>
                    </a:p>
                  </a:txBody>
                  <a:tcPr/>
                </a:tc>
                <a:tc>
                  <a:txBody>
                    <a:bodyPr/>
                    <a:lstStyle/>
                    <a:p>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Konkretūs</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rezultatai</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kurių</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tikimasi</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pasiekti</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įgyvendinus</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priemonę</a:t>
                      </a:r>
                      <a:endParaRPr lang="lt-LT" sz="1200" dirty="0">
                        <a:latin typeface="Times New Roman" panose="02020603050405020304" pitchFamily="18" charset="0"/>
                        <a:cs typeface="Times New Roman" panose="02020603050405020304" pitchFamily="18" charset="0"/>
                      </a:endParaRPr>
                    </a:p>
                  </a:txBody>
                  <a:tcPr/>
                </a:tc>
                <a:tc>
                  <a:txBody>
                    <a:bodyPr/>
                    <a:lstStyle/>
                    <a:p>
                      <a:r>
                        <a:rPr lang="lt-LT" sz="1200" b="1" kern="1200" dirty="0" smtClean="0">
                          <a:solidFill>
                            <a:schemeClr val="lt1"/>
                          </a:solidFill>
                          <a:effectLst/>
                          <a:latin typeface="Times New Roman" panose="02020603050405020304" pitchFamily="18" charset="0"/>
                          <a:ea typeface="+mn-ea"/>
                          <a:cs typeface="Times New Roman" panose="02020603050405020304" pitchFamily="18" charset="0"/>
                        </a:rPr>
                        <a:t>Į</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gyven</a:t>
                      </a:r>
                      <a:r>
                        <a:rPr lang="lt-LT" sz="12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dinimo</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endParaRPr lang="lt-LT" sz="12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Termi</a:t>
                      </a:r>
                      <a:r>
                        <a:rPr lang="lt-LT" sz="12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nas</a:t>
                      </a:r>
                      <a:endParaRPr lang="lt-LT" sz="1200" dirty="0">
                        <a:latin typeface="Times New Roman" panose="02020603050405020304" pitchFamily="18" charset="0"/>
                        <a:cs typeface="Times New Roman" panose="02020603050405020304" pitchFamily="18" charset="0"/>
                      </a:endParaRPr>
                    </a:p>
                  </a:txBody>
                  <a:tcPr/>
                </a:tc>
                <a:tc>
                  <a:txBody>
                    <a:bodyPr/>
                    <a:lstStyle/>
                    <a:p>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Atsakin</a:t>
                      </a:r>
                      <a:r>
                        <a:rPr lang="lt-LT" sz="12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gi</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vykdyto</a:t>
                      </a:r>
                      <a:r>
                        <a:rPr lang="lt-LT" sz="12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smtClean="0">
                          <a:solidFill>
                            <a:schemeClr val="lt1"/>
                          </a:solidFill>
                          <a:effectLst/>
                          <a:latin typeface="Times New Roman" panose="02020603050405020304" pitchFamily="18" charset="0"/>
                          <a:ea typeface="+mn-ea"/>
                          <a:cs typeface="Times New Roman" panose="02020603050405020304" pitchFamily="18" charset="0"/>
                        </a:rPr>
                        <a:t>jai</a:t>
                      </a:r>
                    </a:p>
                  </a:txBody>
                  <a:tcPr/>
                </a:tc>
              </a:tr>
              <a:tr h="651465">
                <a:tc>
                  <a:txBody>
                    <a:bodyPr/>
                    <a:lstStyle/>
                    <a:p>
                      <a:pPr algn="ctr">
                        <a:spcAft>
                          <a:spcPts val="0"/>
                        </a:spcAft>
                      </a:pPr>
                      <a:r>
                        <a:rPr lang="en-US" sz="1200" dirty="0" smtClean="0">
                          <a:effectLst/>
                          <a:latin typeface="Times New Roman" panose="02020603050405020304" pitchFamily="18" charset="0"/>
                          <a:ea typeface="Times New Roman"/>
                          <a:cs typeface="Times New Roman" panose="02020603050405020304" pitchFamily="18" charset="0"/>
                        </a:rPr>
                        <a:t>1</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1200" dirty="0" err="1">
                          <a:effectLst/>
                          <a:latin typeface="Times New Roman" panose="02020603050405020304" pitchFamily="18" charset="0"/>
                          <a:ea typeface="Times New Roman"/>
                          <a:cs typeface="Times New Roman" panose="02020603050405020304" pitchFamily="18" charset="0"/>
                        </a:rPr>
                        <a:t>Galimybės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padidinti</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įrangos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panaudojimo</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laiką</a:t>
                      </a:r>
                      <a:r>
                        <a:rPr lang="en-US" sz="1200" dirty="0">
                          <a:effectLst/>
                          <a:latin typeface="Times New Roman" panose="02020603050405020304" pitchFamily="18" charset="0"/>
                          <a:ea typeface="Times New Roman"/>
                          <a:cs typeface="Times New Roman" panose="02020603050405020304" pitchFamily="18" charset="0"/>
                        </a:rPr>
                        <a:t> per </a:t>
                      </a:r>
                      <a:r>
                        <a:rPr lang="en-US" sz="1200" dirty="0" err="1" smtClean="0">
                          <a:effectLst/>
                          <a:latin typeface="Times New Roman" panose="02020603050405020304" pitchFamily="18" charset="0"/>
                          <a:ea typeface="Times New Roman"/>
                          <a:cs typeface="Times New Roman" panose="02020603050405020304" pitchFamily="18" charset="0"/>
                        </a:rPr>
                        <a:t>parą</a:t>
                      </a:r>
                      <a:r>
                        <a:rPr lang="lt-LT" sz="1200" dirty="0" smtClean="0">
                          <a:effectLst/>
                          <a:latin typeface="Times New Roman" panose="02020603050405020304" pitchFamily="18" charset="0"/>
                          <a:ea typeface="Times New Roman"/>
                          <a:cs typeface="Times New Roman" panose="02020603050405020304" pitchFamily="18" charset="0"/>
                        </a:rPr>
                        <a:t> </a:t>
                      </a:r>
                      <a:r>
                        <a:rPr lang="en-US" sz="1200" dirty="0" smtClean="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metus</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rowSpan="2">
                  <a:txBody>
                    <a:bodyPr/>
                    <a:lstStyle/>
                    <a:p>
                      <a:pPr>
                        <a:spcAft>
                          <a:spcPts val="0"/>
                        </a:spcAft>
                      </a:pPr>
                      <a:r>
                        <a:rPr lang="en-US" sz="1200" dirty="0" err="1">
                          <a:effectLst/>
                          <a:latin typeface="Times New Roman" panose="02020603050405020304" pitchFamily="18" charset="0"/>
                          <a:ea typeface="Times New Roman"/>
                          <a:cs typeface="Times New Roman" panose="02020603050405020304" pitchFamily="18" charset="0"/>
                        </a:rPr>
                        <a:t>Papildyti</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sutartis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su</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VšĮ</a:t>
                      </a:r>
                      <a:r>
                        <a:rPr lang="en-US" sz="1200" dirty="0">
                          <a:effectLst/>
                          <a:latin typeface="Times New Roman" panose="02020603050405020304" pitchFamily="18" charset="0"/>
                          <a:ea typeface="Times New Roman"/>
                          <a:cs typeface="Times New Roman" panose="02020603050405020304" pitchFamily="18" charset="0"/>
                        </a:rPr>
                        <a:t> Alytaus </a:t>
                      </a:r>
                      <a:r>
                        <a:rPr lang="en-US" sz="1200" dirty="0" err="1">
                          <a:effectLst/>
                          <a:latin typeface="Times New Roman" panose="02020603050405020304" pitchFamily="18" charset="0"/>
                          <a:ea typeface="Times New Roman"/>
                          <a:cs typeface="Times New Roman" panose="02020603050405020304" pitchFamily="18" charset="0"/>
                        </a:rPr>
                        <a:t>poliklinika</a:t>
                      </a:r>
                      <a:r>
                        <a:rPr lang="en-US" sz="1200" dirty="0">
                          <a:effectLst/>
                          <a:latin typeface="Times New Roman" panose="02020603050405020304" pitchFamily="18" charset="0"/>
                          <a:ea typeface="Times New Roman"/>
                          <a:cs typeface="Times New Roman" panose="02020603050405020304" pitchFamily="18" charset="0"/>
                        </a:rPr>
                        <a:t>, Alytaus </a:t>
                      </a:r>
                      <a:r>
                        <a:rPr lang="en-US" sz="1200" dirty="0" err="1">
                          <a:effectLst/>
                          <a:latin typeface="Times New Roman" panose="02020603050405020304" pitchFamily="18" charset="0"/>
                          <a:ea typeface="Times New Roman"/>
                          <a:cs typeface="Times New Roman" panose="02020603050405020304" pitchFamily="18" charset="0"/>
                        </a:rPr>
                        <a:t>rajono</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savivaldybės</a:t>
                      </a:r>
                      <a:r>
                        <a:rPr lang="en-US" sz="1200" dirty="0">
                          <a:effectLst/>
                          <a:latin typeface="Times New Roman" panose="02020603050405020304" pitchFamily="18" charset="0"/>
                          <a:ea typeface="Times New Roman"/>
                          <a:cs typeface="Times New Roman" panose="02020603050405020304" pitchFamily="18" charset="0"/>
                        </a:rPr>
                        <a:t> PSPC, </a:t>
                      </a:r>
                      <a:r>
                        <a:rPr lang="en-US" sz="1200" dirty="0" err="1">
                          <a:effectLst/>
                          <a:latin typeface="Times New Roman" panose="02020603050405020304" pitchFamily="18" charset="0"/>
                          <a:ea typeface="Times New Roman"/>
                          <a:cs typeface="Times New Roman" panose="02020603050405020304" pitchFamily="18" charset="0"/>
                        </a:rPr>
                        <a:t>VšĮ</a:t>
                      </a:r>
                      <a:r>
                        <a:rPr lang="en-US" sz="1200" dirty="0">
                          <a:effectLst/>
                          <a:latin typeface="Times New Roman" panose="02020603050405020304" pitchFamily="18" charset="0"/>
                          <a:ea typeface="Times New Roman"/>
                          <a:cs typeface="Times New Roman" panose="02020603050405020304" pitchFamily="18" charset="0"/>
                        </a:rPr>
                        <a:t> Alytaus apskrities S. </a:t>
                      </a:r>
                      <a:r>
                        <a:rPr lang="en-US" sz="1200" dirty="0" err="1">
                          <a:effectLst/>
                          <a:latin typeface="Times New Roman" panose="02020603050405020304" pitchFamily="18" charset="0"/>
                          <a:ea typeface="Times New Roman"/>
                          <a:cs typeface="Times New Roman" panose="02020603050405020304" pitchFamily="18" charset="0"/>
                        </a:rPr>
                        <a:t>Kudirkos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ligoninė</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dėl</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bendradarbiavimo</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radiologijos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tyrimų</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srityje</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nukreipiant</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pacientus</a:t>
                      </a:r>
                      <a:r>
                        <a:rPr lang="en-US" sz="1200" dirty="0">
                          <a:effectLst/>
                          <a:latin typeface="Times New Roman" panose="02020603050405020304" pitchFamily="18" charset="0"/>
                          <a:ea typeface="Times New Roman"/>
                          <a:cs typeface="Times New Roman" panose="02020603050405020304" pitchFamily="18" charset="0"/>
                        </a:rPr>
                        <a:t> į </a:t>
                      </a:r>
                      <a:r>
                        <a:rPr lang="en-US" sz="1200" dirty="0" err="1">
                          <a:effectLst/>
                          <a:latin typeface="Times New Roman" panose="02020603050405020304" pitchFamily="18" charset="0"/>
                          <a:ea typeface="Times New Roman"/>
                          <a:cs typeface="Times New Roman" panose="02020603050405020304" pitchFamily="18" charset="0"/>
                        </a:rPr>
                        <a:t>mūsų</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įstaigą</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radiologo</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konsultacijai</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rowSpan="2">
                  <a:txBody>
                    <a:bodyPr/>
                    <a:lstStyle/>
                    <a:p>
                      <a:pPr>
                        <a:spcAft>
                          <a:spcPts val="0"/>
                        </a:spcAft>
                      </a:pPr>
                      <a:r>
                        <a:rPr lang="en-US" sz="1200" dirty="0" err="1">
                          <a:effectLst/>
                          <a:latin typeface="Times New Roman" panose="02020603050405020304" pitchFamily="18" charset="0"/>
                          <a:ea typeface="Times New Roman"/>
                          <a:cs typeface="Times New Roman" panose="02020603050405020304" pitchFamily="18" charset="0"/>
                        </a:rPr>
                        <a:t>Pagerės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radiologijos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paslaugų</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prieinamumas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pacientams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efektyviau</a:t>
                      </a:r>
                      <a:r>
                        <a:rPr lang="en-US" sz="1200" dirty="0">
                          <a:effectLst/>
                          <a:latin typeface="Times New Roman" panose="02020603050405020304" pitchFamily="18" charset="0"/>
                          <a:ea typeface="Times New Roman"/>
                          <a:cs typeface="Times New Roman" panose="02020603050405020304" pitchFamily="18" charset="0"/>
                        </a:rPr>
                        <a:t> bus </a:t>
                      </a:r>
                      <a:r>
                        <a:rPr lang="en-US" sz="1200" dirty="0" err="1">
                          <a:effectLst/>
                          <a:latin typeface="Times New Roman" panose="02020603050405020304" pitchFamily="18" charset="0"/>
                          <a:ea typeface="Times New Roman"/>
                          <a:cs typeface="Times New Roman" panose="02020603050405020304" pitchFamily="18" charset="0"/>
                        </a:rPr>
                        <a:t>išnaudojami</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aparatūros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resursai</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gautos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papildomos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lėšos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sumažins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įstaigos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išlaidas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aparato</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eksploatacijai</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ir</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sutrumpės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įrangos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atsipirkimo</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laikas</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rowSpan="2">
                  <a:txBody>
                    <a:bodyPr/>
                    <a:lstStyle/>
                    <a:p>
                      <a:pPr>
                        <a:spcAft>
                          <a:spcPts val="0"/>
                        </a:spcAft>
                      </a:pPr>
                      <a:r>
                        <a:rPr lang="en-US" sz="1200" dirty="0">
                          <a:effectLst/>
                          <a:latin typeface="Times New Roman" panose="02020603050405020304" pitchFamily="18" charset="0"/>
                          <a:ea typeface="Times New Roman"/>
                          <a:cs typeface="Times New Roman" panose="02020603050405020304" pitchFamily="18" charset="0"/>
                        </a:rPr>
                        <a:t>2013 m.</a:t>
                      </a:r>
                      <a:endParaRPr lang="lt-LT" sz="1200" dirty="0">
                        <a:effectLst/>
                        <a:latin typeface="Times New Roman" panose="02020603050405020304" pitchFamily="18" charset="0"/>
                        <a:ea typeface="Times New Roman"/>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a:cs typeface="Times New Roman" panose="02020603050405020304" pitchFamily="18" charset="0"/>
                        </a:rPr>
                        <a:t>IV </a:t>
                      </a:r>
                      <a:r>
                        <a:rPr lang="en-US" sz="1200" dirty="0" err="1">
                          <a:effectLst/>
                          <a:latin typeface="Times New Roman" panose="02020603050405020304" pitchFamily="18" charset="0"/>
                          <a:ea typeface="Times New Roman"/>
                          <a:cs typeface="Times New Roman" panose="02020603050405020304" pitchFamily="18" charset="0"/>
                        </a:rPr>
                        <a:t>ketvirtis</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rowSpan="2">
                  <a:txBody>
                    <a:bodyPr/>
                    <a:lstStyle/>
                    <a:p>
                      <a:pPr>
                        <a:spcAft>
                          <a:spcPts val="0"/>
                        </a:spcAft>
                      </a:pPr>
                      <a:r>
                        <a:rPr lang="en-US" sz="1200" b="1" dirty="0">
                          <a:effectLst/>
                          <a:latin typeface="Times New Roman" panose="02020603050405020304" pitchFamily="18" charset="0"/>
                          <a:ea typeface="Times New Roman"/>
                          <a:cs typeface="Times New Roman" panose="02020603050405020304" pitchFamily="18" charset="0"/>
                        </a:rPr>
                        <a:t> </a:t>
                      </a:r>
                      <a:endParaRPr lang="lt-LT" sz="1200" dirty="0">
                        <a:effectLst/>
                        <a:latin typeface="Times New Roman" panose="02020603050405020304" pitchFamily="18" charset="0"/>
                        <a:ea typeface="Times New Roman"/>
                        <a:cs typeface="Times New Roman" panose="02020603050405020304" pitchFamily="18" charset="0"/>
                      </a:endParaRPr>
                    </a:p>
                    <a:p>
                      <a:pPr>
                        <a:spcAft>
                          <a:spcPts val="0"/>
                        </a:spcAft>
                      </a:pPr>
                      <a:r>
                        <a:rPr lang="en-US" sz="1200" dirty="0" err="1" smtClean="0">
                          <a:effectLst/>
                          <a:latin typeface="Times New Roman" panose="02020603050405020304" pitchFamily="18" charset="0"/>
                          <a:ea typeface="Times New Roman"/>
                          <a:cs typeface="Times New Roman" panose="02020603050405020304" pitchFamily="18" charset="0"/>
                        </a:rPr>
                        <a:t>Adminis</a:t>
                      </a:r>
                      <a:r>
                        <a:rPr lang="lt-LT" sz="1200" dirty="0" smtClean="0">
                          <a:effectLst/>
                          <a:latin typeface="Times New Roman" panose="02020603050405020304" pitchFamily="18" charset="0"/>
                          <a:ea typeface="Times New Roman"/>
                          <a:cs typeface="Times New Roman" panose="02020603050405020304" pitchFamily="18" charset="0"/>
                        </a:rPr>
                        <a:t>-</a:t>
                      </a:r>
                      <a:r>
                        <a:rPr lang="en-US" sz="1200" dirty="0" err="1" smtClean="0">
                          <a:effectLst/>
                          <a:latin typeface="Times New Roman" panose="02020603050405020304" pitchFamily="18" charset="0"/>
                          <a:ea typeface="Times New Roman"/>
                          <a:cs typeface="Times New Roman" panose="02020603050405020304" pitchFamily="18" charset="0"/>
                        </a:rPr>
                        <a:t>tracija</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1085775">
                <a:tc>
                  <a:txBody>
                    <a:bodyPr/>
                    <a:lstStyle/>
                    <a:p>
                      <a:pPr algn="ctr">
                        <a:spcAft>
                          <a:spcPts val="0"/>
                        </a:spcAft>
                      </a:pPr>
                      <a:r>
                        <a:rPr lang="en-US" sz="1200" dirty="0" smtClean="0">
                          <a:effectLst/>
                          <a:latin typeface="Times New Roman" panose="02020603050405020304" pitchFamily="18" charset="0"/>
                          <a:ea typeface="Times New Roman"/>
                          <a:cs typeface="Times New Roman" panose="02020603050405020304" pitchFamily="18" charset="0"/>
                        </a:rPr>
                        <a:t>2</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1200" dirty="0" err="1">
                          <a:effectLst/>
                          <a:latin typeface="Times New Roman" panose="02020603050405020304" pitchFamily="18" charset="0"/>
                          <a:ea typeface="Times New Roman"/>
                          <a:cs typeface="Times New Roman" panose="02020603050405020304" pitchFamily="18" charset="0"/>
                        </a:rPr>
                        <a:t>Galimybės</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padidinti</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tyrimų</a:t>
                      </a:r>
                      <a:r>
                        <a:rPr lang="en-US" sz="1200" dirty="0">
                          <a:effectLst/>
                          <a:latin typeface="Times New Roman" panose="02020603050405020304" pitchFamily="18" charset="0"/>
                          <a:ea typeface="Times New Roman"/>
                          <a:cs typeface="Times New Roman" panose="02020603050405020304" pitchFamily="18" charset="0"/>
                        </a:rPr>
                        <a:t> </a:t>
                      </a:r>
                      <a:r>
                        <a:rPr lang="en-US" sz="1200" dirty="0" err="1">
                          <a:effectLst/>
                          <a:latin typeface="Times New Roman" panose="02020603050405020304" pitchFamily="18" charset="0"/>
                          <a:ea typeface="Times New Roman"/>
                          <a:cs typeface="Times New Roman" panose="02020603050405020304" pitchFamily="18" charset="0"/>
                        </a:rPr>
                        <a:t>skaičių</a:t>
                      </a:r>
                      <a:r>
                        <a:rPr lang="en-US" sz="1200" dirty="0">
                          <a:effectLst/>
                          <a:latin typeface="Times New Roman" panose="02020603050405020304" pitchFamily="18" charset="0"/>
                          <a:ea typeface="Times New Roman"/>
                          <a:cs typeface="Times New Roman" panose="02020603050405020304" pitchFamily="18" charset="0"/>
                        </a:rPr>
                        <a:t> per </a:t>
                      </a:r>
                      <a:r>
                        <a:rPr lang="en-US" sz="1200" dirty="0" err="1">
                          <a:effectLst/>
                          <a:latin typeface="Times New Roman" panose="02020603050405020304" pitchFamily="18" charset="0"/>
                          <a:ea typeface="Times New Roman"/>
                          <a:cs typeface="Times New Roman" panose="02020603050405020304" pitchFamily="18" charset="0"/>
                        </a:rPr>
                        <a:t>parą</a:t>
                      </a:r>
                      <a:r>
                        <a:rPr lang="en-US" sz="1200" dirty="0">
                          <a:effectLst/>
                          <a:latin typeface="Times New Roman" panose="02020603050405020304" pitchFamily="18" charset="0"/>
                          <a:ea typeface="Times New Roman"/>
                          <a:cs typeface="Times New Roman" panose="02020603050405020304" pitchFamily="18" charset="0"/>
                        </a:rPr>
                        <a:t>/</a:t>
                      </a:r>
                      <a:r>
                        <a:rPr lang="en-US" sz="1200" dirty="0" err="1">
                          <a:effectLst/>
                          <a:latin typeface="Times New Roman" panose="02020603050405020304" pitchFamily="18" charset="0"/>
                          <a:ea typeface="Times New Roman"/>
                          <a:cs typeface="Times New Roman" panose="02020603050405020304" pitchFamily="18" charset="0"/>
                        </a:rPr>
                        <a:t>metus</a:t>
                      </a:r>
                      <a:endParaRPr lang="lt-LT"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r>
              <a:tr h="868620">
                <a:tc>
                  <a:txBody>
                    <a:bodyPr/>
                    <a:lstStyle/>
                    <a:p>
                      <a:pPr algn="ctr">
                        <a:spcAft>
                          <a:spcPts val="0"/>
                        </a:spcAft>
                      </a:pPr>
                      <a:r>
                        <a:rPr lang="en-US" sz="1200" dirty="0" smtClean="0">
                          <a:effectLst/>
                          <a:latin typeface="Times New Roman"/>
                          <a:ea typeface="Times New Roman"/>
                        </a:rPr>
                        <a:t>3</a:t>
                      </a:r>
                      <a:endParaRPr lang="lt-LT" sz="1200" dirty="0">
                        <a:effectLst/>
                        <a:latin typeface="Times New Roman"/>
                        <a:ea typeface="Times New Roman"/>
                      </a:endParaRPr>
                    </a:p>
                  </a:txBody>
                  <a:tcPr marL="68580" marR="68580" marT="0" marB="0"/>
                </a:tc>
                <a:tc>
                  <a:txBody>
                    <a:bodyPr/>
                    <a:lstStyle/>
                    <a:p>
                      <a:pPr>
                        <a:spcAft>
                          <a:spcPts val="0"/>
                        </a:spcAft>
                      </a:pPr>
                      <a:r>
                        <a:rPr lang="en-US" sz="1200" dirty="0" err="1">
                          <a:effectLst/>
                          <a:latin typeface="Times New Roman"/>
                          <a:ea typeface="Times New Roman"/>
                        </a:rPr>
                        <a:t>Tikslingumas</a:t>
                      </a:r>
                      <a:r>
                        <a:rPr lang="en-US" sz="1200" dirty="0">
                          <a:effectLst/>
                          <a:latin typeface="Times New Roman"/>
                          <a:ea typeface="Times New Roman"/>
                        </a:rPr>
                        <a:t> </a:t>
                      </a:r>
                      <a:r>
                        <a:rPr lang="en-US" sz="1200" dirty="0" err="1">
                          <a:effectLst/>
                          <a:latin typeface="Times New Roman"/>
                          <a:ea typeface="Times New Roman"/>
                        </a:rPr>
                        <a:t>ir</a:t>
                      </a:r>
                      <a:r>
                        <a:rPr lang="en-US" sz="1200" dirty="0">
                          <a:effectLst/>
                          <a:latin typeface="Times New Roman"/>
                          <a:ea typeface="Times New Roman"/>
                        </a:rPr>
                        <a:t> </a:t>
                      </a:r>
                      <a:r>
                        <a:rPr lang="en-US" sz="1200" dirty="0" err="1">
                          <a:effectLst/>
                          <a:latin typeface="Times New Roman"/>
                          <a:ea typeface="Times New Roman"/>
                        </a:rPr>
                        <a:t>galimybės</a:t>
                      </a:r>
                      <a:r>
                        <a:rPr lang="en-US" sz="1200" dirty="0">
                          <a:effectLst/>
                          <a:latin typeface="Times New Roman"/>
                          <a:ea typeface="Times New Roman"/>
                        </a:rPr>
                        <a:t> </a:t>
                      </a:r>
                      <a:r>
                        <a:rPr lang="en-US" sz="1200" dirty="0" err="1">
                          <a:effectLst/>
                          <a:latin typeface="Times New Roman"/>
                          <a:ea typeface="Times New Roman"/>
                        </a:rPr>
                        <a:t>padidinti</a:t>
                      </a:r>
                      <a:r>
                        <a:rPr lang="en-US" sz="1200" dirty="0">
                          <a:effectLst/>
                          <a:latin typeface="Times New Roman"/>
                          <a:ea typeface="Times New Roman"/>
                        </a:rPr>
                        <a:t> </a:t>
                      </a:r>
                      <a:r>
                        <a:rPr lang="en-US" sz="1200" dirty="0" err="1">
                          <a:effectLst/>
                          <a:latin typeface="Times New Roman"/>
                          <a:ea typeface="Times New Roman"/>
                        </a:rPr>
                        <a:t>sveikatos</a:t>
                      </a:r>
                      <a:r>
                        <a:rPr lang="en-US" sz="1200" dirty="0">
                          <a:effectLst/>
                          <a:latin typeface="Times New Roman"/>
                          <a:ea typeface="Times New Roman"/>
                        </a:rPr>
                        <a:t> </a:t>
                      </a:r>
                      <a:r>
                        <a:rPr lang="en-US" sz="1200" dirty="0" err="1">
                          <a:effectLst/>
                          <a:latin typeface="Times New Roman"/>
                          <a:ea typeface="Times New Roman"/>
                        </a:rPr>
                        <a:t>priežiūros</a:t>
                      </a:r>
                      <a:r>
                        <a:rPr lang="en-US" sz="1200" dirty="0">
                          <a:effectLst/>
                          <a:latin typeface="Times New Roman"/>
                          <a:ea typeface="Times New Roman"/>
                        </a:rPr>
                        <a:t> </a:t>
                      </a:r>
                      <a:r>
                        <a:rPr lang="en-US" sz="1200" dirty="0" err="1">
                          <a:effectLst/>
                          <a:latin typeface="Times New Roman"/>
                          <a:ea typeface="Times New Roman"/>
                        </a:rPr>
                        <a:t>specialistų</a:t>
                      </a:r>
                      <a:r>
                        <a:rPr lang="en-US" sz="1200" dirty="0">
                          <a:effectLst/>
                          <a:latin typeface="Times New Roman"/>
                          <a:ea typeface="Times New Roman"/>
                        </a:rPr>
                        <a:t> </a:t>
                      </a:r>
                      <a:r>
                        <a:rPr lang="en-US" sz="1200" dirty="0" err="1">
                          <a:effectLst/>
                          <a:latin typeface="Times New Roman"/>
                          <a:ea typeface="Times New Roman"/>
                        </a:rPr>
                        <a:t>dirbančių</a:t>
                      </a:r>
                      <a:r>
                        <a:rPr lang="en-US" sz="1200" dirty="0">
                          <a:effectLst/>
                          <a:latin typeface="Times New Roman"/>
                          <a:ea typeface="Times New Roman"/>
                        </a:rPr>
                        <a:t> </a:t>
                      </a:r>
                      <a:r>
                        <a:rPr lang="en-US" sz="1200" dirty="0" err="1">
                          <a:effectLst/>
                          <a:latin typeface="Times New Roman"/>
                          <a:ea typeface="Times New Roman"/>
                        </a:rPr>
                        <a:t>su</a:t>
                      </a:r>
                      <a:r>
                        <a:rPr lang="en-US" sz="1200" dirty="0">
                          <a:effectLst/>
                          <a:latin typeface="Times New Roman"/>
                          <a:ea typeface="Times New Roman"/>
                        </a:rPr>
                        <a:t> </a:t>
                      </a:r>
                      <a:r>
                        <a:rPr lang="en-US" sz="1200" dirty="0" err="1">
                          <a:effectLst/>
                          <a:latin typeface="Times New Roman"/>
                          <a:ea typeface="Times New Roman"/>
                        </a:rPr>
                        <a:t>brangia</a:t>
                      </a:r>
                      <a:r>
                        <a:rPr lang="en-US" sz="1200" dirty="0">
                          <a:effectLst/>
                          <a:latin typeface="Times New Roman"/>
                          <a:ea typeface="Times New Roman"/>
                        </a:rPr>
                        <a:t> </a:t>
                      </a:r>
                      <a:r>
                        <a:rPr lang="en-US" sz="1200" dirty="0" err="1">
                          <a:effectLst/>
                          <a:latin typeface="Times New Roman"/>
                          <a:ea typeface="Times New Roman"/>
                        </a:rPr>
                        <a:t>įranga</a:t>
                      </a:r>
                      <a:r>
                        <a:rPr lang="en-US" sz="1200" dirty="0">
                          <a:effectLst/>
                          <a:latin typeface="Times New Roman"/>
                          <a:ea typeface="Times New Roman"/>
                        </a:rPr>
                        <a:t> </a:t>
                      </a:r>
                      <a:r>
                        <a:rPr lang="en-US" sz="1200" dirty="0" err="1">
                          <a:effectLst/>
                          <a:latin typeface="Times New Roman"/>
                          <a:ea typeface="Times New Roman"/>
                        </a:rPr>
                        <a:t>skaičių</a:t>
                      </a:r>
                      <a:endParaRPr lang="lt-LT" sz="1200" dirty="0">
                        <a:effectLst/>
                        <a:latin typeface="Times New Roman"/>
                        <a:ea typeface="Times New Roman"/>
                      </a:endParaRPr>
                    </a:p>
                  </a:txBody>
                  <a:tcPr marL="68580" marR="68580" marT="0" marB="0"/>
                </a:tc>
                <a:tc>
                  <a:txBody>
                    <a:bodyPr/>
                    <a:lstStyle/>
                    <a:p>
                      <a:pPr>
                        <a:spcAft>
                          <a:spcPts val="0"/>
                        </a:spcAft>
                      </a:pPr>
                      <a:r>
                        <a:rPr lang="en-US" sz="1200" dirty="0" err="1">
                          <a:effectLst/>
                          <a:latin typeface="Times New Roman"/>
                          <a:ea typeface="Times New Roman"/>
                        </a:rPr>
                        <a:t>Nėra</a:t>
                      </a:r>
                      <a:r>
                        <a:rPr lang="en-US" sz="1200" dirty="0">
                          <a:effectLst/>
                          <a:latin typeface="Times New Roman"/>
                          <a:ea typeface="Times New Roman"/>
                        </a:rPr>
                        <a:t> </a:t>
                      </a:r>
                      <a:r>
                        <a:rPr lang="en-US" sz="1200" dirty="0" err="1">
                          <a:effectLst/>
                          <a:latin typeface="Times New Roman"/>
                          <a:ea typeface="Times New Roman"/>
                        </a:rPr>
                        <a:t>poreikio</a:t>
                      </a:r>
                      <a:r>
                        <a:rPr lang="en-US" sz="1200" dirty="0">
                          <a:effectLst/>
                          <a:latin typeface="Times New Roman"/>
                          <a:ea typeface="Times New Roman"/>
                        </a:rPr>
                        <a:t> </a:t>
                      </a:r>
                      <a:r>
                        <a:rPr lang="en-US" sz="1200" dirty="0" err="1">
                          <a:effectLst/>
                          <a:latin typeface="Times New Roman"/>
                          <a:ea typeface="Times New Roman"/>
                        </a:rPr>
                        <a:t>didinti</a:t>
                      </a:r>
                      <a:endParaRPr lang="lt-LT" sz="1200" dirty="0">
                        <a:effectLst/>
                        <a:latin typeface="Times New Roman"/>
                        <a:ea typeface="Times New Roman"/>
                      </a:endParaRPr>
                    </a:p>
                  </a:txBody>
                  <a:tcPr marL="68580" marR="68580" marT="0" marB="0"/>
                </a:tc>
                <a:tc>
                  <a:txBody>
                    <a:bodyPr/>
                    <a:lstStyle/>
                    <a:p>
                      <a:endParaRPr lang="lt-LT" sz="1200"/>
                    </a:p>
                  </a:txBody>
                  <a:tcPr/>
                </a:tc>
                <a:tc>
                  <a:txBody>
                    <a:bodyPr/>
                    <a:lstStyle/>
                    <a:p>
                      <a:endParaRPr lang="lt-LT" sz="1200"/>
                    </a:p>
                  </a:txBody>
                  <a:tcPr/>
                </a:tc>
                <a:tc>
                  <a:txBody>
                    <a:bodyPr/>
                    <a:lstStyle/>
                    <a:p>
                      <a:endParaRPr lang="lt-LT" sz="1200" dirty="0"/>
                    </a:p>
                  </a:txBody>
                  <a:tcPr/>
                </a:tc>
              </a:tr>
              <a:tr h="868620">
                <a:tc>
                  <a:txBody>
                    <a:bodyPr/>
                    <a:lstStyle/>
                    <a:p>
                      <a:pPr algn="ctr">
                        <a:spcAft>
                          <a:spcPts val="0"/>
                        </a:spcAft>
                      </a:pPr>
                      <a:r>
                        <a:rPr lang="en-US" sz="1200" dirty="0" smtClean="0">
                          <a:effectLst/>
                          <a:latin typeface="Times New Roman"/>
                          <a:ea typeface="Times New Roman"/>
                        </a:rPr>
                        <a:t>4</a:t>
                      </a:r>
                      <a:endParaRPr lang="lt-LT" sz="1200" dirty="0">
                        <a:effectLst/>
                        <a:latin typeface="Times New Roman"/>
                        <a:ea typeface="Times New Roman"/>
                      </a:endParaRPr>
                    </a:p>
                  </a:txBody>
                  <a:tcPr marL="68580" marR="68580" marT="0" marB="0"/>
                </a:tc>
                <a:tc>
                  <a:txBody>
                    <a:bodyPr/>
                    <a:lstStyle/>
                    <a:p>
                      <a:pPr>
                        <a:spcAft>
                          <a:spcPts val="0"/>
                        </a:spcAft>
                      </a:pPr>
                      <a:r>
                        <a:rPr lang="en-US" sz="1200" dirty="0" err="1">
                          <a:effectLst/>
                          <a:latin typeface="Times New Roman"/>
                          <a:ea typeface="Times New Roman"/>
                        </a:rPr>
                        <a:t>Priemonės</a:t>
                      </a:r>
                      <a:r>
                        <a:rPr lang="en-US" sz="1200" dirty="0">
                          <a:effectLst/>
                          <a:latin typeface="Times New Roman"/>
                          <a:ea typeface="Times New Roman"/>
                        </a:rPr>
                        <a:t> </a:t>
                      </a:r>
                      <a:r>
                        <a:rPr lang="en-US" sz="1200" dirty="0" err="1">
                          <a:effectLst/>
                          <a:latin typeface="Times New Roman"/>
                          <a:ea typeface="Times New Roman"/>
                        </a:rPr>
                        <a:t>pacientų</a:t>
                      </a:r>
                      <a:r>
                        <a:rPr lang="en-US" sz="1200" dirty="0">
                          <a:effectLst/>
                          <a:latin typeface="Times New Roman"/>
                          <a:ea typeface="Times New Roman"/>
                        </a:rPr>
                        <a:t> </a:t>
                      </a:r>
                      <a:r>
                        <a:rPr lang="en-US" sz="1200" dirty="0" err="1">
                          <a:effectLst/>
                          <a:latin typeface="Times New Roman"/>
                          <a:ea typeface="Times New Roman"/>
                        </a:rPr>
                        <a:t>srautų</a:t>
                      </a:r>
                      <a:r>
                        <a:rPr lang="en-US" sz="1200" dirty="0">
                          <a:effectLst/>
                          <a:latin typeface="Times New Roman"/>
                          <a:ea typeface="Times New Roman"/>
                        </a:rPr>
                        <a:t> </a:t>
                      </a:r>
                      <a:r>
                        <a:rPr lang="en-US" sz="1200" dirty="0" err="1">
                          <a:effectLst/>
                          <a:latin typeface="Times New Roman"/>
                          <a:ea typeface="Times New Roman"/>
                        </a:rPr>
                        <a:t>valdymo</a:t>
                      </a:r>
                      <a:r>
                        <a:rPr lang="en-US" sz="1200" dirty="0">
                          <a:effectLst/>
                          <a:latin typeface="Times New Roman"/>
                          <a:ea typeface="Times New Roman"/>
                        </a:rPr>
                        <a:t> </a:t>
                      </a:r>
                      <a:r>
                        <a:rPr lang="en-US" sz="1200" dirty="0" err="1">
                          <a:effectLst/>
                          <a:latin typeface="Times New Roman"/>
                          <a:ea typeface="Times New Roman"/>
                        </a:rPr>
                        <a:t>tobulinimui</a:t>
                      </a:r>
                      <a:r>
                        <a:rPr lang="en-US" sz="1200" dirty="0">
                          <a:effectLst/>
                          <a:latin typeface="Times New Roman"/>
                          <a:ea typeface="Times New Roman"/>
                        </a:rPr>
                        <a:t> (</a:t>
                      </a:r>
                      <a:r>
                        <a:rPr lang="en-US" sz="1200" dirty="0" err="1">
                          <a:effectLst/>
                          <a:latin typeface="Times New Roman"/>
                          <a:ea typeface="Times New Roman"/>
                        </a:rPr>
                        <a:t>pvz</a:t>
                      </a:r>
                      <a:r>
                        <a:rPr lang="en-US" sz="1200" dirty="0">
                          <a:effectLst/>
                          <a:latin typeface="Times New Roman"/>
                          <a:ea typeface="Times New Roman"/>
                        </a:rPr>
                        <a:t>., </a:t>
                      </a:r>
                      <a:r>
                        <a:rPr lang="en-US" sz="1200" dirty="0" err="1">
                          <a:effectLst/>
                          <a:latin typeface="Times New Roman"/>
                          <a:ea typeface="Times New Roman"/>
                        </a:rPr>
                        <a:t>galimybės</a:t>
                      </a:r>
                      <a:r>
                        <a:rPr lang="en-US" sz="1200" dirty="0">
                          <a:effectLst/>
                          <a:latin typeface="Times New Roman"/>
                          <a:ea typeface="Times New Roman"/>
                        </a:rPr>
                        <a:t> </a:t>
                      </a:r>
                      <a:r>
                        <a:rPr lang="en-US" sz="1200" dirty="0" err="1">
                          <a:effectLst/>
                          <a:latin typeface="Times New Roman"/>
                          <a:ea typeface="Times New Roman"/>
                        </a:rPr>
                        <a:t>siųsti</a:t>
                      </a:r>
                      <a:r>
                        <a:rPr lang="en-US" sz="1200" dirty="0">
                          <a:effectLst/>
                          <a:latin typeface="Times New Roman"/>
                          <a:ea typeface="Times New Roman"/>
                        </a:rPr>
                        <a:t> į </a:t>
                      </a:r>
                      <a:r>
                        <a:rPr lang="en-US" sz="1200" dirty="0" err="1">
                          <a:effectLst/>
                          <a:latin typeface="Times New Roman"/>
                          <a:ea typeface="Times New Roman"/>
                        </a:rPr>
                        <a:t>kitas</a:t>
                      </a:r>
                      <a:r>
                        <a:rPr lang="en-US" sz="1200" dirty="0">
                          <a:effectLst/>
                          <a:latin typeface="Times New Roman"/>
                          <a:ea typeface="Times New Roman"/>
                        </a:rPr>
                        <a:t> </a:t>
                      </a:r>
                      <a:r>
                        <a:rPr lang="en-US" sz="1200" dirty="0" err="1">
                          <a:effectLst/>
                          <a:latin typeface="Times New Roman"/>
                          <a:ea typeface="Times New Roman"/>
                        </a:rPr>
                        <a:t>įstaigas</a:t>
                      </a:r>
                      <a:r>
                        <a:rPr lang="en-US" sz="1200" dirty="0">
                          <a:effectLst/>
                          <a:latin typeface="Times New Roman"/>
                          <a:ea typeface="Times New Roman"/>
                        </a:rPr>
                        <a:t> </a:t>
                      </a:r>
                      <a:r>
                        <a:rPr lang="en-US" sz="1200" dirty="0" err="1">
                          <a:effectLst/>
                          <a:latin typeface="Times New Roman"/>
                          <a:ea typeface="Times New Roman"/>
                        </a:rPr>
                        <a:t>ir</a:t>
                      </a:r>
                      <a:r>
                        <a:rPr lang="en-US" sz="1200" dirty="0">
                          <a:effectLst/>
                          <a:latin typeface="Times New Roman"/>
                          <a:ea typeface="Times New Roman"/>
                        </a:rPr>
                        <a:t> pan.)</a:t>
                      </a:r>
                      <a:endParaRPr lang="lt-LT" sz="1200" dirty="0">
                        <a:effectLst/>
                        <a:latin typeface="Times New Roman"/>
                        <a:ea typeface="Times New Roman"/>
                      </a:endParaRPr>
                    </a:p>
                  </a:txBody>
                  <a:tcPr marL="68580" marR="68580" marT="0" marB="0"/>
                </a:tc>
                <a:tc>
                  <a:txBody>
                    <a:bodyPr/>
                    <a:lstStyle/>
                    <a:p>
                      <a:pPr>
                        <a:spcAft>
                          <a:spcPts val="0"/>
                        </a:spcAft>
                      </a:pPr>
                      <a:r>
                        <a:rPr lang="en-US" sz="1200" dirty="0" err="1">
                          <a:effectLst/>
                          <a:latin typeface="Times New Roman"/>
                          <a:ea typeface="Times New Roman"/>
                        </a:rPr>
                        <a:t>Nėra</a:t>
                      </a:r>
                      <a:r>
                        <a:rPr lang="en-US" sz="1200" dirty="0">
                          <a:effectLst/>
                          <a:latin typeface="Times New Roman"/>
                          <a:ea typeface="Times New Roman"/>
                        </a:rPr>
                        <a:t> </a:t>
                      </a:r>
                      <a:r>
                        <a:rPr lang="en-US" sz="1200" dirty="0" err="1">
                          <a:effectLst/>
                          <a:latin typeface="Times New Roman"/>
                          <a:ea typeface="Times New Roman"/>
                        </a:rPr>
                        <a:t>poreikio</a:t>
                      </a:r>
                      <a:endParaRPr lang="lt-LT" sz="1200" dirty="0">
                        <a:effectLst/>
                        <a:latin typeface="Times New Roman"/>
                        <a:ea typeface="Times New Roman"/>
                      </a:endParaRPr>
                    </a:p>
                  </a:txBody>
                  <a:tcPr marL="68580" marR="68580" marT="0" marB="0"/>
                </a:tc>
                <a:tc>
                  <a:txBody>
                    <a:bodyPr/>
                    <a:lstStyle/>
                    <a:p>
                      <a:endParaRPr lang="lt-LT" sz="1200"/>
                    </a:p>
                  </a:txBody>
                  <a:tcPr/>
                </a:tc>
                <a:tc>
                  <a:txBody>
                    <a:bodyPr/>
                    <a:lstStyle/>
                    <a:p>
                      <a:endParaRPr lang="lt-LT" sz="1200"/>
                    </a:p>
                  </a:txBody>
                  <a:tcPr/>
                </a:tc>
                <a:tc>
                  <a:txBody>
                    <a:bodyPr/>
                    <a:lstStyle/>
                    <a:p>
                      <a:endParaRPr lang="lt-LT" sz="1200" dirty="0"/>
                    </a:p>
                  </a:txBody>
                  <a:tcPr/>
                </a:tc>
              </a:tr>
              <a:tr h="440342">
                <a:tc>
                  <a:txBody>
                    <a:bodyPr/>
                    <a:lstStyle/>
                    <a:p>
                      <a:pPr algn="ctr">
                        <a:spcAft>
                          <a:spcPts val="0"/>
                        </a:spcAft>
                      </a:pPr>
                      <a:r>
                        <a:rPr lang="en-US" sz="1200" dirty="0" smtClean="0">
                          <a:effectLst/>
                          <a:latin typeface="Times New Roman"/>
                          <a:ea typeface="Times New Roman"/>
                        </a:rPr>
                        <a:t>5</a:t>
                      </a:r>
                      <a:endParaRPr lang="lt-LT" sz="1200" dirty="0">
                        <a:effectLst/>
                        <a:latin typeface="Times New Roman"/>
                        <a:ea typeface="Times New Roman"/>
                      </a:endParaRPr>
                    </a:p>
                  </a:txBody>
                  <a:tcPr marL="68580" marR="68580" marT="0" marB="0"/>
                </a:tc>
                <a:tc>
                  <a:txBody>
                    <a:bodyPr/>
                    <a:lstStyle/>
                    <a:p>
                      <a:pPr>
                        <a:spcAft>
                          <a:spcPts val="0"/>
                        </a:spcAft>
                      </a:pPr>
                      <a:r>
                        <a:rPr lang="en-US" sz="1200">
                          <a:effectLst/>
                          <a:latin typeface="Times New Roman"/>
                          <a:ea typeface="Times New Roman"/>
                        </a:rPr>
                        <a:t>Priemonės pacientų laukimo eilių mažinimui</a:t>
                      </a:r>
                      <a:endParaRPr lang="lt-LT" sz="1200">
                        <a:effectLst/>
                        <a:latin typeface="Times New Roman"/>
                        <a:ea typeface="Times New Roman"/>
                      </a:endParaRPr>
                    </a:p>
                  </a:txBody>
                  <a:tcPr marL="68580" marR="68580" marT="0" marB="0"/>
                </a:tc>
                <a:tc>
                  <a:txBody>
                    <a:bodyPr/>
                    <a:lstStyle/>
                    <a:p>
                      <a:pPr>
                        <a:spcAft>
                          <a:spcPts val="0"/>
                        </a:spcAft>
                      </a:pPr>
                      <a:r>
                        <a:rPr lang="en-US" sz="1200" dirty="0" err="1">
                          <a:effectLst/>
                          <a:latin typeface="Times New Roman"/>
                          <a:ea typeface="Times New Roman"/>
                        </a:rPr>
                        <a:t>Eilių</a:t>
                      </a:r>
                      <a:r>
                        <a:rPr lang="en-US" sz="1200" dirty="0">
                          <a:effectLst/>
                          <a:latin typeface="Times New Roman"/>
                          <a:ea typeface="Times New Roman"/>
                        </a:rPr>
                        <a:t> </a:t>
                      </a:r>
                      <a:r>
                        <a:rPr lang="en-US" sz="1200" dirty="0" err="1">
                          <a:effectLst/>
                          <a:latin typeface="Times New Roman"/>
                          <a:ea typeface="Times New Roman"/>
                        </a:rPr>
                        <a:t>nėra</a:t>
                      </a:r>
                      <a:r>
                        <a:rPr lang="en-US" sz="1200" dirty="0">
                          <a:effectLst/>
                          <a:latin typeface="Times New Roman"/>
                          <a:ea typeface="Times New Roman"/>
                        </a:rPr>
                        <a:t>, </a:t>
                      </a:r>
                      <a:r>
                        <a:rPr lang="en-US" sz="1200" dirty="0" err="1">
                          <a:effectLst/>
                          <a:latin typeface="Times New Roman"/>
                          <a:ea typeface="Times New Roman"/>
                        </a:rPr>
                        <a:t>priemonės</a:t>
                      </a:r>
                      <a:r>
                        <a:rPr lang="en-US" sz="1200" dirty="0">
                          <a:effectLst/>
                          <a:latin typeface="Times New Roman"/>
                          <a:ea typeface="Times New Roman"/>
                        </a:rPr>
                        <a:t> </a:t>
                      </a:r>
                      <a:r>
                        <a:rPr lang="en-US" sz="1200" dirty="0" err="1">
                          <a:effectLst/>
                          <a:latin typeface="Times New Roman"/>
                          <a:ea typeface="Times New Roman"/>
                        </a:rPr>
                        <a:t>nenumatomos</a:t>
                      </a:r>
                      <a:endParaRPr lang="lt-LT" sz="1200" dirty="0">
                        <a:effectLst/>
                        <a:latin typeface="Times New Roman"/>
                        <a:ea typeface="Times New Roman"/>
                      </a:endParaRPr>
                    </a:p>
                  </a:txBody>
                  <a:tcPr marL="68580" marR="68580" marT="0" marB="0"/>
                </a:tc>
                <a:tc>
                  <a:txBody>
                    <a:bodyPr/>
                    <a:lstStyle/>
                    <a:p>
                      <a:endParaRPr lang="lt-LT" sz="1200" dirty="0"/>
                    </a:p>
                  </a:txBody>
                  <a:tcPr/>
                </a:tc>
                <a:tc>
                  <a:txBody>
                    <a:bodyPr/>
                    <a:lstStyle/>
                    <a:p>
                      <a:endParaRPr lang="lt-LT" sz="1200"/>
                    </a:p>
                  </a:txBody>
                  <a:tcPr/>
                </a:tc>
                <a:tc>
                  <a:txBody>
                    <a:bodyPr/>
                    <a:lstStyle/>
                    <a:p>
                      <a:endParaRPr lang="lt-LT" sz="1200" dirty="0"/>
                    </a:p>
                  </a:txBody>
                  <a:tcPr/>
                </a:tc>
              </a:tr>
              <a:tr h="651465">
                <a:tc>
                  <a:txBody>
                    <a:bodyPr/>
                    <a:lstStyle/>
                    <a:p>
                      <a:pPr algn="ctr">
                        <a:spcAft>
                          <a:spcPts val="0"/>
                        </a:spcAft>
                      </a:pPr>
                      <a:r>
                        <a:rPr lang="en-US" sz="1200" dirty="0" smtClean="0">
                          <a:effectLst/>
                          <a:latin typeface="Times New Roman"/>
                          <a:ea typeface="Times New Roman"/>
                        </a:rPr>
                        <a:t>6</a:t>
                      </a:r>
                      <a:endParaRPr lang="lt-LT" sz="1200" dirty="0">
                        <a:effectLst/>
                        <a:latin typeface="Times New Roman"/>
                        <a:ea typeface="Times New Roman"/>
                      </a:endParaRPr>
                    </a:p>
                  </a:txBody>
                  <a:tcPr marL="68580" marR="68580" marT="0" marB="0"/>
                </a:tc>
                <a:tc>
                  <a:txBody>
                    <a:bodyPr/>
                    <a:lstStyle/>
                    <a:p>
                      <a:pPr>
                        <a:spcAft>
                          <a:spcPts val="0"/>
                        </a:spcAft>
                      </a:pPr>
                      <a:r>
                        <a:rPr lang="en-US" sz="1200">
                          <a:effectLst/>
                          <a:latin typeface="Times New Roman"/>
                          <a:ea typeface="Times New Roman"/>
                        </a:rPr>
                        <a:t>Tikslingumas koreguoti pačių pacientų lėšomis apmokamų tyrimų skaičių</a:t>
                      </a:r>
                      <a:endParaRPr lang="lt-LT" sz="1200">
                        <a:effectLst/>
                        <a:latin typeface="Times New Roman"/>
                        <a:ea typeface="Times New Roman"/>
                      </a:endParaRPr>
                    </a:p>
                  </a:txBody>
                  <a:tcPr marL="68580" marR="68580" marT="0" marB="0"/>
                </a:tc>
                <a:tc>
                  <a:txBody>
                    <a:bodyPr/>
                    <a:lstStyle/>
                    <a:p>
                      <a:pPr>
                        <a:spcAft>
                          <a:spcPts val="0"/>
                        </a:spcAft>
                      </a:pPr>
                      <a:r>
                        <a:rPr lang="en-US" sz="1200" dirty="0" err="1">
                          <a:effectLst/>
                          <a:latin typeface="Times New Roman"/>
                          <a:ea typeface="Times New Roman"/>
                        </a:rPr>
                        <a:t>Nėra</a:t>
                      </a:r>
                      <a:r>
                        <a:rPr lang="en-US" sz="1200" dirty="0">
                          <a:effectLst/>
                          <a:latin typeface="Times New Roman"/>
                          <a:ea typeface="Times New Roman"/>
                        </a:rPr>
                        <a:t> </a:t>
                      </a:r>
                      <a:r>
                        <a:rPr lang="en-US" sz="1200" dirty="0" err="1">
                          <a:effectLst/>
                          <a:latin typeface="Times New Roman"/>
                          <a:ea typeface="Times New Roman"/>
                        </a:rPr>
                        <a:t>tikslo</a:t>
                      </a:r>
                      <a:r>
                        <a:rPr lang="en-US" sz="1200" dirty="0">
                          <a:effectLst/>
                          <a:latin typeface="Times New Roman"/>
                          <a:ea typeface="Times New Roman"/>
                        </a:rPr>
                        <a:t>. </a:t>
                      </a:r>
                      <a:r>
                        <a:rPr lang="en-US" sz="1200" dirty="0" err="1">
                          <a:effectLst/>
                          <a:latin typeface="Times New Roman"/>
                          <a:ea typeface="Times New Roman"/>
                        </a:rPr>
                        <a:t>Savo</a:t>
                      </a:r>
                      <a:r>
                        <a:rPr lang="en-US" sz="1200" dirty="0">
                          <a:effectLst/>
                          <a:latin typeface="Times New Roman"/>
                          <a:ea typeface="Times New Roman"/>
                        </a:rPr>
                        <a:t> </a:t>
                      </a:r>
                      <a:r>
                        <a:rPr lang="en-US" sz="1200" dirty="0" err="1">
                          <a:effectLst/>
                          <a:latin typeface="Times New Roman"/>
                          <a:ea typeface="Times New Roman"/>
                        </a:rPr>
                        <a:t>lėšomis</a:t>
                      </a:r>
                      <a:r>
                        <a:rPr lang="en-US" sz="1200" dirty="0">
                          <a:effectLst/>
                          <a:latin typeface="Times New Roman"/>
                          <a:ea typeface="Times New Roman"/>
                        </a:rPr>
                        <a:t> </a:t>
                      </a:r>
                      <a:r>
                        <a:rPr lang="en-US" sz="1200" dirty="0" err="1">
                          <a:effectLst/>
                          <a:latin typeface="Times New Roman"/>
                          <a:ea typeface="Times New Roman"/>
                        </a:rPr>
                        <a:t>tiriasi</a:t>
                      </a:r>
                      <a:r>
                        <a:rPr lang="en-US" sz="1200" dirty="0">
                          <a:effectLst/>
                          <a:latin typeface="Times New Roman"/>
                          <a:ea typeface="Times New Roman"/>
                        </a:rPr>
                        <a:t> </a:t>
                      </a:r>
                      <a:r>
                        <a:rPr lang="en-US" sz="1200" dirty="0" err="1">
                          <a:effectLst/>
                          <a:latin typeface="Times New Roman"/>
                          <a:ea typeface="Times New Roman"/>
                        </a:rPr>
                        <a:t>tiktai</a:t>
                      </a:r>
                      <a:r>
                        <a:rPr lang="en-US" sz="1200" dirty="0">
                          <a:effectLst/>
                          <a:latin typeface="Times New Roman"/>
                          <a:ea typeface="Times New Roman"/>
                        </a:rPr>
                        <a:t> </a:t>
                      </a:r>
                      <a:r>
                        <a:rPr lang="en-US" sz="1200" dirty="0" err="1">
                          <a:effectLst/>
                          <a:latin typeface="Times New Roman"/>
                          <a:ea typeface="Times New Roman"/>
                        </a:rPr>
                        <a:t>asmenys</a:t>
                      </a:r>
                      <a:r>
                        <a:rPr lang="en-US" sz="1200" dirty="0">
                          <a:effectLst/>
                          <a:latin typeface="Times New Roman"/>
                          <a:ea typeface="Times New Roman"/>
                        </a:rPr>
                        <a:t>, </a:t>
                      </a:r>
                      <a:r>
                        <a:rPr lang="en-US" sz="1200" dirty="0" err="1">
                          <a:effectLst/>
                          <a:latin typeface="Times New Roman"/>
                          <a:ea typeface="Times New Roman"/>
                        </a:rPr>
                        <a:t>gyvenantys</a:t>
                      </a:r>
                      <a:r>
                        <a:rPr lang="en-US" sz="1200" dirty="0">
                          <a:effectLst/>
                          <a:latin typeface="Times New Roman"/>
                          <a:ea typeface="Times New Roman"/>
                        </a:rPr>
                        <a:t> </a:t>
                      </a:r>
                      <a:r>
                        <a:rPr lang="en-US" sz="1200" dirty="0" err="1">
                          <a:effectLst/>
                          <a:latin typeface="Times New Roman"/>
                          <a:ea typeface="Times New Roman"/>
                        </a:rPr>
                        <a:t>užsienyje</a:t>
                      </a:r>
                      <a:r>
                        <a:rPr lang="en-US" sz="1200" dirty="0">
                          <a:effectLst/>
                          <a:latin typeface="Times New Roman"/>
                          <a:ea typeface="Times New Roman"/>
                        </a:rPr>
                        <a:t> </a:t>
                      </a:r>
                      <a:r>
                        <a:rPr lang="en-US" sz="1200" dirty="0" err="1">
                          <a:effectLst/>
                          <a:latin typeface="Times New Roman"/>
                          <a:ea typeface="Times New Roman"/>
                        </a:rPr>
                        <a:t>ir</a:t>
                      </a:r>
                      <a:r>
                        <a:rPr lang="en-US" sz="1200" dirty="0">
                          <a:effectLst/>
                          <a:latin typeface="Times New Roman"/>
                          <a:ea typeface="Times New Roman"/>
                        </a:rPr>
                        <a:t> </a:t>
                      </a:r>
                      <a:r>
                        <a:rPr lang="en-US" sz="1200" dirty="0" err="1">
                          <a:effectLst/>
                          <a:latin typeface="Times New Roman"/>
                          <a:ea typeface="Times New Roman"/>
                        </a:rPr>
                        <a:t>asmeniškai</a:t>
                      </a:r>
                      <a:r>
                        <a:rPr lang="en-US" sz="1200" dirty="0">
                          <a:effectLst/>
                          <a:latin typeface="Times New Roman"/>
                          <a:ea typeface="Times New Roman"/>
                        </a:rPr>
                        <a:t> </a:t>
                      </a:r>
                      <a:r>
                        <a:rPr lang="en-US" sz="1200" dirty="0" err="1">
                          <a:effectLst/>
                          <a:latin typeface="Times New Roman"/>
                          <a:ea typeface="Times New Roman"/>
                        </a:rPr>
                        <a:t>pageidaujantys</a:t>
                      </a:r>
                      <a:r>
                        <a:rPr lang="en-US" sz="1200" dirty="0">
                          <a:effectLst/>
                          <a:latin typeface="Times New Roman"/>
                          <a:ea typeface="Times New Roman"/>
                        </a:rPr>
                        <a:t>.</a:t>
                      </a:r>
                      <a:endParaRPr lang="lt-LT" sz="1200" dirty="0">
                        <a:effectLst/>
                        <a:latin typeface="Times New Roman"/>
                        <a:ea typeface="Times New Roman"/>
                      </a:endParaRPr>
                    </a:p>
                  </a:txBody>
                  <a:tcPr marL="68580" marR="68580" marT="0" marB="0"/>
                </a:tc>
                <a:tc>
                  <a:txBody>
                    <a:bodyPr/>
                    <a:lstStyle/>
                    <a:p>
                      <a:endParaRPr lang="lt-LT" sz="1200" dirty="0"/>
                    </a:p>
                  </a:txBody>
                  <a:tcPr/>
                </a:tc>
                <a:tc>
                  <a:txBody>
                    <a:bodyPr/>
                    <a:lstStyle/>
                    <a:p>
                      <a:endParaRPr lang="lt-LT" sz="1200" dirty="0"/>
                    </a:p>
                  </a:txBody>
                  <a:tcPr/>
                </a:tc>
                <a:tc>
                  <a:txBody>
                    <a:bodyPr/>
                    <a:lstStyle/>
                    <a:p>
                      <a:endParaRPr lang="lt-LT" sz="1200" dirty="0"/>
                    </a:p>
                  </a:txBody>
                  <a:tcPr/>
                </a:tc>
              </a:tr>
            </a:tbl>
          </a:graphicData>
        </a:graphic>
      </p:graphicFrame>
      <p:sp>
        <p:nvSpPr>
          <p:cNvPr id="5" name="TextBox 4"/>
          <p:cNvSpPr txBox="1"/>
          <p:nvPr/>
        </p:nvSpPr>
        <p:spPr>
          <a:xfrm>
            <a:off x="7991872" y="47482"/>
            <a:ext cx="1152128" cy="307777"/>
          </a:xfrm>
          <a:prstGeom prst="rect">
            <a:avLst/>
          </a:prstGeom>
          <a:noFill/>
        </p:spPr>
        <p:txBody>
          <a:bodyPr wrap="square" rtlCol="0">
            <a:spAutoFit/>
          </a:bodyPr>
          <a:lstStyle/>
          <a:p>
            <a:r>
              <a:rPr lang="lt-LT" sz="1400" dirty="0">
                <a:latin typeface="Times New Roman" panose="02020603050405020304" pitchFamily="18" charset="0"/>
                <a:cs typeface="Times New Roman" panose="02020603050405020304" pitchFamily="18" charset="0"/>
              </a:rPr>
              <a:t>2</a:t>
            </a:r>
            <a:r>
              <a:rPr lang="lt-LT" sz="1400" dirty="0" smtClean="0">
                <a:latin typeface="Times New Roman" panose="02020603050405020304" pitchFamily="18" charset="0"/>
                <a:cs typeface="Times New Roman" panose="02020603050405020304" pitchFamily="18" charset="0"/>
              </a:rPr>
              <a:t> lentelė</a:t>
            </a:r>
            <a:endParaRPr lang="lt-L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61801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562074"/>
          </a:xfrm>
        </p:spPr>
        <p:txBody>
          <a:bodyPr>
            <a:normAutofit fontScale="90000"/>
          </a:bodyPr>
          <a:lstStyle/>
          <a:p>
            <a:r>
              <a:rPr lang="lt-LT" sz="2000" b="1" dirty="0" err="1"/>
              <a:t>VšĮ</a:t>
            </a:r>
            <a:r>
              <a:rPr lang="lt-LT" sz="2000" b="1" dirty="0"/>
              <a:t>  ALYTAUS APSKRITIES TUBERKULIOZĖS LIGONINĖS</a:t>
            </a:r>
            <a:r>
              <a:rPr lang="lt-LT" sz="2000" dirty="0"/>
              <a:t/>
            </a:r>
            <a:br>
              <a:rPr lang="lt-LT" sz="2000" dirty="0"/>
            </a:br>
            <a:r>
              <a:rPr lang="lt-LT" sz="2000" b="1" dirty="0"/>
              <a:t>BENDRADARBIAVIMO SU KITOMIS APSKRITYJE VEIKIANČIOMIS SVEIKATOS</a:t>
            </a:r>
            <a:r>
              <a:rPr lang="lt-LT" sz="2000" dirty="0"/>
              <a:t/>
            </a:r>
            <a:br>
              <a:rPr lang="lt-LT" sz="2000" dirty="0"/>
            </a:br>
            <a:r>
              <a:rPr lang="lt-LT" sz="2000" b="1" dirty="0"/>
              <a:t>PRIEŽIŪROS ĮSTAIGOMIS, KEIČIANTIS INFORMACIJA, PACIENTŲ SRAUTAIS,</a:t>
            </a:r>
            <a:r>
              <a:rPr lang="lt-LT" sz="2000" dirty="0"/>
              <a:t/>
            </a:r>
            <a:br>
              <a:rPr lang="lt-LT" sz="2000" dirty="0"/>
            </a:br>
            <a:r>
              <a:rPr lang="en-US" sz="2000" b="1" dirty="0"/>
              <a:t>SIEKIANT DIDINTI TURIMŲ IŠTEKLIŲ EFEKTYVUMĄ, PLANAS</a:t>
            </a:r>
            <a:endParaRPr lang="lt-LT" sz="2000" dirty="0">
              <a:latin typeface="Times New Roman" panose="02020603050405020304" pitchFamily="18" charset="0"/>
              <a:cs typeface="Times New Roman" panose="02020603050405020304" pitchFamily="18" charset="0"/>
            </a:endParaRPr>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xmlns="" val="1740268821"/>
              </p:ext>
            </p:extLst>
          </p:nvPr>
        </p:nvGraphicFramePr>
        <p:xfrm>
          <a:off x="395536" y="1124744"/>
          <a:ext cx="8229600" cy="5468112"/>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lnSpc>
                          <a:spcPct val="115000"/>
                        </a:lnSpc>
                        <a:spcAft>
                          <a:spcPts val="0"/>
                        </a:spcAft>
                      </a:pPr>
                      <a:r>
                        <a:rPr lang="lt-LT" sz="1200" b="1" dirty="0">
                          <a:effectLst/>
                          <a:latin typeface="Times New Roman" panose="02020603050405020304" pitchFamily="18" charset="0"/>
                          <a:ea typeface="Calibri"/>
                          <a:cs typeface="Times New Roman" panose="02020603050405020304" pitchFamily="18" charset="0"/>
                        </a:rPr>
                        <a:t>Esamos situacijos </a:t>
                      </a:r>
                      <a:endParaRPr lang="lt-LT" sz="12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lt-LT" sz="1200" b="1" dirty="0">
                          <a:effectLst/>
                          <a:latin typeface="Times New Roman" panose="02020603050405020304" pitchFamily="18" charset="0"/>
                          <a:ea typeface="Calibri"/>
                          <a:cs typeface="Times New Roman" panose="02020603050405020304" pitchFamily="18" charset="0"/>
                        </a:rPr>
                        <a:t>analizės aspektai</a:t>
                      </a:r>
                      <a:endParaRPr lang="lt-LT"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lt-LT" sz="1200" b="1">
                          <a:effectLst/>
                          <a:latin typeface="Times New Roman" panose="02020603050405020304" pitchFamily="18" charset="0"/>
                          <a:ea typeface="Calibri"/>
                          <a:cs typeface="Times New Roman" panose="02020603050405020304" pitchFamily="18" charset="0"/>
                        </a:rPr>
                        <a:t>Esamos situacijos </a:t>
                      </a:r>
                      <a:endParaRPr lang="lt-LT" sz="120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lt-LT" sz="1200" b="1">
                          <a:effectLst/>
                          <a:latin typeface="Times New Roman" panose="02020603050405020304" pitchFamily="18" charset="0"/>
                          <a:ea typeface="Calibri"/>
                          <a:cs typeface="Times New Roman" panose="02020603050405020304" pitchFamily="18" charset="0"/>
                        </a:rPr>
                        <a:t>apibūdinimas</a:t>
                      </a:r>
                      <a:endParaRPr lang="lt-LT" sz="1200">
                        <a:effectLst/>
                        <a:latin typeface="Times New Roman" panose="02020603050405020304" pitchFamily="18" charset="0"/>
                        <a:ea typeface="Calibri"/>
                        <a:cs typeface="Times New Roman" panose="02020603050405020304" pitchFamily="18" charset="0"/>
                      </a:endParaRPr>
                    </a:p>
                  </a:txBody>
                  <a:tcPr marL="68580" marR="68580" marT="0" marB="0"/>
                </a:tc>
              </a:tr>
              <a:tr h="370840">
                <a:tc>
                  <a:txBody>
                    <a:bodyPr/>
                    <a:lstStyle/>
                    <a:p>
                      <a:pPr algn="just">
                        <a:lnSpc>
                          <a:spcPct val="115000"/>
                        </a:lnSpc>
                        <a:spcAft>
                          <a:spcPts val="0"/>
                        </a:spcAft>
                      </a:pPr>
                      <a:r>
                        <a:rPr lang="lt-LT" sz="1200">
                          <a:effectLst/>
                          <a:latin typeface="Times New Roman" panose="02020603050405020304" pitchFamily="18" charset="0"/>
                          <a:ea typeface="Calibri"/>
                          <a:cs typeface="Times New Roman" panose="02020603050405020304" pitchFamily="18" charset="0"/>
                        </a:rPr>
                        <a:t>Identifikuoti pagrindinius bendradarbiavimo su kitomis sveikatos priežiūros įstaigomis apskrities teritorijoje aspektus: </a:t>
                      </a:r>
                    </a:p>
                  </a:txBody>
                  <a:tcPr marL="68580" marR="68580" marT="0" marB="0"/>
                </a:tc>
                <a:tc>
                  <a:txBody>
                    <a:bodyPr/>
                    <a:lstStyle/>
                    <a:p>
                      <a:pPr algn="just">
                        <a:lnSpc>
                          <a:spcPct val="115000"/>
                        </a:lnSpc>
                        <a:spcAft>
                          <a:spcPts val="1000"/>
                        </a:spcAft>
                      </a:pPr>
                      <a:r>
                        <a:rPr lang="lt-LT" sz="1200">
                          <a:effectLst/>
                          <a:latin typeface="Times New Roman" panose="02020603050405020304" pitchFamily="18" charset="0"/>
                          <a:ea typeface="Calibri"/>
                          <a:cs typeface="Times New Roman" panose="02020603050405020304" pitchFamily="18" charset="0"/>
                        </a:rPr>
                        <a:t> </a:t>
                      </a:r>
                    </a:p>
                  </a:txBody>
                  <a:tcPr marL="68580" marR="68580" marT="0" marB="0"/>
                </a:tc>
              </a:tr>
              <a:tr h="370840">
                <a:tc>
                  <a:txBody>
                    <a:bodyPr/>
                    <a:lstStyle/>
                    <a:p>
                      <a:pPr marL="342900" lvl="0" indent="-342900" algn="just">
                        <a:lnSpc>
                          <a:spcPct val="115000"/>
                        </a:lnSpc>
                        <a:spcAft>
                          <a:spcPts val="0"/>
                        </a:spcAft>
                        <a:buFont typeface="Symbol"/>
                        <a:buChar char="-"/>
                      </a:pPr>
                      <a:r>
                        <a:rPr lang="lt-LT" sz="1200">
                          <a:effectLst/>
                          <a:latin typeface="Times New Roman" panose="02020603050405020304" pitchFamily="18" charset="0"/>
                          <a:ea typeface="Times New Roman"/>
                          <a:cs typeface="Times New Roman" panose="02020603050405020304" pitchFamily="18" charset="0"/>
                        </a:rPr>
                        <a:t>su kuriomis sveikatos priežiūros įstaigomis    bendradarbiaujama (pirminio lygio įstaigomis, kitomis daugiaprofilinėmis įstaigomis, regiono ar rajono ligoninėmis, greitosios medicinos pagalbos stotimis ir pan.)</a:t>
                      </a:r>
                    </a:p>
                  </a:txBody>
                  <a:tcPr marL="68580" marR="68580" marT="0" marB="0"/>
                </a:tc>
                <a:tc>
                  <a:txBody>
                    <a:bodyPr/>
                    <a:lstStyle/>
                    <a:p>
                      <a:pPr algn="just">
                        <a:lnSpc>
                          <a:spcPct val="115000"/>
                        </a:lnSpc>
                        <a:spcAft>
                          <a:spcPts val="1000"/>
                        </a:spcAft>
                      </a:pPr>
                      <a:r>
                        <a:rPr lang="lt-LT" sz="1200">
                          <a:effectLst/>
                          <a:latin typeface="Times New Roman" panose="02020603050405020304" pitchFamily="18" charset="0"/>
                          <a:ea typeface="Calibri"/>
                          <a:cs typeface="Times New Roman" panose="02020603050405020304" pitchFamily="18" charset="0"/>
                        </a:rPr>
                        <a:t>VšĮ Alytaus poliklinika, Alytaus rajono savivaldybės PSPC, VšĮ Alytaus apskrities S. Kudirkos ligoninė, VšĮ Alytaus GMP, VšĮ Varėnos ligoninė, VšĮ Lazdijų ligoninė, VšĮ Druskininkų ligoninė, VšĮ LSMU Kauno klinikų filialas Romainių tuberkuliozės ligoninė, VšĮ Respublikinės Šiaulių ligoninės filialas tub. ir plaučių ligų ligoninė, VšĮ Klaipėdos tuberkuliozės ligoninė, VšĮ Panevėžio infekcinė ligoninė, VšĮ VUL Santariškių klinikų filialas infekcinių ligų ir tuberkuliozės ligoninė, UAB „Gilona“, UAB „Alytaus medicinos centras, UAB „MediCa“ klinika, UAB „Pagalba ligoniui“, UAB Lazdijų savivaldybės PSPC, VšĮ Varėnos PSPC, VšĮ Druskininkų PSPC, VšĮ Alytaus miesto savivaldybės PSPC.</a:t>
                      </a:r>
                    </a:p>
                  </a:txBody>
                  <a:tcPr marL="68580" marR="68580" marT="0" marB="0"/>
                </a:tc>
              </a:tr>
              <a:tr h="370840">
                <a:tc>
                  <a:txBody>
                    <a:bodyPr/>
                    <a:lstStyle/>
                    <a:p>
                      <a:pPr marL="342900" lvl="0" indent="-342900" algn="just">
                        <a:lnSpc>
                          <a:spcPct val="115000"/>
                        </a:lnSpc>
                        <a:spcAft>
                          <a:spcPts val="0"/>
                        </a:spcAft>
                        <a:buFont typeface="Symbol"/>
                        <a:buChar char="-"/>
                      </a:pPr>
                      <a:r>
                        <a:rPr lang="lt-LT" sz="1200">
                          <a:effectLst/>
                          <a:latin typeface="Times New Roman" panose="02020603050405020304" pitchFamily="18" charset="0"/>
                          <a:ea typeface="Times New Roman"/>
                          <a:cs typeface="Times New Roman" panose="02020603050405020304" pitchFamily="18" charset="0"/>
                        </a:rPr>
                        <a:t>kokiose srityse bendradarbiaujama (skubios pagalbos teikimo pasiskirstymo, specialistų konsultacijų, tyrimų atlikimo ir pan.)</a:t>
                      </a:r>
                    </a:p>
                  </a:txBody>
                  <a:tcPr marL="68580" marR="68580" marT="0" marB="0"/>
                </a:tc>
                <a:tc>
                  <a:txBody>
                    <a:bodyPr/>
                    <a:lstStyle/>
                    <a:p>
                      <a:pPr algn="just">
                        <a:lnSpc>
                          <a:spcPct val="115000"/>
                        </a:lnSpc>
                        <a:spcAft>
                          <a:spcPts val="1000"/>
                        </a:spcAft>
                      </a:pPr>
                      <a:r>
                        <a:rPr lang="lt-LT" sz="1200">
                          <a:effectLst/>
                          <a:latin typeface="Times New Roman" panose="02020603050405020304" pitchFamily="18" charset="0"/>
                          <a:ea typeface="Calibri"/>
                          <a:cs typeface="Times New Roman" panose="02020603050405020304" pitchFamily="18" charset="0"/>
                        </a:rPr>
                        <a:t>Skubios pagalbos paskirstymo, specialistų konsultacijos, tyrimų atlikimo, kaip pavyzdžiui kompiuterinė tomografija, magnetinis rezonansas.</a:t>
                      </a:r>
                    </a:p>
                  </a:txBody>
                  <a:tcPr marL="68580" marR="68580" marT="0" marB="0"/>
                </a:tc>
              </a:tr>
              <a:tr h="370840">
                <a:tc>
                  <a:txBody>
                    <a:bodyPr/>
                    <a:lstStyle/>
                    <a:p>
                      <a:pPr marL="342900" lvl="0" indent="-342900">
                        <a:lnSpc>
                          <a:spcPct val="115000"/>
                        </a:lnSpc>
                        <a:spcAft>
                          <a:spcPts val="0"/>
                        </a:spcAft>
                        <a:buFont typeface="Symbol"/>
                        <a:buChar char="-"/>
                      </a:pPr>
                      <a:r>
                        <a:rPr lang="lt-LT" sz="1200">
                          <a:effectLst/>
                          <a:latin typeface="Times New Roman" panose="02020603050405020304" pitchFamily="18" charset="0"/>
                          <a:ea typeface="Times New Roman"/>
                          <a:cs typeface="Times New Roman" panose="02020603050405020304" pitchFamily="18" charset="0"/>
                        </a:rPr>
                        <a:t>kokiomis formomis bendradarbiaujama (sutarčių sudarymas,  keitimasis informacija išnaudojant informacines technologijas ir diegiamas e.sveikatos paslaugas bei kt.)</a:t>
                      </a:r>
                    </a:p>
                  </a:txBody>
                  <a:tcPr marL="68580" marR="68580" marT="0" marB="0"/>
                </a:tc>
                <a:tc>
                  <a:txBody>
                    <a:bodyPr/>
                    <a:lstStyle/>
                    <a:p>
                      <a:pPr algn="just">
                        <a:lnSpc>
                          <a:spcPct val="115000"/>
                        </a:lnSpc>
                        <a:spcAft>
                          <a:spcPts val="1000"/>
                        </a:spcAft>
                      </a:pPr>
                      <a:r>
                        <a:rPr lang="lt-LT" sz="1200">
                          <a:effectLst/>
                          <a:latin typeface="Times New Roman" panose="02020603050405020304" pitchFamily="18" charset="0"/>
                          <a:ea typeface="Calibri"/>
                          <a:cs typeface="Times New Roman" panose="02020603050405020304" pitchFamily="18" charset="0"/>
                        </a:rPr>
                        <a:t>Sudarytos sutartys dėl paslaugų teikimo su VšĮ Alytaus apskrities S. Kudirkos ligonine, VšĮ VUL Santariškių klinikų filialo infekcinių ligų ir tuberkuliozės ligonine, VšĮ Alytaus GMP.</a:t>
                      </a:r>
                    </a:p>
                  </a:txBody>
                  <a:tcPr marL="68580" marR="68580" marT="0" marB="0"/>
                </a:tc>
              </a:tr>
              <a:tr h="370840">
                <a:tc>
                  <a:txBody>
                    <a:bodyPr/>
                    <a:lstStyle/>
                    <a:p>
                      <a:pPr marL="342900" lvl="0" indent="-342900">
                        <a:lnSpc>
                          <a:spcPct val="115000"/>
                        </a:lnSpc>
                        <a:spcAft>
                          <a:spcPts val="0"/>
                        </a:spcAft>
                        <a:buFont typeface="Symbol"/>
                        <a:buChar char="-"/>
                      </a:pPr>
                      <a:r>
                        <a:rPr lang="lt-LT" sz="1200">
                          <a:effectLst/>
                          <a:latin typeface="Times New Roman" panose="02020603050405020304" pitchFamily="18" charset="0"/>
                          <a:ea typeface="Times New Roman"/>
                          <a:cs typeface="Times New Roman" panose="02020603050405020304" pitchFamily="18" charset="0"/>
                        </a:rPr>
                        <a:t>poreikis plėsti bendradarbiavimą (kokiose srityse, su kokiomis įstaigomis, kokiomis formomis ir kt.)</a:t>
                      </a:r>
                    </a:p>
                  </a:txBody>
                  <a:tcPr marL="68580" marR="68580" marT="0" marB="0"/>
                </a:tc>
                <a:tc>
                  <a:txBody>
                    <a:bodyPr/>
                    <a:lstStyle/>
                    <a:p>
                      <a:pPr algn="just">
                        <a:lnSpc>
                          <a:spcPct val="115000"/>
                        </a:lnSpc>
                        <a:spcAft>
                          <a:spcPts val="0"/>
                        </a:spcAft>
                      </a:pPr>
                      <a:r>
                        <a:rPr lang="lt-LT" sz="1200" dirty="0">
                          <a:effectLst/>
                          <a:latin typeface="Times New Roman" panose="02020603050405020304" pitchFamily="18" charset="0"/>
                          <a:ea typeface="Calibri"/>
                          <a:cs typeface="Times New Roman" panose="02020603050405020304" pitchFamily="18" charset="0"/>
                        </a:rPr>
                        <a:t>Laboratorinės diagnostikos  srityje, keitimasis informacija išnaudojant informacines technologijas ir diegiamas elektroninės sveikatos paslaugas</a:t>
                      </a:r>
                    </a:p>
                  </a:txBody>
                  <a:tcPr marL="68580" marR="68580" marT="0" marB="0"/>
                </a:tc>
              </a:tr>
            </a:tbl>
          </a:graphicData>
        </a:graphic>
      </p:graphicFrame>
      <p:sp>
        <p:nvSpPr>
          <p:cNvPr id="6" name="TextBox 5"/>
          <p:cNvSpPr txBox="1"/>
          <p:nvPr/>
        </p:nvSpPr>
        <p:spPr>
          <a:xfrm>
            <a:off x="7974704" y="0"/>
            <a:ext cx="1152128" cy="307777"/>
          </a:xfrm>
          <a:prstGeom prst="rect">
            <a:avLst/>
          </a:prstGeom>
          <a:noFill/>
        </p:spPr>
        <p:txBody>
          <a:bodyPr wrap="square" rtlCol="0">
            <a:spAutoFit/>
          </a:bodyPr>
          <a:lstStyle/>
          <a:p>
            <a:r>
              <a:rPr lang="lt-LT" sz="1400" dirty="0">
                <a:latin typeface="Times New Roman" panose="02020603050405020304" pitchFamily="18" charset="0"/>
                <a:cs typeface="Times New Roman" panose="02020603050405020304" pitchFamily="18" charset="0"/>
              </a:rPr>
              <a:t>3</a:t>
            </a:r>
            <a:r>
              <a:rPr lang="lt-LT" sz="1400" dirty="0" smtClean="0">
                <a:latin typeface="Times New Roman" panose="02020603050405020304" pitchFamily="18" charset="0"/>
                <a:cs typeface="Times New Roman" panose="02020603050405020304" pitchFamily="18" charset="0"/>
              </a:rPr>
              <a:t> lentelė</a:t>
            </a:r>
            <a:endParaRPr lang="lt-L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888079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7450"/>
            <a:ext cx="8229600" cy="562074"/>
          </a:xfrm>
        </p:spPr>
        <p:txBody>
          <a:bodyPr>
            <a:normAutofit/>
          </a:bodyPr>
          <a:lstStyle/>
          <a:p>
            <a:r>
              <a:rPr lang="en-US" sz="1800" b="1" dirty="0" err="1"/>
              <a:t>Bendradarbiavimo</a:t>
            </a:r>
            <a:r>
              <a:rPr lang="en-US" sz="1800" b="1" dirty="0"/>
              <a:t> </a:t>
            </a:r>
            <a:r>
              <a:rPr lang="en-US" sz="1800" b="1" dirty="0" err="1"/>
              <a:t>tobulinimo</a:t>
            </a:r>
            <a:r>
              <a:rPr lang="en-US" sz="1800" b="1" dirty="0"/>
              <a:t> </a:t>
            </a:r>
            <a:r>
              <a:rPr lang="en-US" sz="1800" b="1" dirty="0" err="1"/>
              <a:t>priemonės</a:t>
            </a:r>
            <a:endParaRPr lang="lt-LT" sz="2000" dirty="0">
              <a:latin typeface="Times New Roman" panose="02020603050405020304" pitchFamily="18" charset="0"/>
              <a:cs typeface="Times New Roman" panose="02020603050405020304"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293799387"/>
              </p:ext>
            </p:extLst>
          </p:nvPr>
        </p:nvGraphicFramePr>
        <p:xfrm>
          <a:off x="467544" y="476672"/>
          <a:ext cx="8229600" cy="6227064"/>
        </p:xfrm>
        <a:graphic>
          <a:graphicData uri="http://schemas.openxmlformats.org/drawingml/2006/table">
            <a:tbl>
              <a:tblPr firstRow="1" bandRow="1">
                <a:tableStyleId>{5C22544A-7EE6-4342-B048-85BDC9FD1C3A}</a:tableStyleId>
              </a:tblPr>
              <a:tblGrid>
                <a:gridCol w="162560"/>
                <a:gridCol w="3016136"/>
                <a:gridCol w="1944216"/>
                <a:gridCol w="1512168"/>
                <a:gridCol w="720080"/>
                <a:gridCol w="874440"/>
              </a:tblGrid>
              <a:tr h="370840">
                <a:tc>
                  <a:txBody>
                    <a:bodyPr/>
                    <a:lstStyle/>
                    <a:p>
                      <a:pPr algn="ctr">
                        <a:spcAft>
                          <a:spcPts val="0"/>
                        </a:spcAft>
                      </a:pPr>
                      <a:endParaRPr lang="lt-LT" sz="1200" dirty="0">
                        <a:effectLst/>
                        <a:latin typeface="Times New Roman"/>
                        <a:ea typeface="Times New Roman"/>
                      </a:endParaRPr>
                    </a:p>
                  </a:txBody>
                  <a:tcPr marL="68580" marR="68580" marT="0" marB="0" anchor="ctr"/>
                </a:tc>
                <a:tc>
                  <a:txBody>
                    <a:bodyPr/>
                    <a:lstStyle/>
                    <a:p>
                      <a:pPr algn="ctr">
                        <a:spcAft>
                          <a:spcPts val="0"/>
                        </a:spcAft>
                      </a:pPr>
                      <a:r>
                        <a:rPr lang="en-US" sz="1200" b="1" dirty="0" err="1">
                          <a:effectLst/>
                          <a:latin typeface="Times New Roman"/>
                          <a:ea typeface="Times New Roman"/>
                        </a:rPr>
                        <a:t>Orientaciniai</a:t>
                      </a:r>
                      <a:r>
                        <a:rPr lang="en-US" sz="1200" b="1" dirty="0">
                          <a:effectLst/>
                          <a:latin typeface="Times New Roman"/>
                          <a:ea typeface="Times New Roman"/>
                        </a:rPr>
                        <a:t> </a:t>
                      </a:r>
                      <a:r>
                        <a:rPr lang="en-US" sz="1200" b="1" dirty="0" err="1">
                          <a:effectLst/>
                          <a:latin typeface="Times New Roman"/>
                          <a:ea typeface="Times New Roman"/>
                        </a:rPr>
                        <a:t>klausimai</a:t>
                      </a:r>
                      <a:r>
                        <a:rPr lang="en-US" sz="1200" b="1" dirty="0">
                          <a:effectLst/>
                          <a:latin typeface="Times New Roman"/>
                          <a:ea typeface="Times New Roman"/>
                        </a:rPr>
                        <a:t> </a:t>
                      </a:r>
                      <a:r>
                        <a:rPr lang="en-US" sz="1200" b="1" dirty="0" err="1">
                          <a:effectLst/>
                          <a:latin typeface="Times New Roman"/>
                          <a:ea typeface="Times New Roman"/>
                        </a:rPr>
                        <a:t>ir</a:t>
                      </a:r>
                      <a:r>
                        <a:rPr lang="en-US" sz="1200" b="1" dirty="0">
                          <a:effectLst/>
                          <a:latin typeface="Times New Roman"/>
                          <a:ea typeface="Times New Roman"/>
                        </a:rPr>
                        <a:t> </a:t>
                      </a:r>
                      <a:r>
                        <a:rPr lang="en-US" sz="1200" b="1" dirty="0" err="1">
                          <a:effectLst/>
                          <a:latin typeface="Times New Roman"/>
                          <a:ea typeface="Times New Roman"/>
                        </a:rPr>
                        <a:t>problemos</a:t>
                      </a:r>
                      <a:r>
                        <a:rPr lang="en-US" sz="1200" b="1" dirty="0">
                          <a:effectLst/>
                          <a:latin typeface="Times New Roman"/>
                          <a:ea typeface="Times New Roman"/>
                        </a:rPr>
                        <a:t>, </a:t>
                      </a:r>
                      <a:r>
                        <a:rPr lang="en-US" sz="1200" b="1" dirty="0" err="1">
                          <a:effectLst/>
                          <a:latin typeface="Times New Roman"/>
                          <a:ea typeface="Times New Roman"/>
                        </a:rPr>
                        <a:t>kurių</a:t>
                      </a:r>
                      <a:r>
                        <a:rPr lang="en-US" sz="1200" b="1" dirty="0">
                          <a:effectLst/>
                          <a:latin typeface="Times New Roman"/>
                          <a:ea typeface="Times New Roman"/>
                        </a:rPr>
                        <a:t> </a:t>
                      </a:r>
                      <a:r>
                        <a:rPr lang="en-US" sz="1200" b="1" dirty="0" err="1">
                          <a:effectLst/>
                          <a:latin typeface="Times New Roman"/>
                          <a:ea typeface="Times New Roman"/>
                        </a:rPr>
                        <a:t>sprendimui</a:t>
                      </a:r>
                      <a:r>
                        <a:rPr lang="en-US" sz="1200" b="1" dirty="0">
                          <a:effectLst/>
                          <a:latin typeface="Times New Roman"/>
                          <a:ea typeface="Times New Roman"/>
                        </a:rPr>
                        <a:t> </a:t>
                      </a:r>
                      <a:r>
                        <a:rPr lang="en-US" sz="1200" b="1" dirty="0" err="1">
                          <a:effectLst/>
                          <a:latin typeface="Times New Roman"/>
                          <a:ea typeface="Times New Roman"/>
                        </a:rPr>
                        <a:t>turi</a:t>
                      </a:r>
                      <a:r>
                        <a:rPr lang="en-US" sz="1200" b="1" dirty="0">
                          <a:effectLst/>
                          <a:latin typeface="Times New Roman"/>
                          <a:ea typeface="Times New Roman"/>
                        </a:rPr>
                        <a:t> </a:t>
                      </a:r>
                      <a:r>
                        <a:rPr lang="en-US" sz="1200" b="1" dirty="0" err="1">
                          <a:effectLst/>
                          <a:latin typeface="Times New Roman"/>
                          <a:ea typeface="Times New Roman"/>
                        </a:rPr>
                        <a:t>būti</a:t>
                      </a:r>
                      <a:r>
                        <a:rPr lang="en-US" sz="1200" b="1" dirty="0">
                          <a:effectLst/>
                          <a:latin typeface="Times New Roman"/>
                          <a:ea typeface="Times New Roman"/>
                        </a:rPr>
                        <a:t> </a:t>
                      </a:r>
                      <a:r>
                        <a:rPr lang="en-US" sz="1200" b="1" dirty="0" err="1">
                          <a:effectLst/>
                          <a:latin typeface="Times New Roman"/>
                          <a:ea typeface="Times New Roman"/>
                        </a:rPr>
                        <a:t>formuojamos</a:t>
                      </a:r>
                      <a:r>
                        <a:rPr lang="en-US" sz="1200" b="1" dirty="0">
                          <a:effectLst/>
                          <a:latin typeface="Times New Roman"/>
                          <a:ea typeface="Times New Roman"/>
                        </a:rPr>
                        <a:t> </a:t>
                      </a:r>
                      <a:r>
                        <a:rPr lang="en-US" sz="1200" b="1" dirty="0" err="1">
                          <a:effectLst/>
                          <a:latin typeface="Times New Roman"/>
                          <a:ea typeface="Times New Roman"/>
                        </a:rPr>
                        <a:t>atitinkamos</a:t>
                      </a:r>
                      <a:r>
                        <a:rPr lang="en-US" sz="1200" b="1" dirty="0">
                          <a:effectLst/>
                          <a:latin typeface="Times New Roman"/>
                          <a:ea typeface="Times New Roman"/>
                        </a:rPr>
                        <a:t> </a:t>
                      </a:r>
                      <a:r>
                        <a:rPr lang="en-US" sz="1200" b="1" dirty="0" err="1">
                          <a:effectLst/>
                          <a:latin typeface="Times New Roman"/>
                          <a:ea typeface="Times New Roman"/>
                        </a:rPr>
                        <a:t>priemonės</a:t>
                      </a:r>
                      <a:endParaRPr lang="lt-LT" sz="1200" dirty="0">
                        <a:effectLst/>
                        <a:latin typeface="Times New Roman"/>
                        <a:ea typeface="Times New Roman"/>
                      </a:endParaRPr>
                    </a:p>
                  </a:txBody>
                  <a:tcPr marL="68580" marR="68580" marT="0" marB="0" anchor="ctr"/>
                </a:tc>
                <a:tc>
                  <a:txBody>
                    <a:bodyPr/>
                    <a:lstStyle/>
                    <a:p>
                      <a:pPr algn="ctr">
                        <a:spcAft>
                          <a:spcPts val="0"/>
                        </a:spcAft>
                      </a:pPr>
                      <a:r>
                        <a:rPr lang="en-US" sz="1200" b="1" dirty="0" err="1">
                          <a:effectLst/>
                          <a:latin typeface="Times New Roman"/>
                          <a:ea typeface="Times New Roman"/>
                        </a:rPr>
                        <a:t>Numatomos</a:t>
                      </a:r>
                      <a:r>
                        <a:rPr lang="en-US" sz="1200" b="1" dirty="0">
                          <a:effectLst/>
                          <a:latin typeface="Times New Roman"/>
                          <a:ea typeface="Times New Roman"/>
                        </a:rPr>
                        <a:t> </a:t>
                      </a:r>
                      <a:endParaRPr lang="lt-LT" sz="1200" dirty="0">
                        <a:effectLst/>
                        <a:latin typeface="Times New Roman"/>
                        <a:ea typeface="Times New Roman"/>
                      </a:endParaRPr>
                    </a:p>
                    <a:p>
                      <a:pPr algn="ctr">
                        <a:spcAft>
                          <a:spcPts val="0"/>
                        </a:spcAft>
                      </a:pPr>
                      <a:r>
                        <a:rPr lang="en-US" sz="1200" b="1" dirty="0" err="1">
                          <a:effectLst/>
                          <a:latin typeface="Times New Roman"/>
                          <a:ea typeface="Times New Roman"/>
                        </a:rPr>
                        <a:t>priemonės</a:t>
                      </a:r>
                      <a:r>
                        <a:rPr lang="en-US" sz="1200" b="1" dirty="0">
                          <a:effectLst/>
                          <a:latin typeface="Times New Roman"/>
                          <a:ea typeface="Times New Roman"/>
                        </a:rPr>
                        <a:t> </a:t>
                      </a:r>
                      <a:endParaRPr lang="lt-LT" sz="1200" dirty="0">
                        <a:effectLst/>
                        <a:latin typeface="Times New Roman"/>
                        <a:ea typeface="Times New Roman"/>
                      </a:endParaRPr>
                    </a:p>
                  </a:txBody>
                  <a:tcPr marL="68580" marR="68580" marT="0" marB="0" anchor="ctr"/>
                </a:tc>
                <a:tc>
                  <a:txBody>
                    <a:bodyPr/>
                    <a:lstStyle/>
                    <a:p>
                      <a:pPr algn="ctr">
                        <a:spcAft>
                          <a:spcPts val="0"/>
                        </a:spcAft>
                      </a:pPr>
                      <a:r>
                        <a:rPr lang="en-US" sz="1200" b="1">
                          <a:effectLst/>
                          <a:latin typeface="Times New Roman"/>
                          <a:ea typeface="Times New Roman"/>
                        </a:rPr>
                        <a:t>Konkretūs rezultatai, kurių tikimasi pasiekti įgyvendinus priemonę</a:t>
                      </a:r>
                      <a:endParaRPr lang="lt-LT" sz="1200">
                        <a:effectLst/>
                        <a:latin typeface="Times New Roman"/>
                        <a:ea typeface="Times New Roman"/>
                      </a:endParaRPr>
                    </a:p>
                  </a:txBody>
                  <a:tcPr marL="68580" marR="68580" marT="0" marB="0"/>
                </a:tc>
                <a:tc>
                  <a:txBody>
                    <a:bodyPr/>
                    <a:lstStyle/>
                    <a:p>
                      <a:pPr algn="ctr">
                        <a:spcAft>
                          <a:spcPts val="0"/>
                        </a:spcAft>
                      </a:pPr>
                      <a:r>
                        <a:rPr lang="en-US" sz="1200" b="1" dirty="0" err="1" smtClean="0">
                          <a:effectLst/>
                          <a:latin typeface="Times New Roman"/>
                          <a:ea typeface="Times New Roman"/>
                        </a:rPr>
                        <a:t>Prie</a:t>
                      </a:r>
                      <a:r>
                        <a:rPr lang="lt-LT" sz="1200" b="1" dirty="0" smtClean="0">
                          <a:effectLst/>
                          <a:latin typeface="Times New Roman"/>
                          <a:ea typeface="Times New Roman"/>
                        </a:rPr>
                        <a:t>-</a:t>
                      </a:r>
                      <a:r>
                        <a:rPr lang="en-US" sz="1200" b="1" dirty="0" err="1" smtClean="0">
                          <a:effectLst/>
                          <a:latin typeface="Times New Roman"/>
                          <a:ea typeface="Times New Roman"/>
                        </a:rPr>
                        <a:t>monės</a:t>
                      </a:r>
                      <a:r>
                        <a:rPr lang="en-US" sz="1200" b="1" dirty="0" smtClean="0">
                          <a:effectLst/>
                          <a:latin typeface="Times New Roman"/>
                          <a:ea typeface="Times New Roman"/>
                        </a:rPr>
                        <a:t> </a:t>
                      </a:r>
                      <a:r>
                        <a:rPr lang="en-US" sz="1200" b="1" dirty="0" err="1" smtClean="0">
                          <a:effectLst/>
                          <a:latin typeface="Times New Roman"/>
                          <a:ea typeface="Times New Roman"/>
                        </a:rPr>
                        <a:t>įgyvend</a:t>
                      </a:r>
                      <a:r>
                        <a:rPr lang="lt-LT" sz="1200" b="1" dirty="0" smtClean="0">
                          <a:effectLst/>
                          <a:latin typeface="Times New Roman"/>
                          <a:ea typeface="Times New Roman"/>
                        </a:rPr>
                        <a:t>.</a:t>
                      </a:r>
                      <a:endParaRPr lang="lt-LT" sz="1200" dirty="0">
                        <a:effectLst/>
                        <a:latin typeface="Times New Roman"/>
                        <a:ea typeface="Times New Roman"/>
                      </a:endParaRPr>
                    </a:p>
                    <a:p>
                      <a:pPr algn="ctr">
                        <a:spcAft>
                          <a:spcPts val="0"/>
                        </a:spcAft>
                      </a:pPr>
                      <a:r>
                        <a:rPr lang="lt-LT" sz="1200" b="1" dirty="0" smtClean="0">
                          <a:effectLst/>
                          <a:latin typeface="Times New Roman"/>
                          <a:ea typeface="Times New Roman"/>
                        </a:rPr>
                        <a:t>t</a:t>
                      </a:r>
                      <a:r>
                        <a:rPr lang="en-US" sz="1200" b="1" dirty="0" err="1" smtClean="0">
                          <a:effectLst/>
                          <a:latin typeface="Times New Roman"/>
                          <a:ea typeface="Times New Roman"/>
                        </a:rPr>
                        <a:t>erm</a:t>
                      </a:r>
                      <a:r>
                        <a:rPr lang="lt-LT" sz="1200" b="1" dirty="0" smtClean="0">
                          <a:effectLst/>
                          <a:latin typeface="Times New Roman"/>
                          <a:ea typeface="Times New Roman"/>
                        </a:rPr>
                        <a:t>.</a:t>
                      </a:r>
                      <a:endParaRPr lang="lt-LT" sz="1200" dirty="0">
                        <a:effectLst/>
                        <a:latin typeface="Times New Roman"/>
                        <a:ea typeface="Times New Roman"/>
                      </a:endParaRPr>
                    </a:p>
                  </a:txBody>
                  <a:tcPr marL="68580" marR="68580" marT="0" marB="0"/>
                </a:tc>
                <a:tc>
                  <a:txBody>
                    <a:bodyPr/>
                    <a:lstStyle/>
                    <a:p>
                      <a:pPr algn="ctr">
                        <a:spcAft>
                          <a:spcPts val="0"/>
                        </a:spcAft>
                      </a:pPr>
                      <a:r>
                        <a:rPr lang="en-US" sz="1200" b="1" dirty="0" err="1">
                          <a:effectLst/>
                          <a:latin typeface="Times New Roman"/>
                          <a:ea typeface="Times New Roman"/>
                        </a:rPr>
                        <a:t>Atsakingi</a:t>
                      </a:r>
                      <a:r>
                        <a:rPr lang="en-US" sz="1200" b="1" dirty="0">
                          <a:effectLst/>
                          <a:latin typeface="Times New Roman"/>
                          <a:ea typeface="Times New Roman"/>
                        </a:rPr>
                        <a:t> </a:t>
                      </a:r>
                      <a:endParaRPr lang="lt-LT" sz="1200" dirty="0">
                        <a:effectLst/>
                        <a:latin typeface="Times New Roman"/>
                        <a:ea typeface="Times New Roman"/>
                      </a:endParaRPr>
                    </a:p>
                    <a:p>
                      <a:pPr algn="ctr">
                        <a:spcAft>
                          <a:spcPts val="0"/>
                        </a:spcAft>
                      </a:pPr>
                      <a:r>
                        <a:rPr lang="en-US" sz="1200" b="1" dirty="0" err="1" smtClean="0">
                          <a:effectLst/>
                          <a:latin typeface="Times New Roman"/>
                          <a:ea typeface="Times New Roman"/>
                        </a:rPr>
                        <a:t>vykdytojai</a:t>
                      </a:r>
                      <a:endParaRPr lang="lt-LT" sz="1200" dirty="0">
                        <a:effectLst/>
                        <a:latin typeface="Times New Roman"/>
                        <a:ea typeface="Times New Roman"/>
                      </a:endParaRPr>
                    </a:p>
                  </a:txBody>
                  <a:tcPr marL="68580" marR="68580" marT="0" marB="0"/>
                </a:tc>
              </a:tr>
              <a:tr h="370840">
                <a:tc>
                  <a:txBody>
                    <a:bodyPr/>
                    <a:lstStyle/>
                    <a:p>
                      <a:pPr algn="ctr">
                        <a:spcAft>
                          <a:spcPts val="0"/>
                        </a:spcAft>
                      </a:pPr>
                      <a:r>
                        <a:rPr lang="lt-LT" sz="1200" dirty="0" smtClean="0">
                          <a:effectLst/>
                          <a:latin typeface="Times New Roman"/>
                          <a:ea typeface="Times New Roman"/>
                        </a:rPr>
                        <a:t>1</a:t>
                      </a:r>
                      <a:endParaRPr lang="lt-LT" sz="1200" dirty="0">
                        <a:effectLst/>
                        <a:latin typeface="Times New Roman"/>
                        <a:ea typeface="Times New Roman"/>
                      </a:endParaRPr>
                    </a:p>
                  </a:txBody>
                  <a:tcPr marL="68580" marR="68580" marT="0" marB="0"/>
                </a:tc>
                <a:tc>
                  <a:txBody>
                    <a:bodyPr/>
                    <a:lstStyle/>
                    <a:p>
                      <a:pPr>
                        <a:spcAft>
                          <a:spcPts val="0"/>
                        </a:spcAft>
                      </a:pPr>
                      <a:r>
                        <a:rPr lang="en-US" sz="1200">
                          <a:effectLst/>
                          <a:latin typeface="Times New Roman"/>
                          <a:ea typeface="Times New Roman"/>
                        </a:rPr>
                        <a:t>Aktyvus įstaigos dalyvavimas Sveikatos apsaugos ministerijos vystomuose ligoninių funkciniuose klasteriuose kardiologijos, mirtingumo nuo išorinių priežasčių, onkologijos, insulto, neonatologijos ir intensyvios terapijos srityse, taikant įvairias bendradarbiavimo (sutarčių ir kt.) priemones</a:t>
                      </a:r>
                      <a:endParaRPr lang="lt-LT" sz="1200">
                        <a:effectLst/>
                        <a:latin typeface="Times New Roman"/>
                        <a:ea typeface="Times New Roman"/>
                      </a:endParaRPr>
                    </a:p>
                  </a:txBody>
                  <a:tcPr marL="68580" marR="68580" marT="0" marB="0"/>
                </a:tc>
                <a:tc>
                  <a:txBody>
                    <a:bodyPr/>
                    <a:lstStyle/>
                    <a:p>
                      <a:pPr>
                        <a:spcAft>
                          <a:spcPts val="0"/>
                        </a:spcAft>
                      </a:pPr>
                      <a:r>
                        <a:rPr lang="en-US" sz="1200">
                          <a:effectLst/>
                          <a:latin typeface="Times New Roman"/>
                          <a:ea typeface="Times New Roman"/>
                        </a:rPr>
                        <a:t>Tolimesnis sutarties vykdymas su VšĮ Alytaus apskr. S. Kudirkos ligonine intensyvios terapijos srityje</a:t>
                      </a:r>
                      <a:endParaRPr lang="lt-LT" sz="1200">
                        <a:effectLst/>
                        <a:latin typeface="Times New Roman"/>
                        <a:ea typeface="Times New Roman"/>
                      </a:endParaRPr>
                    </a:p>
                  </a:txBody>
                  <a:tcPr marL="68580" marR="68580" marT="0" marB="0"/>
                </a:tc>
                <a:tc>
                  <a:txBody>
                    <a:bodyPr/>
                    <a:lstStyle/>
                    <a:p>
                      <a:pPr>
                        <a:spcAft>
                          <a:spcPts val="0"/>
                        </a:spcAft>
                      </a:pPr>
                      <a:r>
                        <a:rPr lang="en-US" sz="1200">
                          <a:effectLst/>
                          <a:latin typeface="Times New Roman"/>
                          <a:ea typeface="Times New Roman"/>
                        </a:rPr>
                        <a:t>Savalaikis ir kokybiškas paslaugų teikimas</a:t>
                      </a:r>
                      <a:endParaRPr lang="lt-LT" sz="1200">
                        <a:effectLst/>
                        <a:latin typeface="Times New Roman"/>
                        <a:ea typeface="Times New Roman"/>
                      </a:endParaRPr>
                    </a:p>
                  </a:txBody>
                  <a:tcPr marL="68580" marR="68580" marT="0" marB="0"/>
                </a:tc>
                <a:tc>
                  <a:txBody>
                    <a:bodyPr/>
                    <a:lstStyle/>
                    <a:p>
                      <a:pPr>
                        <a:spcAft>
                          <a:spcPts val="0"/>
                        </a:spcAft>
                      </a:pPr>
                      <a:r>
                        <a:rPr lang="en-US" sz="1200" dirty="0" err="1">
                          <a:effectLst/>
                          <a:latin typeface="Times New Roman"/>
                          <a:ea typeface="Times New Roman"/>
                        </a:rPr>
                        <a:t>Nuolat</a:t>
                      </a:r>
                      <a:endParaRPr lang="lt-LT" sz="1200" dirty="0">
                        <a:effectLst/>
                        <a:latin typeface="Times New Roman"/>
                        <a:ea typeface="Times New Roman"/>
                      </a:endParaRPr>
                    </a:p>
                  </a:txBody>
                  <a:tcPr marL="68580" marR="68580" marT="0" marB="0"/>
                </a:tc>
                <a:tc>
                  <a:txBody>
                    <a:bodyPr/>
                    <a:lstStyle/>
                    <a:p>
                      <a:pPr>
                        <a:spcAft>
                          <a:spcPts val="0"/>
                        </a:spcAft>
                      </a:pPr>
                      <a:r>
                        <a:rPr lang="en-US" sz="1200" b="1">
                          <a:effectLst/>
                          <a:latin typeface="Times New Roman"/>
                          <a:ea typeface="Times New Roman"/>
                        </a:rPr>
                        <a:t> </a:t>
                      </a:r>
                      <a:endParaRPr lang="lt-LT" sz="1200">
                        <a:effectLst/>
                        <a:latin typeface="Times New Roman"/>
                        <a:ea typeface="Times New Roman"/>
                      </a:endParaRPr>
                    </a:p>
                    <a:p>
                      <a:pPr>
                        <a:spcAft>
                          <a:spcPts val="0"/>
                        </a:spcAft>
                      </a:pPr>
                      <a:r>
                        <a:rPr lang="en-US" sz="1200">
                          <a:effectLst/>
                          <a:latin typeface="Times New Roman"/>
                          <a:ea typeface="Times New Roman"/>
                        </a:rPr>
                        <a:t>Gydytojai</a:t>
                      </a:r>
                      <a:endParaRPr lang="lt-LT" sz="1200">
                        <a:effectLst/>
                        <a:latin typeface="Times New Roman"/>
                        <a:ea typeface="Times New Roman"/>
                      </a:endParaRPr>
                    </a:p>
                  </a:txBody>
                  <a:tcPr marL="68580" marR="68580" marT="0" marB="0"/>
                </a:tc>
              </a:tr>
              <a:tr h="370840">
                <a:tc>
                  <a:txBody>
                    <a:bodyPr/>
                    <a:lstStyle/>
                    <a:p>
                      <a:pPr algn="ctr">
                        <a:spcAft>
                          <a:spcPts val="0"/>
                        </a:spcAft>
                      </a:pPr>
                      <a:r>
                        <a:rPr lang="lt-LT" sz="1200" dirty="0" smtClean="0">
                          <a:effectLst/>
                          <a:latin typeface="Times New Roman"/>
                          <a:ea typeface="Times New Roman"/>
                        </a:rPr>
                        <a:t>2</a:t>
                      </a:r>
                      <a:endParaRPr lang="lt-LT" sz="1200" dirty="0">
                        <a:effectLst/>
                        <a:latin typeface="Times New Roman"/>
                        <a:ea typeface="Times New Roman"/>
                      </a:endParaRPr>
                    </a:p>
                  </a:txBody>
                  <a:tcPr marL="68580" marR="68580" marT="0" marB="0"/>
                </a:tc>
                <a:tc>
                  <a:txBody>
                    <a:bodyPr/>
                    <a:lstStyle/>
                    <a:p>
                      <a:pPr>
                        <a:spcAft>
                          <a:spcPts val="0"/>
                        </a:spcAft>
                      </a:pPr>
                      <a:r>
                        <a:rPr lang="en-US" sz="1200">
                          <a:effectLst/>
                          <a:latin typeface="Times New Roman"/>
                          <a:ea typeface="Times New Roman"/>
                        </a:rPr>
                        <a:t>Bendradarbiavimo su kitomis apskrityje veikiančiomis įstaigomis tobulinimas (naujų bendradarbiavimo formų taikymas, sudarytų sutarčių peržiūrėjimas, jų atnaujinimas ar papildomų susitarimų sudarymas ir pan.): </a:t>
                      </a:r>
                      <a:endParaRPr lang="lt-LT" sz="1200">
                        <a:effectLst/>
                        <a:latin typeface="Times New Roman"/>
                        <a:ea typeface="Times New Roman"/>
                      </a:endParaRPr>
                    </a:p>
                  </a:txBody>
                  <a:tcPr marL="68580" marR="68580" marT="0" marB="0"/>
                </a:tc>
                <a:tc>
                  <a:txBody>
                    <a:bodyPr/>
                    <a:lstStyle/>
                    <a:p>
                      <a:pPr>
                        <a:spcAft>
                          <a:spcPts val="0"/>
                        </a:spcAft>
                      </a:pPr>
                      <a:r>
                        <a:rPr lang="en-US" sz="1200">
                          <a:effectLst/>
                          <a:latin typeface="Times New Roman"/>
                          <a:ea typeface="Times New Roman"/>
                        </a:rPr>
                        <a:t> </a:t>
                      </a:r>
                      <a:endParaRPr lang="lt-LT" sz="1200">
                        <a:effectLst/>
                        <a:latin typeface="Times New Roman"/>
                        <a:ea typeface="Times New Roman"/>
                      </a:endParaRPr>
                    </a:p>
                  </a:txBody>
                  <a:tcPr marL="68580" marR="68580" marT="0" marB="0"/>
                </a:tc>
                <a:tc>
                  <a:txBody>
                    <a:bodyPr/>
                    <a:lstStyle/>
                    <a:p>
                      <a:pPr>
                        <a:spcAft>
                          <a:spcPts val="0"/>
                        </a:spcAft>
                      </a:pPr>
                      <a:r>
                        <a:rPr lang="en-US" sz="1200" b="1">
                          <a:effectLst/>
                          <a:latin typeface="Times New Roman"/>
                          <a:ea typeface="Times New Roman"/>
                        </a:rPr>
                        <a:t> </a:t>
                      </a:r>
                      <a:endParaRPr lang="lt-LT" sz="1200">
                        <a:effectLst/>
                        <a:latin typeface="Times New Roman"/>
                        <a:ea typeface="Times New Roman"/>
                      </a:endParaRPr>
                    </a:p>
                  </a:txBody>
                  <a:tcPr marL="68580" marR="68580" marT="0" marB="0"/>
                </a:tc>
                <a:tc>
                  <a:txBody>
                    <a:bodyPr/>
                    <a:lstStyle/>
                    <a:p>
                      <a:pPr>
                        <a:spcAft>
                          <a:spcPts val="0"/>
                        </a:spcAft>
                      </a:pPr>
                      <a:r>
                        <a:rPr lang="en-US" sz="1200" b="1">
                          <a:effectLst/>
                          <a:latin typeface="Times New Roman"/>
                          <a:ea typeface="Times New Roman"/>
                        </a:rPr>
                        <a:t> </a:t>
                      </a:r>
                      <a:endParaRPr lang="lt-LT" sz="1200">
                        <a:effectLst/>
                        <a:latin typeface="Times New Roman"/>
                        <a:ea typeface="Times New Roman"/>
                      </a:endParaRPr>
                    </a:p>
                  </a:txBody>
                  <a:tcPr marL="68580" marR="68580" marT="0" marB="0"/>
                </a:tc>
                <a:tc>
                  <a:txBody>
                    <a:bodyPr/>
                    <a:lstStyle/>
                    <a:p>
                      <a:pPr>
                        <a:spcAft>
                          <a:spcPts val="0"/>
                        </a:spcAft>
                      </a:pPr>
                      <a:r>
                        <a:rPr lang="en-US" sz="1200" b="1">
                          <a:effectLst/>
                          <a:latin typeface="Times New Roman"/>
                          <a:ea typeface="Times New Roman"/>
                        </a:rPr>
                        <a:t> </a:t>
                      </a:r>
                      <a:endParaRPr lang="lt-LT" sz="1200">
                        <a:effectLst/>
                        <a:latin typeface="Times New Roman"/>
                        <a:ea typeface="Times New Roman"/>
                      </a:endParaRPr>
                    </a:p>
                  </a:txBody>
                  <a:tcPr marL="68580" marR="68580" marT="0" marB="0"/>
                </a:tc>
              </a:tr>
              <a:tr h="370840">
                <a:tc>
                  <a:txBody>
                    <a:bodyPr/>
                    <a:lstStyle/>
                    <a:p>
                      <a:pPr algn="ctr">
                        <a:spcAft>
                          <a:spcPts val="0"/>
                        </a:spcAft>
                      </a:pPr>
                      <a:r>
                        <a:rPr lang="en-US" sz="1200">
                          <a:effectLst/>
                          <a:latin typeface="Times New Roman"/>
                          <a:ea typeface="Times New Roman"/>
                        </a:rPr>
                        <a:t> </a:t>
                      </a:r>
                      <a:endParaRPr lang="lt-LT" sz="1200">
                        <a:effectLst/>
                        <a:latin typeface="Times New Roman"/>
                        <a:ea typeface="Times New Roman"/>
                      </a:endParaRPr>
                    </a:p>
                  </a:txBody>
                  <a:tcPr marL="68580" marR="68580" marT="0" marB="0"/>
                </a:tc>
                <a:tc>
                  <a:txBody>
                    <a:bodyPr/>
                    <a:lstStyle/>
                    <a:p>
                      <a:pPr marL="342900" lvl="0" indent="-342900">
                        <a:spcAft>
                          <a:spcPts val="0"/>
                        </a:spcAft>
                        <a:buFont typeface="Times New Roman"/>
                        <a:buChar char="-"/>
                      </a:pPr>
                      <a:r>
                        <a:rPr lang="en-US" sz="1200">
                          <a:effectLst/>
                          <a:latin typeface="Times New Roman"/>
                          <a:ea typeface="Times New Roman"/>
                        </a:rPr>
                        <a:t>dėl bendradarbiavimo su šeimos gydytojais</a:t>
                      </a:r>
                      <a:endParaRPr lang="lt-LT" sz="1200">
                        <a:effectLst/>
                        <a:latin typeface="Times New Roman"/>
                        <a:ea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Keitimasis informacija apie pacientą, sergamumą tuberkulioze ir gydymo efektyvumą.</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Plaučių tuberkulioze sergamumo mažinimas.</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Nuolat</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latin typeface="Times New Roman"/>
                          <a:ea typeface="Calibri"/>
                          <a:cs typeface="Times New Roman"/>
                        </a:rPr>
                        <a:t>Gydytojai ir </a:t>
                      </a:r>
                      <a:r>
                        <a:rPr lang="lt-LT" sz="1200" dirty="0" err="1" smtClean="0">
                          <a:effectLst/>
                          <a:latin typeface="Times New Roman"/>
                          <a:ea typeface="Calibri"/>
                          <a:cs typeface="Times New Roman"/>
                        </a:rPr>
                        <a:t>bendr</a:t>
                      </a:r>
                      <a:r>
                        <a:rPr lang="lt-LT" sz="1200" dirty="0" smtClean="0">
                          <a:effectLst/>
                          <a:latin typeface="Times New Roman"/>
                          <a:ea typeface="Calibri"/>
                          <a:cs typeface="Times New Roman"/>
                        </a:rPr>
                        <a:t>. </a:t>
                      </a:r>
                      <a:r>
                        <a:rPr lang="lt-LT" sz="1200" dirty="0" err="1" smtClean="0">
                          <a:effectLst/>
                          <a:latin typeface="Times New Roman"/>
                          <a:ea typeface="Calibri"/>
                          <a:cs typeface="Times New Roman"/>
                        </a:rPr>
                        <a:t>prakt</a:t>
                      </a:r>
                      <a:r>
                        <a:rPr lang="lt-LT" sz="1200" dirty="0" smtClean="0">
                          <a:effectLst/>
                          <a:latin typeface="Times New Roman"/>
                          <a:ea typeface="Calibri"/>
                          <a:cs typeface="Times New Roman"/>
                        </a:rPr>
                        <a:t>. </a:t>
                      </a:r>
                      <a:r>
                        <a:rPr lang="lt-LT" sz="1200" dirty="0" err="1" smtClean="0">
                          <a:effectLst/>
                          <a:latin typeface="Times New Roman"/>
                          <a:ea typeface="Calibri"/>
                          <a:cs typeface="Times New Roman"/>
                        </a:rPr>
                        <a:t>slaug</a:t>
                      </a:r>
                      <a:r>
                        <a:rPr lang="lt-LT" sz="1200" dirty="0" smtClean="0">
                          <a:effectLst/>
                          <a:latin typeface="Times New Roman"/>
                          <a:ea typeface="Calibri"/>
                          <a:cs typeface="Times New Roman"/>
                        </a:rPr>
                        <a:t>.</a:t>
                      </a:r>
                      <a:endParaRPr lang="lt-LT" sz="1200" dirty="0">
                        <a:effectLst/>
                        <a:latin typeface="+mn-lt"/>
                        <a:ea typeface="Calibri"/>
                        <a:cs typeface="Times New Roman"/>
                      </a:endParaRPr>
                    </a:p>
                  </a:txBody>
                  <a:tcPr marL="68580" marR="68580" marT="0" marB="0"/>
                </a:tc>
              </a:tr>
              <a:tr h="370840">
                <a:tc>
                  <a:txBody>
                    <a:bodyPr/>
                    <a:lstStyle/>
                    <a:p>
                      <a:pPr algn="ctr">
                        <a:spcAft>
                          <a:spcPts val="0"/>
                        </a:spcAft>
                      </a:pPr>
                      <a:r>
                        <a:rPr lang="en-US" sz="1200">
                          <a:effectLst/>
                          <a:latin typeface="Times New Roman"/>
                          <a:ea typeface="Times New Roman"/>
                        </a:rPr>
                        <a:t> </a:t>
                      </a:r>
                      <a:endParaRPr lang="lt-LT" sz="1200">
                        <a:effectLst/>
                        <a:latin typeface="Times New Roman"/>
                        <a:ea typeface="Times New Roman"/>
                      </a:endParaRPr>
                    </a:p>
                  </a:txBody>
                  <a:tcPr marL="68580" marR="68580" marT="0" marB="0"/>
                </a:tc>
                <a:tc>
                  <a:txBody>
                    <a:bodyPr/>
                    <a:lstStyle/>
                    <a:p>
                      <a:pPr marL="342900" lvl="0" indent="-342900">
                        <a:spcAft>
                          <a:spcPts val="0"/>
                        </a:spcAft>
                        <a:buFont typeface="Times New Roman"/>
                        <a:buChar char="-"/>
                      </a:pPr>
                      <a:r>
                        <a:rPr lang="en-US" sz="1200">
                          <a:effectLst/>
                          <a:latin typeface="Times New Roman"/>
                          <a:ea typeface="Times New Roman"/>
                        </a:rPr>
                        <a:t>dėl pacientų aptarnavimo po įstaigos darbo valandų</a:t>
                      </a:r>
                      <a:endParaRPr lang="lt-LT" sz="1200">
                        <a:effectLst/>
                        <a:latin typeface="Times New Roman"/>
                        <a:ea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Tęsti priverstinam gydymui pristatomų pacientų stacionarizavimą ištisą parą.</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Atvira tuberkulioze sergančių izoliavimas ir gydymas.</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Nuolat</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a:effectLst/>
                          <a:latin typeface="Times New Roman"/>
                          <a:ea typeface="Calibri"/>
                          <a:cs typeface="Times New Roman"/>
                        </a:rPr>
                        <a:t>Gydytojai ir </a:t>
                      </a:r>
                      <a:r>
                        <a:rPr lang="lt-LT" sz="1200" dirty="0" err="1" smtClean="0">
                          <a:effectLst/>
                          <a:latin typeface="Times New Roman"/>
                          <a:ea typeface="Calibri"/>
                          <a:cs typeface="Times New Roman"/>
                        </a:rPr>
                        <a:t>bendr</a:t>
                      </a:r>
                      <a:r>
                        <a:rPr lang="lt-LT" sz="1200" dirty="0" smtClean="0">
                          <a:effectLst/>
                          <a:latin typeface="Times New Roman"/>
                          <a:ea typeface="Calibri"/>
                          <a:cs typeface="Times New Roman"/>
                        </a:rPr>
                        <a:t>. </a:t>
                      </a:r>
                      <a:r>
                        <a:rPr lang="lt-LT" sz="1200" dirty="0" err="1" smtClean="0">
                          <a:effectLst/>
                          <a:latin typeface="Times New Roman"/>
                          <a:ea typeface="Calibri"/>
                          <a:cs typeface="Times New Roman"/>
                        </a:rPr>
                        <a:t>prakt.slaug</a:t>
                      </a:r>
                      <a:r>
                        <a:rPr lang="lt-LT" sz="1200" dirty="0" smtClean="0">
                          <a:effectLst/>
                          <a:latin typeface="Times New Roman"/>
                          <a:ea typeface="Calibri"/>
                          <a:cs typeface="Times New Roman"/>
                        </a:rPr>
                        <a:t>.</a:t>
                      </a:r>
                      <a:endParaRPr lang="lt-LT" sz="1200" dirty="0">
                        <a:effectLst/>
                        <a:latin typeface="Calibri"/>
                        <a:ea typeface="Calibri"/>
                        <a:cs typeface="Times New Roman"/>
                      </a:endParaRPr>
                    </a:p>
                  </a:txBody>
                  <a:tcPr marL="68580" marR="68580" marT="0" marB="0"/>
                </a:tc>
              </a:tr>
              <a:tr h="370840">
                <a:tc>
                  <a:txBody>
                    <a:bodyPr/>
                    <a:lstStyle/>
                    <a:p>
                      <a:pPr algn="ctr">
                        <a:spcAft>
                          <a:spcPts val="0"/>
                        </a:spcAft>
                      </a:pPr>
                      <a:r>
                        <a:rPr lang="en-US" sz="1200">
                          <a:effectLst/>
                          <a:latin typeface="Times New Roman"/>
                          <a:ea typeface="Times New Roman"/>
                        </a:rPr>
                        <a:t> </a:t>
                      </a:r>
                      <a:endParaRPr lang="lt-LT" sz="1200">
                        <a:effectLst/>
                        <a:latin typeface="Times New Roman"/>
                        <a:ea typeface="Times New Roman"/>
                      </a:endParaRPr>
                    </a:p>
                  </a:txBody>
                  <a:tcPr marL="68580" marR="68580" marT="0" marB="0"/>
                </a:tc>
                <a:tc>
                  <a:txBody>
                    <a:bodyPr/>
                    <a:lstStyle/>
                    <a:p>
                      <a:pPr marL="342900" lvl="0" indent="-342900">
                        <a:spcAft>
                          <a:spcPts val="0"/>
                        </a:spcAft>
                        <a:buFont typeface="Times New Roman"/>
                        <a:buChar char="-"/>
                      </a:pPr>
                      <a:r>
                        <a:rPr lang="en-US" sz="1200">
                          <a:effectLst/>
                          <a:latin typeface="Times New Roman"/>
                          <a:ea typeface="Times New Roman"/>
                        </a:rPr>
                        <a:t>dėl pacientų siuntimo konsultuotis (registravimo sistemos ir siuntimų tvarkos tobulinimas, gydytojų darbo grafikų peržiūrėjimas ir pan., siekiant pagreitinti konsultacijos suteikimą)</a:t>
                      </a:r>
                      <a:endParaRPr lang="lt-LT" sz="1200">
                        <a:effectLst/>
                        <a:latin typeface="Times New Roman"/>
                        <a:ea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Elektroninė pacientų registracija.</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Savalaikis tuberkulioze sergančiųjų išaiškinimas.</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Nuolat</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err="1" smtClean="0">
                          <a:effectLst/>
                          <a:latin typeface="Times New Roman"/>
                          <a:ea typeface="Calibri"/>
                          <a:cs typeface="Times New Roman"/>
                        </a:rPr>
                        <a:t>Komp</a:t>
                      </a:r>
                      <a:r>
                        <a:rPr lang="lt-LT" sz="1200" dirty="0" smtClean="0">
                          <a:effectLst/>
                          <a:latin typeface="Times New Roman"/>
                          <a:ea typeface="Calibri"/>
                          <a:cs typeface="Times New Roman"/>
                        </a:rPr>
                        <a:t>. </a:t>
                      </a:r>
                      <a:r>
                        <a:rPr lang="lt-LT" sz="1200" dirty="0" err="1" smtClean="0">
                          <a:effectLst/>
                          <a:latin typeface="Times New Roman"/>
                          <a:ea typeface="Calibri"/>
                          <a:cs typeface="Times New Roman"/>
                        </a:rPr>
                        <a:t>info</a:t>
                      </a:r>
                      <a:r>
                        <a:rPr lang="lt-LT" sz="1200" dirty="0" smtClean="0">
                          <a:effectLst/>
                          <a:latin typeface="Times New Roman"/>
                          <a:ea typeface="Calibri"/>
                          <a:cs typeface="Times New Roman"/>
                        </a:rPr>
                        <a:t>. </a:t>
                      </a:r>
                      <a:r>
                        <a:rPr lang="lt-LT" sz="1200" dirty="0" err="1" smtClean="0">
                          <a:effectLst/>
                          <a:latin typeface="Times New Roman"/>
                          <a:ea typeface="Calibri"/>
                          <a:cs typeface="Times New Roman"/>
                        </a:rPr>
                        <a:t>spec</a:t>
                      </a:r>
                      <a:r>
                        <a:rPr lang="lt-LT" sz="1200" dirty="0" smtClean="0">
                          <a:effectLst/>
                          <a:latin typeface="Times New Roman"/>
                          <a:ea typeface="Calibri"/>
                          <a:cs typeface="Times New Roman"/>
                        </a:rPr>
                        <a:t>.</a:t>
                      </a:r>
                      <a:endParaRPr lang="lt-LT" sz="1200" dirty="0">
                        <a:effectLst/>
                        <a:latin typeface="Calibri"/>
                        <a:ea typeface="Calibri"/>
                        <a:cs typeface="Times New Roman"/>
                      </a:endParaRPr>
                    </a:p>
                  </a:txBody>
                  <a:tcPr marL="68580" marR="68580" marT="0" marB="0"/>
                </a:tc>
              </a:tr>
              <a:tr h="370840">
                <a:tc>
                  <a:txBody>
                    <a:bodyPr/>
                    <a:lstStyle/>
                    <a:p>
                      <a:pPr algn="ctr">
                        <a:spcAft>
                          <a:spcPts val="0"/>
                        </a:spcAft>
                      </a:pPr>
                      <a:r>
                        <a:rPr lang="en-US" sz="1200">
                          <a:effectLst/>
                          <a:latin typeface="Times New Roman"/>
                          <a:ea typeface="Times New Roman"/>
                        </a:rPr>
                        <a:t> </a:t>
                      </a:r>
                      <a:endParaRPr lang="lt-LT" sz="1200">
                        <a:effectLst/>
                        <a:latin typeface="Times New Roman"/>
                        <a:ea typeface="Times New Roman"/>
                      </a:endParaRPr>
                    </a:p>
                  </a:txBody>
                  <a:tcPr marL="68580" marR="68580" marT="0" marB="0"/>
                </a:tc>
                <a:tc>
                  <a:txBody>
                    <a:bodyPr/>
                    <a:lstStyle/>
                    <a:p>
                      <a:pPr marL="342900" lvl="0" indent="-342900">
                        <a:spcAft>
                          <a:spcPts val="0"/>
                        </a:spcAft>
                        <a:buFont typeface="Times New Roman"/>
                        <a:buChar char="-"/>
                      </a:pPr>
                      <a:r>
                        <a:rPr lang="en-US" sz="1200">
                          <a:effectLst/>
                          <a:latin typeface="Times New Roman"/>
                          <a:ea typeface="Times New Roman"/>
                        </a:rPr>
                        <a:t>dėl pacientų siuntimų atlikti tyrimus sistemos tobulinimo (dėl laboratorinių, brangių tyrimų, tyrimų dubliavimo išvengimo ir kt.)</a:t>
                      </a:r>
                      <a:endParaRPr lang="lt-LT" sz="1200">
                        <a:effectLst/>
                        <a:latin typeface="Times New Roman"/>
                        <a:ea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Gerinti prieinamumą prie elektroninės tyrimų informacinės sistemos.</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Išvengti laboratorinių tyrimų dubliavimo.</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Nuolat</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err="1" smtClean="0">
                          <a:effectLst/>
                          <a:latin typeface="Times New Roman"/>
                          <a:ea typeface="Calibri"/>
                          <a:cs typeface="Times New Roman"/>
                        </a:rPr>
                        <a:t>Admin</a:t>
                      </a:r>
                      <a:r>
                        <a:rPr lang="lt-LT" sz="1200" dirty="0" smtClean="0">
                          <a:effectLst/>
                          <a:latin typeface="Times New Roman"/>
                          <a:ea typeface="Calibri"/>
                          <a:cs typeface="Times New Roman"/>
                        </a:rPr>
                        <a:t>. gydytojai</a:t>
                      </a:r>
                      <a:r>
                        <a:rPr lang="lt-LT" sz="1200" dirty="0">
                          <a:effectLst/>
                          <a:latin typeface="Times New Roman"/>
                          <a:ea typeface="Calibri"/>
                          <a:cs typeface="Times New Roman"/>
                        </a:rPr>
                        <a:t>.</a:t>
                      </a:r>
                      <a:endParaRPr lang="lt-LT" sz="1200" dirty="0">
                        <a:effectLst/>
                        <a:latin typeface="Calibri"/>
                        <a:ea typeface="Calibri"/>
                        <a:cs typeface="Times New Roman"/>
                      </a:endParaRPr>
                    </a:p>
                  </a:txBody>
                  <a:tcPr marL="68580" marR="68580" marT="0" marB="0"/>
                </a:tc>
              </a:tr>
            </a:tbl>
          </a:graphicData>
        </a:graphic>
      </p:graphicFrame>
      <p:sp>
        <p:nvSpPr>
          <p:cNvPr id="6" name="TextBox 5"/>
          <p:cNvSpPr txBox="1"/>
          <p:nvPr/>
        </p:nvSpPr>
        <p:spPr>
          <a:xfrm>
            <a:off x="7991872" y="0"/>
            <a:ext cx="1152128" cy="307777"/>
          </a:xfrm>
          <a:prstGeom prst="rect">
            <a:avLst/>
          </a:prstGeom>
          <a:noFill/>
        </p:spPr>
        <p:txBody>
          <a:bodyPr wrap="square" rtlCol="0">
            <a:spAutoFit/>
          </a:bodyPr>
          <a:lstStyle/>
          <a:p>
            <a:r>
              <a:rPr lang="lt-LT" sz="1400" dirty="0" smtClean="0">
                <a:latin typeface="Times New Roman" panose="02020603050405020304" pitchFamily="18" charset="0"/>
                <a:cs typeface="Times New Roman" panose="02020603050405020304" pitchFamily="18" charset="0"/>
              </a:rPr>
              <a:t>4.1 lentelė</a:t>
            </a:r>
            <a:endParaRPr lang="lt-L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4051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7450"/>
            <a:ext cx="8229600" cy="562074"/>
          </a:xfrm>
        </p:spPr>
        <p:txBody>
          <a:bodyPr>
            <a:normAutofit/>
          </a:bodyPr>
          <a:lstStyle/>
          <a:p>
            <a:r>
              <a:rPr lang="en-US" sz="1800" b="1" dirty="0" err="1"/>
              <a:t>Bendradarbiavimo</a:t>
            </a:r>
            <a:r>
              <a:rPr lang="en-US" sz="1800" b="1" dirty="0"/>
              <a:t> </a:t>
            </a:r>
            <a:r>
              <a:rPr lang="en-US" sz="1800" b="1" dirty="0" err="1"/>
              <a:t>tobulinimo</a:t>
            </a:r>
            <a:r>
              <a:rPr lang="en-US" sz="1800" b="1" dirty="0"/>
              <a:t> </a:t>
            </a:r>
            <a:r>
              <a:rPr lang="en-US" sz="1800" b="1" dirty="0" err="1"/>
              <a:t>priemonės</a:t>
            </a:r>
            <a:endParaRPr lang="lt-LT" sz="2000" dirty="0">
              <a:latin typeface="Times New Roman" panose="02020603050405020304" pitchFamily="18" charset="0"/>
              <a:cs typeface="Times New Roman" panose="02020603050405020304"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2033660315"/>
              </p:ext>
            </p:extLst>
          </p:nvPr>
        </p:nvGraphicFramePr>
        <p:xfrm>
          <a:off x="467544" y="620688"/>
          <a:ext cx="8229600" cy="5912104"/>
        </p:xfrm>
        <a:graphic>
          <a:graphicData uri="http://schemas.openxmlformats.org/drawingml/2006/table">
            <a:tbl>
              <a:tblPr firstRow="1" bandRow="1">
                <a:tableStyleId>{5C22544A-7EE6-4342-B048-85BDC9FD1C3A}</a:tableStyleId>
              </a:tblPr>
              <a:tblGrid>
                <a:gridCol w="162560"/>
                <a:gridCol w="3016136"/>
                <a:gridCol w="1944216"/>
                <a:gridCol w="1512168"/>
                <a:gridCol w="720080"/>
                <a:gridCol w="874440"/>
              </a:tblGrid>
              <a:tr h="370840">
                <a:tc>
                  <a:txBody>
                    <a:bodyPr/>
                    <a:lstStyle/>
                    <a:p>
                      <a:pPr algn="ctr">
                        <a:spcAft>
                          <a:spcPts val="0"/>
                        </a:spcAft>
                      </a:pPr>
                      <a:endParaRPr lang="lt-LT" sz="1200" dirty="0">
                        <a:effectLst/>
                        <a:latin typeface="Times New Roman"/>
                        <a:ea typeface="Times New Roman"/>
                      </a:endParaRPr>
                    </a:p>
                  </a:txBody>
                  <a:tcPr marL="68580" marR="68580" marT="0" marB="0" anchor="ctr"/>
                </a:tc>
                <a:tc>
                  <a:txBody>
                    <a:bodyPr/>
                    <a:lstStyle/>
                    <a:p>
                      <a:pPr algn="ctr">
                        <a:spcAft>
                          <a:spcPts val="0"/>
                        </a:spcAft>
                      </a:pPr>
                      <a:r>
                        <a:rPr lang="en-US" sz="1200" b="1" dirty="0" err="1">
                          <a:effectLst/>
                          <a:latin typeface="Times New Roman"/>
                          <a:ea typeface="Times New Roman"/>
                        </a:rPr>
                        <a:t>Orientaciniai</a:t>
                      </a:r>
                      <a:r>
                        <a:rPr lang="en-US" sz="1200" b="1" dirty="0">
                          <a:effectLst/>
                          <a:latin typeface="Times New Roman"/>
                          <a:ea typeface="Times New Roman"/>
                        </a:rPr>
                        <a:t> </a:t>
                      </a:r>
                      <a:r>
                        <a:rPr lang="en-US" sz="1200" b="1" dirty="0" err="1">
                          <a:effectLst/>
                          <a:latin typeface="Times New Roman"/>
                          <a:ea typeface="Times New Roman"/>
                        </a:rPr>
                        <a:t>klausimai</a:t>
                      </a:r>
                      <a:r>
                        <a:rPr lang="en-US" sz="1200" b="1" dirty="0">
                          <a:effectLst/>
                          <a:latin typeface="Times New Roman"/>
                          <a:ea typeface="Times New Roman"/>
                        </a:rPr>
                        <a:t> </a:t>
                      </a:r>
                      <a:r>
                        <a:rPr lang="en-US" sz="1200" b="1" dirty="0" err="1">
                          <a:effectLst/>
                          <a:latin typeface="Times New Roman"/>
                          <a:ea typeface="Times New Roman"/>
                        </a:rPr>
                        <a:t>ir</a:t>
                      </a:r>
                      <a:r>
                        <a:rPr lang="en-US" sz="1200" b="1" dirty="0">
                          <a:effectLst/>
                          <a:latin typeface="Times New Roman"/>
                          <a:ea typeface="Times New Roman"/>
                        </a:rPr>
                        <a:t> </a:t>
                      </a:r>
                      <a:r>
                        <a:rPr lang="en-US" sz="1200" b="1" dirty="0" err="1">
                          <a:effectLst/>
                          <a:latin typeface="Times New Roman"/>
                          <a:ea typeface="Times New Roman"/>
                        </a:rPr>
                        <a:t>problemos</a:t>
                      </a:r>
                      <a:r>
                        <a:rPr lang="en-US" sz="1200" b="1" dirty="0">
                          <a:effectLst/>
                          <a:latin typeface="Times New Roman"/>
                          <a:ea typeface="Times New Roman"/>
                        </a:rPr>
                        <a:t>, </a:t>
                      </a:r>
                      <a:r>
                        <a:rPr lang="en-US" sz="1200" b="1" dirty="0" err="1">
                          <a:effectLst/>
                          <a:latin typeface="Times New Roman"/>
                          <a:ea typeface="Times New Roman"/>
                        </a:rPr>
                        <a:t>kurių</a:t>
                      </a:r>
                      <a:r>
                        <a:rPr lang="en-US" sz="1200" b="1" dirty="0">
                          <a:effectLst/>
                          <a:latin typeface="Times New Roman"/>
                          <a:ea typeface="Times New Roman"/>
                        </a:rPr>
                        <a:t> </a:t>
                      </a:r>
                      <a:r>
                        <a:rPr lang="en-US" sz="1200" b="1" dirty="0" err="1">
                          <a:effectLst/>
                          <a:latin typeface="Times New Roman"/>
                          <a:ea typeface="Times New Roman"/>
                        </a:rPr>
                        <a:t>sprendimui</a:t>
                      </a:r>
                      <a:r>
                        <a:rPr lang="en-US" sz="1200" b="1" dirty="0">
                          <a:effectLst/>
                          <a:latin typeface="Times New Roman"/>
                          <a:ea typeface="Times New Roman"/>
                        </a:rPr>
                        <a:t> </a:t>
                      </a:r>
                      <a:r>
                        <a:rPr lang="en-US" sz="1200" b="1" dirty="0" err="1">
                          <a:effectLst/>
                          <a:latin typeface="Times New Roman"/>
                          <a:ea typeface="Times New Roman"/>
                        </a:rPr>
                        <a:t>turi</a:t>
                      </a:r>
                      <a:r>
                        <a:rPr lang="en-US" sz="1200" b="1" dirty="0">
                          <a:effectLst/>
                          <a:latin typeface="Times New Roman"/>
                          <a:ea typeface="Times New Roman"/>
                        </a:rPr>
                        <a:t> </a:t>
                      </a:r>
                      <a:r>
                        <a:rPr lang="en-US" sz="1200" b="1" dirty="0" err="1">
                          <a:effectLst/>
                          <a:latin typeface="Times New Roman"/>
                          <a:ea typeface="Times New Roman"/>
                        </a:rPr>
                        <a:t>būti</a:t>
                      </a:r>
                      <a:r>
                        <a:rPr lang="en-US" sz="1200" b="1" dirty="0">
                          <a:effectLst/>
                          <a:latin typeface="Times New Roman"/>
                          <a:ea typeface="Times New Roman"/>
                        </a:rPr>
                        <a:t> </a:t>
                      </a:r>
                      <a:r>
                        <a:rPr lang="en-US" sz="1200" b="1" dirty="0" err="1">
                          <a:effectLst/>
                          <a:latin typeface="Times New Roman"/>
                          <a:ea typeface="Times New Roman"/>
                        </a:rPr>
                        <a:t>formuojamos</a:t>
                      </a:r>
                      <a:r>
                        <a:rPr lang="en-US" sz="1200" b="1" dirty="0">
                          <a:effectLst/>
                          <a:latin typeface="Times New Roman"/>
                          <a:ea typeface="Times New Roman"/>
                        </a:rPr>
                        <a:t> </a:t>
                      </a:r>
                      <a:r>
                        <a:rPr lang="en-US" sz="1200" b="1" dirty="0" err="1">
                          <a:effectLst/>
                          <a:latin typeface="Times New Roman"/>
                          <a:ea typeface="Times New Roman"/>
                        </a:rPr>
                        <a:t>atitinkamos</a:t>
                      </a:r>
                      <a:r>
                        <a:rPr lang="en-US" sz="1200" b="1" dirty="0">
                          <a:effectLst/>
                          <a:latin typeface="Times New Roman"/>
                          <a:ea typeface="Times New Roman"/>
                        </a:rPr>
                        <a:t> </a:t>
                      </a:r>
                      <a:r>
                        <a:rPr lang="en-US" sz="1200" b="1" dirty="0" err="1">
                          <a:effectLst/>
                          <a:latin typeface="Times New Roman"/>
                          <a:ea typeface="Times New Roman"/>
                        </a:rPr>
                        <a:t>priemonės</a:t>
                      </a:r>
                      <a:endParaRPr lang="lt-LT" sz="1200" dirty="0">
                        <a:effectLst/>
                        <a:latin typeface="Times New Roman"/>
                        <a:ea typeface="Times New Roman"/>
                      </a:endParaRPr>
                    </a:p>
                  </a:txBody>
                  <a:tcPr marL="68580" marR="68580" marT="0" marB="0" anchor="ctr"/>
                </a:tc>
                <a:tc>
                  <a:txBody>
                    <a:bodyPr/>
                    <a:lstStyle/>
                    <a:p>
                      <a:pPr algn="ctr">
                        <a:spcAft>
                          <a:spcPts val="0"/>
                        </a:spcAft>
                      </a:pPr>
                      <a:r>
                        <a:rPr lang="en-US" sz="1200" b="1" dirty="0" err="1">
                          <a:effectLst/>
                          <a:latin typeface="Times New Roman"/>
                          <a:ea typeface="Times New Roman"/>
                        </a:rPr>
                        <a:t>Numatomos</a:t>
                      </a:r>
                      <a:r>
                        <a:rPr lang="en-US" sz="1200" b="1" dirty="0">
                          <a:effectLst/>
                          <a:latin typeface="Times New Roman"/>
                          <a:ea typeface="Times New Roman"/>
                        </a:rPr>
                        <a:t> </a:t>
                      </a:r>
                      <a:endParaRPr lang="lt-LT" sz="1200" dirty="0">
                        <a:effectLst/>
                        <a:latin typeface="Times New Roman"/>
                        <a:ea typeface="Times New Roman"/>
                      </a:endParaRPr>
                    </a:p>
                    <a:p>
                      <a:pPr algn="ctr">
                        <a:spcAft>
                          <a:spcPts val="0"/>
                        </a:spcAft>
                      </a:pPr>
                      <a:r>
                        <a:rPr lang="en-US" sz="1200" b="1" dirty="0" err="1">
                          <a:effectLst/>
                          <a:latin typeface="Times New Roman"/>
                          <a:ea typeface="Times New Roman"/>
                        </a:rPr>
                        <a:t>priemonės</a:t>
                      </a:r>
                      <a:r>
                        <a:rPr lang="en-US" sz="1200" b="1" dirty="0">
                          <a:effectLst/>
                          <a:latin typeface="Times New Roman"/>
                          <a:ea typeface="Times New Roman"/>
                        </a:rPr>
                        <a:t> </a:t>
                      </a:r>
                      <a:endParaRPr lang="lt-LT" sz="1200" dirty="0">
                        <a:effectLst/>
                        <a:latin typeface="Times New Roman"/>
                        <a:ea typeface="Times New Roman"/>
                      </a:endParaRPr>
                    </a:p>
                  </a:txBody>
                  <a:tcPr marL="68580" marR="68580" marT="0" marB="0" anchor="ctr"/>
                </a:tc>
                <a:tc>
                  <a:txBody>
                    <a:bodyPr/>
                    <a:lstStyle/>
                    <a:p>
                      <a:pPr algn="ctr">
                        <a:spcAft>
                          <a:spcPts val="0"/>
                        </a:spcAft>
                      </a:pPr>
                      <a:r>
                        <a:rPr lang="en-US" sz="1200" b="1">
                          <a:effectLst/>
                          <a:latin typeface="Times New Roman"/>
                          <a:ea typeface="Times New Roman"/>
                        </a:rPr>
                        <a:t>Konkretūs rezultatai, kurių tikimasi pasiekti įgyvendinus priemonę</a:t>
                      </a:r>
                      <a:endParaRPr lang="lt-LT" sz="1200">
                        <a:effectLst/>
                        <a:latin typeface="Times New Roman"/>
                        <a:ea typeface="Times New Roman"/>
                      </a:endParaRPr>
                    </a:p>
                  </a:txBody>
                  <a:tcPr marL="68580" marR="68580" marT="0" marB="0"/>
                </a:tc>
                <a:tc>
                  <a:txBody>
                    <a:bodyPr/>
                    <a:lstStyle/>
                    <a:p>
                      <a:pPr algn="ctr">
                        <a:spcAft>
                          <a:spcPts val="0"/>
                        </a:spcAft>
                      </a:pPr>
                      <a:r>
                        <a:rPr lang="en-US" sz="1200" b="1" dirty="0" err="1" smtClean="0">
                          <a:effectLst/>
                          <a:latin typeface="Times New Roman"/>
                          <a:ea typeface="Times New Roman"/>
                        </a:rPr>
                        <a:t>Prie</a:t>
                      </a:r>
                      <a:r>
                        <a:rPr lang="lt-LT" sz="1200" b="1" dirty="0" smtClean="0">
                          <a:effectLst/>
                          <a:latin typeface="Times New Roman"/>
                          <a:ea typeface="Times New Roman"/>
                        </a:rPr>
                        <a:t>-</a:t>
                      </a:r>
                      <a:r>
                        <a:rPr lang="en-US" sz="1200" b="1" dirty="0" err="1" smtClean="0">
                          <a:effectLst/>
                          <a:latin typeface="Times New Roman"/>
                          <a:ea typeface="Times New Roman"/>
                        </a:rPr>
                        <a:t>monės</a:t>
                      </a:r>
                      <a:r>
                        <a:rPr lang="en-US" sz="1200" b="1" dirty="0" smtClean="0">
                          <a:effectLst/>
                          <a:latin typeface="Times New Roman"/>
                          <a:ea typeface="Times New Roman"/>
                        </a:rPr>
                        <a:t> </a:t>
                      </a:r>
                      <a:r>
                        <a:rPr lang="en-US" sz="1200" b="1" dirty="0" err="1" smtClean="0">
                          <a:effectLst/>
                          <a:latin typeface="Times New Roman"/>
                          <a:ea typeface="Times New Roman"/>
                        </a:rPr>
                        <a:t>įgyvend</a:t>
                      </a:r>
                      <a:r>
                        <a:rPr lang="lt-LT" sz="1200" b="1" dirty="0" smtClean="0">
                          <a:effectLst/>
                          <a:latin typeface="Times New Roman"/>
                          <a:ea typeface="Times New Roman"/>
                        </a:rPr>
                        <a:t>.</a:t>
                      </a:r>
                      <a:endParaRPr lang="lt-LT" sz="1200" dirty="0">
                        <a:effectLst/>
                        <a:latin typeface="Times New Roman"/>
                        <a:ea typeface="Times New Roman"/>
                      </a:endParaRPr>
                    </a:p>
                    <a:p>
                      <a:pPr algn="ctr">
                        <a:spcAft>
                          <a:spcPts val="0"/>
                        </a:spcAft>
                      </a:pPr>
                      <a:r>
                        <a:rPr lang="lt-LT" sz="1200" b="1" dirty="0" smtClean="0">
                          <a:effectLst/>
                          <a:latin typeface="Times New Roman"/>
                          <a:ea typeface="Times New Roman"/>
                        </a:rPr>
                        <a:t>t</a:t>
                      </a:r>
                      <a:r>
                        <a:rPr lang="en-US" sz="1200" b="1" dirty="0" err="1" smtClean="0">
                          <a:effectLst/>
                          <a:latin typeface="Times New Roman"/>
                          <a:ea typeface="Times New Roman"/>
                        </a:rPr>
                        <a:t>erm</a:t>
                      </a:r>
                      <a:r>
                        <a:rPr lang="lt-LT" sz="1200" b="1" dirty="0" smtClean="0">
                          <a:effectLst/>
                          <a:latin typeface="Times New Roman"/>
                          <a:ea typeface="Times New Roman"/>
                        </a:rPr>
                        <a:t>.</a:t>
                      </a:r>
                      <a:endParaRPr lang="lt-LT" sz="1200" dirty="0">
                        <a:effectLst/>
                        <a:latin typeface="Times New Roman"/>
                        <a:ea typeface="Times New Roman"/>
                      </a:endParaRPr>
                    </a:p>
                  </a:txBody>
                  <a:tcPr marL="68580" marR="68580" marT="0" marB="0"/>
                </a:tc>
                <a:tc>
                  <a:txBody>
                    <a:bodyPr/>
                    <a:lstStyle/>
                    <a:p>
                      <a:pPr algn="ctr">
                        <a:spcAft>
                          <a:spcPts val="0"/>
                        </a:spcAft>
                      </a:pPr>
                      <a:r>
                        <a:rPr lang="en-US" sz="1200" b="1" dirty="0" err="1">
                          <a:effectLst/>
                          <a:latin typeface="Times New Roman"/>
                          <a:ea typeface="Times New Roman"/>
                        </a:rPr>
                        <a:t>Atsakingi</a:t>
                      </a:r>
                      <a:r>
                        <a:rPr lang="en-US" sz="1200" b="1" dirty="0">
                          <a:effectLst/>
                          <a:latin typeface="Times New Roman"/>
                          <a:ea typeface="Times New Roman"/>
                        </a:rPr>
                        <a:t> </a:t>
                      </a:r>
                      <a:endParaRPr lang="lt-LT" sz="1200" dirty="0">
                        <a:effectLst/>
                        <a:latin typeface="Times New Roman"/>
                        <a:ea typeface="Times New Roman"/>
                      </a:endParaRPr>
                    </a:p>
                    <a:p>
                      <a:pPr algn="ctr">
                        <a:spcAft>
                          <a:spcPts val="0"/>
                        </a:spcAft>
                      </a:pPr>
                      <a:r>
                        <a:rPr lang="en-US" sz="1200" b="1" dirty="0" err="1" smtClean="0">
                          <a:effectLst/>
                          <a:latin typeface="Times New Roman"/>
                          <a:ea typeface="Times New Roman"/>
                        </a:rPr>
                        <a:t>vykdytojai</a:t>
                      </a:r>
                      <a:endParaRPr lang="lt-LT" sz="1200" dirty="0">
                        <a:effectLst/>
                        <a:latin typeface="Times New Roman"/>
                        <a:ea typeface="Times New Roman"/>
                      </a:endParaRPr>
                    </a:p>
                  </a:txBody>
                  <a:tcPr marL="68580" marR="68580" marT="0" marB="0"/>
                </a:tc>
              </a:tr>
              <a:tr h="370840">
                <a:tc>
                  <a:txBody>
                    <a:bodyPr/>
                    <a:lstStyle/>
                    <a:p>
                      <a:pPr algn="ctr">
                        <a:spcAft>
                          <a:spcPts val="0"/>
                        </a:spcAft>
                      </a:pPr>
                      <a:r>
                        <a:rPr lang="en-US" sz="1200" dirty="0">
                          <a:effectLst/>
                          <a:latin typeface="Times New Roman"/>
                          <a:ea typeface="Times New Roman"/>
                        </a:rPr>
                        <a:t> </a:t>
                      </a:r>
                      <a:endParaRPr lang="lt-LT" sz="1200" dirty="0">
                        <a:effectLst/>
                        <a:latin typeface="Times New Roman"/>
                        <a:ea typeface="Times New Roman"/>
                      </a:endParaRPr>
                    </a:p>
                  </a:txBody>
                  <a:tcPr marL="68580" marR="68580" marT="0" marB="0"/>
                </a:tc>
                <a:tc>
                  <a:txBody>
                    <a:bodyPr/>
                    <a:lstStyle/>
                    <a:p>
                      <a:pPr marL="342900" lvl="0" indent="-342900">
                        <a:spcAft>
                          <a:spcPts val="0"/>
                        </a:spcAft>
                        <a:buFont typeface="Times New Roman"/>
                        <a:buChar char="-"/>
                      </a:pPr>
                      <a:r>
                        <a:rPr lang="en-US" sz="1200" dirty="0" err="1">
                          <a:effectLst/>
                          <a:latin typeface="Times New Roman"/>
                          <a:ea typeface="Times New Roman"/>
                        </a:rPr>
                        <a:t>dėl</a:t>
                      </a:r>
                      <a:r>
                        <a:rPr lang="en-US" sz="1200" dirty="0">
                          <a:effectLst/>
                          <a:latin typeface="Times New Roman"/>
                          <a:ea typeface="Times New Roman"/>
                        </a:rPr>
                        <a:t> </a:t>
                      </a:r>
                      <a:r>
                        <a:rPr lang="en-US" sz="1200" dirty="0" err="1">
                          <a:effectLst/>
                          <a:latin typeface="Times New Roman"/>
                          <a:ea typeface="Times New Roman"/>
                        </a:rPr>
                        <a:t>laisvų</a:t>
                      </a:r>
                      <a:r>
                        <a:rPr lang="en-US" sz="1200" dirty="0">
                          <a:effectLst/>
                          <a:latin typeface="Times New Roman"/>
                          <a:ea typeface="Times New Roman"/>
                        </a:rPr>
                        <a:t> </a:t>
                      </a:r>
                      <a:r>
                        <a:rPr lang="en-US" sz="1200" dirty="0" err="1">
                          <a:effectLst/>
                          <a:latin typeface="Times New Roman"/>
                          <a:ea typeface="Times New Roman"/>
                        </a:rPr>
                        <a:t>stacionaro</a:t>
                      </a:r>
                      <a:r>
                        <a:rPr lang="en-US" sz="1200" dirty="0">
                          <a:effectLst/>
                          <a:latin typeface="Times New Roman"/>
                          <a:ea typeface="Times New Roman"/>
                        </a:rPr>
                        <a:t> </a:t>
                      </a:r>
                      <a:r>
                        <a:rPr lang="en-US" sz="1200" dirty="0" err="1">
                          <a:effectLst/>
                          <a:latin typeface="Times New Roman"/>
                          <a:ea typeface="Times New Roman"/>
                        </a:rPr>
                        <a:t>lovų</a:t>
                      </a:r>
                      <a:r>
                        <a:rPr lang="en-US" sz="1200" dirty="0">
                          <a:effectLst/>
                          <a:latin typeface="Times New Roman"/>
                          <a:ea typeface="Times New Roman"/>
                        </a:rPr>
                        <a:t> </a:t>
                      </a:r>
                      <a:r>
                        <a:rPr lang="en-US" sz="1200" dirty="0" err="1">
                          <a:effectLst/>
                          <a:latin typeface="Times New Roman"/>
                          <a:ea typeface="Times New Roman"/>
                        </a:rPr>
                        <a:t>stebėsenos</a:t>
                      </a:r>
                      <a:r>
                        <a:rPr lang="en-US" sz="1200" dirty="0">
                          <a:effectLst/>
                          <a:latin typeface="Times New Roman"/>
                          <a:ea typeface="Times New Roman"/>
                        </a:rPr>
                        <a:t> </a:t>
                      </a:r>
                      <a:r>
                        <a:rPr lang="en-US" sz="1200" dirty="0" err="1">
                          <a:effectLst/>
                          <a:latin typeface="Times New Roman"/>
                          <a:ea typeface="Times New Roman"/>
                        </a:rPr>
                        <a:t>ir</a:t>
                      </a:r>
                      <a:r>
                        <a:rPr lang="en-US" sz="1200" dirty="0">
                          <a:effectLst/>
                          <a:latin typeface="Times New Roman"/>
                          <a:ea typeface="Times New Roman"/>
                        </a:rPr>
                        <a:t> </a:t>
                      </a:r>
                      <a:r>
                        <a:rPr lang="en-US" sz="1200" dirty="0" err="1">
                          <a:effectLst/>
                          <a:latin typeface="Times New Roman"/>
                          <a:ea typeface="Times New Roman"/>
                        </a:rPr>
                        <a:t>apyvartos</a:t>
                      </a:r>
                      <a:r>
                        <a:rPr lang="en-US" sz="1200" dirty="0">
                          <a:effectLst/>
                          <a:latin typeface="Times New Roman"/>
                          <a:ea typeface="Times New Roman"/>
                        </a:rPr>
                        <a:t> </a:t>
                      </a:r>
                      <a:r>
                        <a:rPr lang="en-US" sz="1200" dirty="0" err="1">
                          <a:effectLst/>
                          <a:latin typeface="Times New Roman"/>
                          <a:ea typeface="Times New Roman"/>
                        </a:rPr>
                        <a:t>gerinimo</a:t>
                      </a:r>
                      <a:endParaRPr lang="lt-LT" sz="1200" dirty="0">
                        <a:effectLst/>
                        <a:latin typeface="Times New Roman"/>
                        <a:ea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Stacionaro lovų stebėjimas ir maksimaliai efektyvus lovų fondo panaudojimas</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Sumažinti atvira tuberkulioze sergančių pacientų skaičių.</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Nuolat</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Gydytojai, bendrosios praktikos slaugytojos.</a:t>
                      </a:r>
                      <a:endParaRPr lang="lt-LT" sz="1200">
                        <a:effectLst/>
                        <a:latin typeface="Calibri"/>
                        <a:ea typeface="Calibri"/>
                        <a:cs typeface="Times New Roman"/>
                      </a:endParaRPr>
                    </a:p>
                  </a:txBody>
                  <a:tcPr marL="68580" marR="68580" marT="0" marB="0"/>
                </a:tc>
              </a:tr>
              <a:tr h="370840">
                <a:tc>
                  <a:txBody>
                    <a:bodyPr/>
                    <a:lstStyle/>
                    <a:p>
                      <a:pPr algn="ctr">
                        <a:spcAft>
                          <a:spcPts val="0"/>
                        </a:spcAft>
                      </a:pPr>
                      <a:r>
                        <a:rPr lang="en-US" sz="1200">
                          <a:effectLst/>
                          <a:latin typeface="Times New Roman"/>
                          <a:ea typeface="Times New Roman"/>
                        </a:rPr>
                        <a:t> </a:t>
                      </a:r>
                      <a:endParaRPr lang="lt-LT" sz="1200">
                        <a:effectLst/>
                        <a:latin typeface="Times New Roman"/>
                        <a:ea typeface="Times New Roman"/>
                      </a:endParaRPr>
                    </a:p>
                  </a:txBody>
                  <a:tcPr marL="68580" marR="68580" marT="0" marB="0"/>
                </a:tc>
                <a:tc>
                  <a:txBody>
                    <a:bodyPr/>
                    <a:lstStyle/>
                    <a:p>
                      <a:pPr marL="342900" lvl="0" indent="-342900">
                        <a:spcAft>
                          <a:spcPts val="0"/>
                        </a:spcAft>
                        <a:buFont typeface="Times New Roman"/>
                        <a:buChar char="-"/>
                      </a:pPr>
                      <a:r>
                        <a:rPr lang="en-US" sz="1200" dirty="0" err="1">
                          <a:effectLst/>
                          <a:latin typeface="Times New Roman"/>
                          <a:ea typeface="Times New Roman"/>
                        </a:rPr>
                        <a:t>dėl</a:t>
                      </a:r>
                      <a:r>
                        <a:rPr lang="en-US" sz="1200" dirty="0">
                          <a:effectLst/>
                          <a:latin typeface="Times New Roman"/>
                          <a:ea typeface="Times New Roman"/>
                        </a:rPr>
                        <a:t> </a:t>
                      </a:r>
                      <a:r>
                        <a:rPr lang="en-US" sz="1200" dirty="0" err="1">
                          <a:effectLst/>
                          <a:latin typeface="Times New Roman"/>
                          <a:ea typeface="Times New Roman"/>
                        </a:rPr>
                        <a:t>pacientų</a:t>
                      </a:r>
                      <a:r>
                        <a:rPr lang="en-US" sz="1200" dirty="0">
                          <a:effectLst/>
                          <a:latin typeface="Times New Roman"/>
                          <a:ea typeface="Times New Roman"/>
                        </a:rPr>
                        <a:t> </a:t>
                      </a:r>
                      <a:r>
                        <a:rPr lang="en-US" sz="1200" dirty="0" err="1">
                          <a:effectLst/>
                          <a:latin typeface="Times New Roman"/>
                          <a:ea typeface="Times New Roman"/>
                        </a:rPr>
                        <a:t>dalyvavimo</a:t>
                      </a:r>
                      <a:r>
                        <a:rPr lang="en-US" sz="1200" dirty="0">
                          <a:effectLst/>
                          <a:latin typeface="Times New Roman"/>
                          <a:ea typeface="Times New Roman"/>
                        </a:rPr>
                        <a:t> </a:t>
                      </a:r>
                      <a:r>
                        <a:rPr lang="en-US" sz="1200" dirty="0" err="1">
                          <a:effectLst/>
                          <a:latin typeface="Times New Roman"/>
                          <a:ea typeface="Times New Roman"/>
                        </a:rPr>
                        <a:t>atrankinės</a:t>
                      </a:r>
                      <a:r>
                        <a:rPr lang="en-US" sz="1200" dirty="0">
                          <a:effectLst/>
                          <a:latin typeface="Times New Roman"/>
                          <a:ea typeface="Times New Roman"/>
                        </a:rPr>
                        <a:t> </a:t>
                      </a:r>
                      <a:r>
                        <a:rPr lang="en-US" sz="1200" dirty="0" err="1">
                          <a:effectLst/>
                          <a:latin typeface="Times New Roman"/>
                          <a:ea typeface="Times New Roman"/>
                        </a:rPr>
                        <a:t>patikros</a:t>
                      </a:r>
                      <a:r>
                        <a:rPr lang="en-US" sz="1200" dirty="0">
                          <a:effectLst/>
                          <a:latin typeface="Times New Roman"/>
                          <a:ea typeface="Times New Roman"/>
                        </a:rPr>
                        <a:t> </a:t>
                      </a:r>
                      <a:r>
                        <a:rPr lang="en-US" sz="1200" dirty="0" err="1">
                          <a:effectLst/>
                          <a:latin typeface="Times New Roman"/>
                          <a:ea typeface="Times New Roman"/>
                        </a:rPr>
                        <a:t>programose</a:t>
                      </a:r>
                      <a:r>
                        <a:rPr lang="en-US" sz="1200" dirty="0">
                          <a:effectLst/>
                          <a:latin typeface="Times New Roman"/>
                          <a:ea typeface="Times New Roman"/>
                        </a:rPr>
                        <a:t> </a:t>
                      </a:r>
                      <a:r>
                        <a:rPr lang="en-US" sz="1200" dirty="0" err="1">
                          <a:effectLst/>
                          <a:latin typeface="Times New Roman"/>
                          <a:ea typeface="Times New Roman"/>
                        </a:rPr>
                        <a:t>skatinimo</a:t>
                      </a:r>
                      <a:r>
                        <a:rPr lang="en-US" sz="1200" dirty="0">
                          <a:effectLst/>
                          <a:latin typeface="Times New Roman"/>
                          <a:ea typeface="Times New Roman"/>
                        </a:rPr>
                        <a:t> </a:t>
                      </a:r>
                      <a:r>
                        <a:rPr lang="en-US" sz="1200" dirty="0" err="1">
                          <a:effectLst/>
                          <a:latin typeface="Times New Roman"/>
                          <a:ea typeface="Times New Roman"/>
                        </a:rPr>
                        <a:t>ir</a:t>
                      </a:r>
                      <a:r>
                        <a:rPr lang="en-US" sz="1200" dirty="0">
                          <a:effectLst/>
                          <a:latin typeface="Times New Roman"/>
                          <a:ea typeface="Times New Roman"/>
                        </a:rPr>
                        <a:t> </a:t>
                      </a:r>
                      <a:r>
                        <a:rPr lang="en-US" sz="1200" dirty="0" err="1">
                          <a:effectLst/>
                          <a:latin typeface="Times New Roman"/>
                          <a:ea typeface="Times New Roman"/>
                        </a:rPr>
                        <a:t>srautų</a:t>
                      </a:r>
                      <a:r>
                        <a:rPr lang="en-US" sz="1200" dirty="0">
                          <a:effectLst/>
                          <a:latin typeface="Times New Roman"/>
                          <a:ea typeface="Times New Roman"/>
                        </a:rPr>
                        <a:t> </a:t>
                      </a:r>
                      <a:r>
                        <a:rPr lang="en-US" sz="1200" dirty="0" err="1">
                          <a:effectLst/>
                          <a:latin typeface="Times New Roman"/>
                          <a:ea typeface="Times New Roman"/>
                        </a:rPr>
                        <a:t>valdymo</a:t>
                      </a:r>
                      <a:endParaRPr lang="lt-LT" sz="1200" dirty="0">
                        <a:effectLst/>
                        <a:latin typeface="Times New Roman"/>
                        <a:ea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BPG dažniau tikrinti asocialius ir pacientus turėjusius kontaktą su sergančiu atsparia TBC.</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Naujai susirgusių išaiškinimas.</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err="1" smtClean="0">
                          <a:effectLst/>
                          <a:latin typeface="Times New Roman"/>
                          <a:ea typeface="Calibri"/>
                          <a:cs typeface="Times New Roman"/>
                        </a:rPr>
                        <a:t>Periodi-škai</a:t>
                      </a:r>
                      <a:endParaRPr lang="lt-LT" sz="12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PSPC gydytojai.</a:t>
                      </a:r>
                      <a:endParaRPr lang="lt-LT" sz="1200">
                        <a:effectLst/>
                        <a:latin typeface="Calibri"/>
                        <a:ea typeface="Calibri"/>
                        <a:cs typeface="Times New Roman"/>
                      </a:endParaRPr>
                    </a:p>
                  </a:txBody>
                  <a:tcPr marL="68580" marR="68580" marT="0" marB="0"/>
                </a:tc>
              </a:tr>
              <a:tr h="370840">
                <a:tc>
                  <a:txBody>
                    <a:bodyPr/>
                    <a:lstStyle/>
                    <a:p>
                      <a:pPr algn="ctr">
                        <a:spcAft>
                          <a:spcPts val="0"/>
                        </a:spcAft>
                      </a:pPr>
                      <a:r>
                        <a:rPr lang="en-US" sz="1200">
                          <a:effectLst/>
                          <a:latin typeface="Times New Roman"/>
                          <a:ea typeface="Times New Roman"/>
                        </a:rPr>
                        <a:t> </a:t>
                      </a:r>
                      <a:endParaRPr lang="lt-LT" sz="1200">
                        <a:effectLst/>
                        <a:latin typeface="Times New Roman"/>
                        <a:ea typeface="Times New Roman"/>
                      </a:endParaRPr>
                    </a:p>
                  </a:txBody>
                  <a:tcPr marL="68580" marR="68580" marT="0" marB="0"/>
                </a:tc>
                <a:tc>
                  <a:txBody>
                    <a:bodyPr/>
                    <a:lstStyle/>
                    <a:p>
                      <a:pPr marL="342900" lvl="0" indent="-342900">
                        <a:spcAft>
                          <a:spcPts val="0"/>
                        </a:spcAft>
                        <a:buFont typeface="Times New Roman"/>
                        <a:buChar char="-"/>
                      </a:pPr>
                      <a:r>
                        <a:rPr lang="en-US" sz="1200" dirty="0" err="1">
                          <a:effectLst/>
                          <a:latin typeface="Times New Roman"/>
                          <a:ea typeface="Times New Roman"/>
                        </a:rPr>
                        <a:t>dėl</a:t>
                      </a:r>
                      <a:r>
                        <a:rPr lang="en-US" sz="1200" dirty="0">
                          <a:effectLst/>
                          <a:latin typeface="Times New Roman"/>
                          <a:ea typeface="Times New Roman"/>
                        </a:rPr>
                        <a:t> </a:t>
                      </a:r>
                      <a:r>
                        <a:rPr lang="en-US" sz="1200" dirty="0" err="1">
                          <a:effectLst/>
                          <a:latin typeface="Times New Roman"/>
                          <a:ea typeface="Times New Roman"/>
                        </a:rPr>
                        <a:t>pacientų</a:t>
                      </a:r>
                      <a:r>
                        <a:rPr lang="en-US" sz="1200" dirty="0">
                          <a:effectLst/>
                          <a:latin typeface="Times New Roman"/>
                          <a:ea typeface="Times New Roman"/>
                        </a:rPr>
                        <a:t> </a:t>
                      </a:r>
                      <a:r>
                        <a:rPr lang="en-US" sz="1200" dirty="0" err="1">
                          <a:effectLst/>
                          <a:latin typeface="Times New Roman"/>
                          <a:ea typeface="Times New Roman"/>
                        </a:rPr>
                        <a:t>ilgalaikio</a:t>
                      </a:r>
                      <a:r>
                        <a:rPr lang="en-US" sz="1200" dirty="0">
                          <a:effectLst/>
                          <a:latin typeface="Times New Roman"/>
                          <a:ea typeface="Times New Roman"/>
                        </a:rPr>
                        <a:t> </a:t>
                      </a:r>
                      <a:r>
                        <a:rPr lang="en-US" sz="1200" dirty="0" err="1">
                          <a:effectLst/>
                          <a:latin typeface="Times New Roman"/>
                          <a:ea typeface="Times New Roman"/>
                        </a:rPr>
                        <a:t>stebėjimo</a:t>
                      </a:r>
                      <a:r>
                        <a:rPr lang="en-US" sz="1200" dirty="0">
                          <a:effectLst/>
                          <a:latin typeface="Times New Roman"/>
                          <a:ea typeface="Times New Roman"/>
                        </a:rPr>
                        <a:t> </a:t>
                      </a:r>
                      <a:r>
                        <a:rPr lang="en-US" sz="1200" dirty="0" err="1">
                          <a:effectLst/>
                          <a:latin typeface="Times New Roman"/>
                          <a:ea typeface="Times New Roman"/>
                        </a:rPr>
                        <a:t>problemų</a:t>
                      </a:r>
                      <a:r>
                        <a:rPr lang="en-US" sz="1200" dirty="0">
                          <a:effectLst/>
                          <a:latin typeface="Times New Roman"/>
                          <a:ea typeface="Times New Roman"/>
                        </a:rPr>
                        <a:t> </a:t>
                      </a:r>
                      <a:r>
                        <a:rPr lang="en-US" sz="1200" dirty="0" err="1">
                          <a:effectLst/>
                          <a:latin typeface="Times New Roman"/>
                          <a:ea typeface="Times New Roman"/>
                        </a:rPr>
                        <a:t>sprendimo</a:t>
                      </a:r>
                      <a:endParaRPr lang="lt-LT" sz="1200" dirty="0">
                        <a:effectLst/>
                        <a:latin typeface="Times New Roman"/>
                        <a:ea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Pastovi  nuolatinė gydymo kontrolė.</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Sumažinti atvira plaučių tuberkulioze sergančių pacientų skaičių.</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Nuolat</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Gydytojai, bendrosios praktikos slaugytojos.</a:t>
                      </a:r>
                      <a:endParaRPr lang="lt-LT" sz="1200">
                        <a:effectLst/>
                        <a:latin typeface="Calibri"/>
                        <a:ea typeface="Calibri"/>
                        <a:cs typeface="Times New Roman"/>
                      </a:endParaRPr>
                    </a:p>
                  </a:txBody>
                  <a:tcPr marL="68580" marR="68580" marT="0" marB="0"/>
                </a:tc>
              </a:tr>
              <a:tr h="370840">
                <a:tc>
                  <a:txBody>
                    <a:bodyPr/>
                    <a:lstStyle/>
                    <a:p>
                      <a:pPr algn="ctr">
                        <a:spcAft>
                          <a:spcPts val="0"/>
                        </a:spcAft>
                      </a:pPr>
                      <a:r>
                        <a:rPr lang="en-US" sz="1200">
                          <a:effectLst/>
                          <a:latin typeface="Times New Roman"/>
                          <a:ea typeface="Times New Roman"/>
                        </a:rPr>
                        <a:t> </a:t>
                      </a:r>
                      <a:endParaRPr lang="lt-LT" sz="1200">
                        <a:effectLst/>
                        <a:latin typeface="Times New Roman"/>
                        <a:ea typeface="Times New Roman"/>
                      </a:endParaRPr>
                    </a:p>
                  </a:txBody>
                  <a:tcPr marL="68580" marR="68580" marT="0" marB="0"/>
                </a:tc>
                <a:tc>
                  <a:txBody>
                    <a:bodyPr/>
                    <a:lstStyle/>
                    <a:p>
                      <a:pPr marL="342900" lvl="0" indent="-342900">
                        <a:spcAft>
                          <a:spcPts val="0"/>
                        </a:spcAft>
                        <a:buFont typeface="Times New Roman"/>
                        <a:buChar char="-"/>
                      </a:pPr>
                      <a:r>
                        <a:rPr lang="en-US" sz="1200" dirty="0" err="1">
                          <a:effectLst/>
                          <a:latin typeface="Times New Roman"/>
                          <a:ea typeface="Times New Roman"/>
                        </a:rPr>
                        <a:t>dėl</a:t>
                      </a:r>
                      <a:r>
                        <a:rPr lang="en-US" sz="1200" dirty="0">
                          <a:effectLst/>
                          <a:latin typeface="Times New Roman"/>
                          <a:ea typeface="Times New Roman"/>
                        </a:rPr>
                        <a:t> </a:t>
                      </a:r>
                      <a:r>
                        <a:rPr lang="en-US" sz="1200" dirty="0" err="1">
                          <a:effectLst/>
                          <a:latin typeface="Times New Roman"/>
                          <a:ea typeface="Times New Roman"/>
                        </a:rPr>
                        <a:t>greitosios</a:t>
                      </a:r>
                      <a:r>
                        <a:rPr lang="en-US" sz="1200" dirty="0">
                          <a:effectLst/>
                          <a:latin typeface="Times New Roman"/>
                          <a:ea typeface="Times New Roman"/>
                        </a:rPr>
                        <a:t> </a:t>
                      </a:r>
                      <a:r>
                        <a:rPr lang="en-US" sz="1200" dirty="0" err="1">
                          <a:effectLst/>
                          <a:latin typeface="Times New Roman"/>
                          <a:ea typeface="Times New Roman"/>
                        </a:rPr>
                        <a:t>medicinos</a:t>
                      </a:r>
                      <a:r>
                        <a:rPr lang="en-US" sz="1200" dirty="0">
                          <a:effectLst/>
                          <a:latin typeface="Times New Roman"/>
                          <a:ea typeface="Times New Roman"/>
                        </a:rPr>
                        <a:t> </a:t>
                      </a:r>
                      <a:r>
                        <a:rPr lang="en-US" sz="1200" dirty="0" err="1">
                          <a:effectLst/>
                          <a:latin typeface="Times New Roman"/>
                          <a:ea typeface="Times New Roman"/>
                        </a:rPr>
                        <a:t>pagalbos</a:t>
                      </a:r>
                      <a:r>
                        <a:rPr lang="en-US" sz="1200" dirty="0">
                          <a:effectLst/>
                          <a:latin typeface="Times New Roman"/>
                          <a:ea typeface="Times New Roman"/>
                        </a:rPr>
                        <a:t> </a:t>
                      </a:r>
                      <a:r>
                        <a:rPr lang="en-US" sz="1200" dirty="0" err="1">
                          <a:effectLst/>
                          <a:latin typeface="Times New Roman"/>
                          <a:ea typeface="Times New Roman"/>
                        </a:rPr>
                        <a:t>paslaugų</a:t>
                      </a:r>
                      <a:endParaRPr lang="lt-LT" sz="1200" dirty="0">
                        <a:effectLst/>
                        <a:latin typeface="Times New Roman"/>
                        <a:ea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Glaudus   bendradarbiavimas su GMP, sudarytų sutarčių tęsimas</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a:effectLst/>
                          <a:latin typeface="Times New Roman"/>
                          <a:ea typeface="Calibri"/>
                          <a:cs typeface="Times New Roman"/>
                        </a:rPr>
                        <a:t>Savalaikis ligonių pervežimas ir skubios pagalbos suteikimas</a:t>
                      </a:r>
                      <a:endParaRPr lang="lt-LT" sz="12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Nuolat</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Ligoninės administracija.</a:t>
                      </a:r>
                      <a:endParaRPr lang="lt-LT" sz="1200">
                        <a:effectLst/>
                        <a:latin typeface="Calibri"/>
                        <a:ea typeface="Calibri"/>
                        <a:cs typeface="Times New Roman"/>
                      </a:endParaRPr>
                    </a:p>
                  </a:txBody>
                  <a:tcPr marL="68580" marR="68580" marT="0" marB="0"/>
                </a:tc>
              </a:tr>
              <a:tr h="370840">
                <a:tc>
                  <a:txBody>
                    <a:bodyPr/>
                    <a:lstStyle/>
                    <a:p>
                      <a:pPr algn="ctr">
                        <a:spcAft>
                          <a:spcPts val="0"/>
                        </a:spcAft>
                      </a:pPr>
                      <a:r>
                        <a:rPr lang="en-US" sz="1200">
                          <a:effectLst/>
                          <a:latin typeface="Times New Roman"/>
                          <a:ea typeface="Times New Roman"/>
                        </a:rPr>
                        <a:t> </a:t>
                      </a:r>
                      <a:endParaRPr lang="lt-LT" sz="1200">
                        <a:effectLst/>
                        <a:latin typeface="Times New Roman"/>
                        <a:ea typeface="Times New Roman"/>
                      </a:endParaRPr>
                    </a:p>
                  </a:txBody>
                  <a:tcPr marL="68580" marR="68580" marT="0" marB="0"/>
                </a:tc>
                <a:tc>
                  <a:txBody>
                    <a:bodyPr/>
                    <a:lstStyle/>
                    <a:p>
                      <a:pPr marL="342900" lvl="0" indent="-342900">
                        <a:spcAft>
                          <a:spcPts val="0"/>
                        </a:spcAft>
                        <a:buFont typeface="Times New Roman"/>
                        <a:buChar char="-"/>
                      </a:pPr>
                      <a:r>
                        <a:rPr lang="en-US" sz="1200" dirty="0" err="1">
                          <a:effectLst/>
                          <a:latin typeface="Times New Roman"/>
                          <a:ea typeface="Times New Roman"/>
                        </a:rPr>
                        <a:t>dėl</a:t>
                      </a:r>
                      <a:r>
                        <a:rPr lang="en-US" sz="1200" dirty="0">
                          <a:effectLst/>
                          <a:latin typeface="Times New Roman"/>
                          <a:ea typeface="Times New Roman"/>
                        </a:rPr>
                        <a:t> </a:t>
                      </a:r>
                      <a:r>
                        <a:rPr lang="en-US" sz="1200" dirty="0" err="1">
                          <a:effectLst/>
                          <a:latin typeface="Times New Roman"/>
                          <a:ea typeface="Times New Roman"/>
                        </a:rPr>
                        <a:t>keitimosi</a:t>
                      </a:r>
                      <a:r>
                        <a:rPr lang="en-US" sz="1200" dirty="0">
                          <a:effectLst/>
                          <a:latin typeface="Times New Roman"/>
                          <a:ea typeface="Times New Roman"/>
                        </a:rPr>
                        <a:t> </a:t>
                      </a:r>
                      <a:r>
                        <a:rPr lang="en-US" sz="1200" dirty="0" err="1">
                          <a:effectLst/>
                          <a:latin typeface="Times New Roman"/>
                          <a:ea typeface="Times New Roman"/>
                        </a:rPr>
                        <a:t>informacija</a:t>
                      </a:r>
                      <a:r>
                        <a:rPr lang="en-US" sz="1200" dirty="0">
                          <a:effectLst/>
                          <a:latin typeface="Times New Roman"/>
                          <a:ea typeface="Times New Roman"/>
                        </a:rPr>
                        <a:t> </a:t>
                      </a:r>
                      <a:r>
                        <a:rPr lang="en-US" sz="1200" dirty="0" err="1">
                          <a:effectLst/>
                          <a:latin typeface="Times New Roman"/>
                          <a:ea typeface="Times New Roman"/>
                        </a:rPr>
                        <a:t>įstaigos</a:t>
                      </a:r>
                      <a:r>
                        <a:rPr lang="en-US" sz="1200" dirty="0">
                          <a:effectLst/>
                          <a:latin typeface="Times New Roman"/>
                          <a:ea typeface="Times New Roman"/>
                        </a:rPr>
                        <a:t> </a:t>
                      </a:r>
                      <a:r>
                        <a:rPr lang="en-US" sz="1200" dirty="0" err="1">
                          <a:effectLst/>
                          <a:latin typeface="Times New Roman"/>
                          <a:ea typeface="Times New Roman"/>
                        </a:rPr>
                        <a:t>viduje</a:t>
                      </a:r>
                      <a:r>
                        <a:rPr lang="en-US" sz="1200" dirty="0">
                          <a:effectLst/>
                          <a:latin typeface="Times New Roman"/>
                          <a:ea typeface="Times New Roman"/>
                        </a:rPr>
                        <a:t> </a:t>
                      </a:r>
                      <a:r>
                        <a:rPr lang="en-US" sz="1200" dirty="0" err="1">
                          <a:effectLst/>
                          <a:latin typeface="Times New Roman"/>
                          <a:ea typeface="Times New Roman"/>
                        </a:rPr>
                        <a:t>ir</a:t>
                      </a:r>
                      <a:r>
                        <a:rPr lang="en-US" sz="1200" dirty="0">
                          <a:effectLst/>
                          <a:latin typeface="Times New Roman"/>
                          <a:ea typeface="Times New Roman"/>
                        </a:rPr>
                        <a:t> </a:t>
                      </a:r>
                      <a:r>
                        <a:rPr lang="en-US" sz="1200" dirty="0" err="1">
                          <a:effectLst/>
                          <a:latin typeface="Times New Roman"/>
                          <a:ea typeface="Times New Roman"/>
                        </a:rPr>
                        <a:t>su</a:t>
                      </a:r>
                      <a:r>
                        <a:rPr lang="en-US" sz="1200" dirty="0">
                          <a:effectLst/>
                          <a:latin typeface="Times New Roman"/>
                          <a:ea typeface="Times New Roman"/>
                        </a:rPr>
                        <a:t> </a:t>
                      </a:r>
                      <a:r>
                        <a:rPr lang="en-US" sz="1200" dirty="0" err="1">
                          <a:effectLst/>
                          <a:latin typeface="Times New Roman"/>
                          <a:ea typeface="Times New Roman"/>
                        </a:rPr>
                        <a:t>kitomis</a:t>
                      </a:r>
                      <a:r>
                        <a:rPr lang="en-US" sz="1200" dirty="0">
                          <a:effectLst/>
                          <a:latin typeface="Times New Roman"/>
                          <a:ea typeface="Times New Roman"/>
                        </a:rPr>
                        <a:t> </a:t>
                      </a:r>
                      <a:r>
                        <a:rPr lang="en-US" sz="1200" dirty="0" err="1">
                          <a:effectLst/>
                          <a:latin typeface="Times New Roman"/>
                          <a:ea typeface="Times New Roman"/>
                        </a:rPr>
                        <a:t>įstaigomis</a:t>
                      </a:r>
                      <a:endParaRPr lang="lt-LT" sz="1200" dirty="0">
                        <a:effectLst/>
                        <a:latin typeface="Times New Roman"/>
                        <a:ea typeface="Times New Roman"/>
                      </a:endParaRPr>
                    </a:p>
                  </a:txBody>
                  <a:tcPr marL="68580" marR="68580" marT="0" marB="0"/>
                </a:tc>
                <a:tc>
                  <a:txBody>
                    <a:bodyPr/>
                    <a:lstStyle/>
                    <a:p>
                      <a:pPr>
                        <a:lnSpc>
                          <a:spcPct val="115000"/>
                        </a:lnSpc>
                        <a:spcAft>
                          <a:spcPts val="0"/>
                        </a:spcAft>
                      </a:pPr>
                      <a:r>
                        <a:rPr lang="lt-LT" sz="1200" dirty="0">
                          <a:effectLst/>
                          <a:latin typeface="Times New Roman"/>
                          <a:ea typeface="Calibri"/>
                          <a:cs typeface="Times New Roman"/>
                        </a:rPr>
                        <a:t>Informacija apie atliktus tyrimus TUB ambulatorijoje ir PSPC.</a:t>
                      </a:r>
                      <a:endParaRPr lang="lt-LT" sz="12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Išvengti tyrimų dubliavimo</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Nuolat</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Gydytojai.</a:t>
                      </a:r>
                      <a:endParaRPr lang="lt-LT" sz="1200">
                        <a:effectLst/>
                        <a:latin typeface="Calibri"/>
                        <a:ea typeface="Calibri"/>
                        <a:cs typeface="Times New Roman"/>
                      </a:endParaRPr>
                    </a:p>
                  </a:txBody>
                  <a:tcPr marL="68580" marR="68580" marT="0" marB="0"/>
                </a:tc>
              </a:tr>
              <a:tr h="370840">
                <a:tc>
                  <a:txBody>
                    <a:bodyPr/>
                    <a:lstStyle/>
                    <a:p>
                      <a:pPr algn="ctr">
                        <a:spcAft>
                          <a:spcPts val="0"/>
                        </a:spcAft>
                      </a:pPr>
                      <a:r>
                        <a:rPr lang="en-US" sz="1200">
                          <a:effectLst/>
                          <a:latin typeface="Times New Roman"/>
                          <a:ea typeface="Times New Roman"/>
                        </a:rPr>
                        <a:t> </a:t>
                      </a:r>
                      <a:endParaRPr lang="lt-LT" sz="1200">
                        <a:effectLst/>
                        <a:latin typeface="Times New Roman"/>
                        <a:ea typeface="Times New Roman"/>
                      </a:endParaRPr>
                    </a:p>
                  </a:txBody>
                  <a:tcPr marL="68580" marR="68580" marT="0" marB="0"/>
                </a:tc>
                <a:tc>
                  <a:txBody>
                    <a:bodyPr/>
                    <a:lstStyle/>
                    <a:p>
                      <a:pPr marL="342900" lvl="0" indent="-342900">
                        <a:spcAft>
                          <a:spcPts val="0"/>
                        </a:spcAft>
                        <a:buFont typeface="Times New Roman"/>
                        <a:buChar char="-"/>
                      </a:pPr>
                      <a:r>
                        <a:rPr lang="en-US" sz="1200" dirty="0" err="1">
                          <a:effectLst/>
                          <a:latin typeface="Times New Roman"/>
                          <a:ea typeface="Times New Roman"/>
                        </a:rPr>
                        <a:t>dėl</a:t>
                      </a:r>
                      <a:r>
                        <a:rPr lang="en-US" sz="1200" dirty="0">
                          <a:effectLst/>
                          <a:latin typeface="Times New Roman"/>
                          <a:ea typeface="Times New Roman"/>
                        </a:rPr>
                        <a:t> </a:t>
                      </a:r>
                      <a:r>
                        <a:rPr lang="en-US" sz="1200" dirty="0" err="1">
                          <a:effectLst/>
                          <a:latin typeface="Times New Roman"/>
                          <a:ea typeface="Times New Roman"/>
                        </a:rPr>
                        <a:t>informacijos</a:t>
                      </a:r>
                      <a:r>
                        <a:rPr lang="en-US" sz="1200" dirty="0">
                          <a:effectLst/>
                          <a:latin typeface="Times New Roman"/>
                          <a:ea typeface="Times New Roman"/>
                        </a:rPr>
                        <a:t> </a:t>
                      </a:r>
                      <a:r>
                        <a:rPr lang="en-US" sz="1200" dirty="0" err="1">
                          <a:effectLst/>
                          <a:latin typeface="Times New Roman"/>
                          <a:ea typeface="Times New Roman"/>
                        </a:rPr>
                        <a:t>apie</a:t>
                      </a:r>
                      <a:r>
                        <a:rPr lang="en-US" sz="1200" dirty="0">
                          <a:effectLst/>
                          <a:latin typeface="Times New Roman"/>
                          <a:ea typeface="Times New Roman"/>
                        </a:rPr>
                        <a:t> </a:t>
                      </a:r>
                      <a:r>
                        <a:rPr lang="en-US" sz="1200" dirty="0" err="1">
                          <a:effectLst/>
                          <a:latin typeface="Times New Roman"/>
                          <a:ea typeface="Times New Roman"/>
                        </a:rPr>
                        <a:t>bendradarbiavimo</a:t>
                      </a:r>
                      <a:r>
                        <a:rPr lang="en-US" sz="1200" dirty="0">
                          <a:effectLst/>
                          <a:latin typeface="Times New Roman"/>
                          <a:ea typeface="Times New Roman"/>
                        </a:rPr>
                        <a:t> </a:t>
                      </a:r>
                      <a:r>
                        <a:rPr lang="en-US" sz="1200" dirty="0" err="1">
                          <a:effectLst/>
                          <a:latin typeface="Times New Roman"/>
                          <a:ea typeface="Times New Roman"/>
                        </a:rPr>
                        <a:t>viešinimą</a:t>
                      </a:r>
                      <a:r>
                        <a:rPr lang="en-US" sz="1200" dirty="0">
                          <a:effectLst/>
                          <a:latin typeface="Times New Roman"/>
                          <a:ea typeface="Times New Roman"/>
                        </a:rPr>
                        <a:t> </a:t>
                      </a:r>
                      <a:endParaRPr lang="lt-LT" sz="1200" dirty="0">
                        <a:effectLst/>
                        <a:latin typeface="Times New Roman"/>
                        <a:ea typeface="Times New Roman"/>
                      </a:endParaRPr>
                    </a:p>
                  </a:txBody>
                  <a:tcPr marL="68580" marR="68580" marT="0" marB="0"/>
                </a:tc>
                <a:tc>
                  <a:txBody>
                    <a:bodyPr/>
                    <a:lstStyle/>
                    <a:p>
                      <a:pPr>
                        <a:lnSpc>
                          <a:spcPct val="115000"/>
                        </a:lnSpc>
                        <a:spcAft>
                          <a:spcPts val="0"/>
                        </a:spcAft>
                      </a:pPr>
                      <a:r>
                        <a:rPr lang="lt-LT" sz="1200" dirty="0">
                          <a:effectLst/>
                          <a:latin typeface="Times New Roman"/>
                          <a:ea typeface="Calibri"/>
                          <a:cs typeface="Times New Roman"/>
                        </a:rPr>
                        <a:t>Straipsniai spaudoje, vietinės radijo ir TV laidose apie tuberkuliozę prieinamumą išsitirti bei gydytis</a:t>
                      </a:r>
                      <a:endParaRPr lang="lt-LT" sz="12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a:effectLst/>
                          <a:latin typeface="Times New Roman"/>
                          <a:ea typeface="Calibri"/>
                          <a:cs typeface="Times New Roman"/>
                        </a:rPr>
                        <a:t>Tikslas išaiškinti visus sergančius tuberkulioze ir juos išgydyti</a:t>
                      </a:r>
                      <a:endParaRPr lang="lt-LT" sz="12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a:effectLst/>
                          <a:latin typeface="Times New Roman"/>
                          <a:ea typeface="Calibri"/>
                          <a:cs typeface="Times New Roman"/>
                        </a:rPr>
                        <a:t>Nuolat</a:t>
                      </a:r>
                      <a:endParaRPr lang="lt-LT" sz="120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a:effectLst/>
                          <a:latin typeface="Times New Roman"/>
                          <a:ea typeface="Calibri"/>
                          <a:cs typeface="Times New Roman"/>
                        </a:rPr>
                        <a:t>Šeimos gydytojai, pulmonologai.</a:t>
                      </a:r>
                      <a:endParaRPr lang="lt-LT" sz="1200" dirty="0">
                        <a:effectLst/>
                        <a:latin typeface="Calibri"/>
                        <a:ea typeface="Calibri"/>
                        <a:cs typeface="Times New Roman"/>
                      </a:endParaRPr>
                    </a:p>
                  </a:txBody>
                  <a:tcPr marL="68580" marR="68580" marT="0" marB="0"/>
                </a:tc>
              </a:tr>
              <a:tr h="370840">
                <a:tc>
                  <a:txBody>
                    <a:bodyPr/>
                    <a:lstStyle/>
                    <a:p>
                      <a:pPr algn="ctr">
                        <a:spcAft>
                          <a:spcPts val="0"/>
                        </a:spcAft>
                      </a:pPr>
                      <a:r>
                        <a:rPr lang="lt-LT" sz="1200" dirty="0" smtClean="0">
                          <a:effectLst/>
                          <a:latin typeface="Times New Roman"/>
                          <a:ea typeface="Times New Roman"/>
                        </a:rPr>
                        <a:t>3</a:t>
                      </a:r>
                      <a:endParaRPr lang="lt-LT" sz="1200" dirty="0">
                        <a:effectLst/>
                        <a:latin typeface="Times New Roman"/>
                        <a:ea typeface="Times New Roman"/>
                      </a:endParaRPr>
                    </a:p>
                  </a:txBody>
                  <a:tcPr marL="68580" marR="68580" marT="0" marB="0"/>
                </a:tc>
                <a:tc>
                  <a:txBody>
                    <a:bodyPr/>
                    <a:lstStyle/>
                    <a:p>
                      <a:pPr>
                        <a:spcAft>
                          <a:spcPts val="0"/>
                        </a:spcAft>
                      </a:pPr>
                      <a:r>
                        <a:rPr lang="en-US" sz="1200">
                          <a:effectLst/>
                          <a:latin typeface="Times New Roman"/>
                          <a:ea typeface="Times New Roman"/>
                        </a:rPr>
                        <a:t>Kitos įstaigai aktualios problemos</a:t>
                      </a:r>
                      <a:endParaRPr lang="lt-LT" sz="1200">
                        <a:effectLst/>
                        <a:latin typeface="Times New Roman"/>
                        <a:ea typeface="Times New Roman"/>
                      </a:endParaRPr>
                    </a:p>
                  </a:txBody>
                  <a:tcPr marL="68580" marR="68580" marT="0" marB="0"/>
                </a:tc>
                <a:tc>
                  <a:txBody>
                    <a:bodyPr/>
                    <a:lstStyle/>
                    <a:p>
                      <a:pPr>
                        <a:spcAft>
                          <a:spcPts val="0"/>
                        </a:spcAft>
                      </a:pPr>
                      <a:r>
                        <a:rPr lang="en-US" sz="1200" dirty="0">
                          <a:effectLst/>
                          <a:latin typeface="Times New Roman"/>
                          <a:ea typeface="Times New Roman"/>
                        </a:rPr>
                        <a:t> </a:t>
                      </a:r>
                      <a:endParaRPr lang="lt-LT" sz="1200" dirty="0">
                        <a:effectLst/>
                        <a:latin typeface="Times New Roman"/>
                        <a:ea typeface="Times New Roman"/>
                      </a:endParaRPr>
                    </a:p>
                  </a:txBody>
                  <a:tcPr marL="68580" marR="68580" marT="0" marB="0"/>
                </a:tc>
                <a:tc>
                  <a:txBody>
                    <a:bodyPr/>
                    <a:lstStyle/>
                    <a:p>
                      <a:pPr>
                        <a:spcAft>
                          <a:spcPts val="0"/>
                        </a:spcAft>
                      </a:pPr>
                      <a:r>
                        <a:rPr lang="en-US" sz="1200">
                          <a:effectLst/>
                          <a:latin typeface="Times New Roman"/>
                          <a:ea typeface="Times New Roman"/>
                        </a:rPr>
                        <a:t> </a:t>
                      </a:r>
                      <a:endParaRPr lang="lt-LT" sz="1200">
                        <a:effectLst/>
                        <a:latin typeface="Times New Roman"/>
                        <a:ea typeface="Times New Roman"/>
                      </a:endParaRPr>
                    </a:p>
                  </a:txBody>
                  <a:tcPr marL="68580" marR="68580" marT="0" marB="0"/>
                </a:tc>
                <a:tc>
                  <a:txBody>
                    <a:bodyPr/>
                    <a:lstStyle/>
                    <a:p>
                      <a:pPr>
                        <a:spcAft>
                          <a:spcPts val="0"/>
                        </a:spcAft>
                      </a:pPr>
                      <a:r>
                        <a:rPr lang="en-US" sz="1200" dirty="0">
                          <a:effectLst/>
                          <a:latin typeface="Times New Roman"/>
                          <a:ea typeface="Times New Roman"/>
                        </a:rPr>
                        <a:t> </a:t>
                      </a:r>
                      <a:endParaRPr lang="lt-LT" sz="1200" dirty="0">
                        <a:effectLst/>
                        <a:latin typeface="Times New Roman"/>
                        <a:ea typeface="Times New Roman"/>
                      </a:endParaRPr>
                    </a:p>
                  </a:txBody>
                  <a:tcPr marL="68580" marR="68580" marT="0" marB="0"/>
                </a:tc>
                <a:tc>
                  <a:txBody>
                    <a:bodyPr/>
                    <a:lstStyle/>
                    <a:p>
                      <a:pPr>
                        <a:spcAft>
                          <a:spcPts val="0"/>
                        </a:spcAft>
                      </a:pPr>
                      <a:r>
                        <a:rPr lang="en-US" sz="1200" dirty="0">
                          <a:effectLst/>
                          <a:latin typeface="Times New Roman"/>
                          <a:ea typeface="Times New Roman"/>
                        </a:rPr>
                        <a:t> </a:t>
                      </a:r>
                      <a:endParaRPr lang="lt-LT" sz="1200" dirty="0">
                        <a:effectLst/>
                        <a:latin typeface="Times New Roman"/>
                        <a:ea typeface="Times New Roman"/>
                      </a:endParaRPr>
                    </a:p>
                  </a:txBody>
                  <a:tcPr marL="68580" marR="68580" marT="0" marB="0"/>
                </a:tc>
              </a:tr>
            </a:tbl>
          </a:graphicData>
        </a:graphic>
      </p:graphicFrame>
      <p:sp>
        <p:nvSpPr>
          <p:cNvPr id="5" name="TextBox 4"/>
          <p:cNvSpPr txBox="1"/>
          <p:nvPr/>
        </p:nvSpPr>
        <p:spPr>
          <a:xfrm>
            <a:off x="7991872" y="0"/>
            <a:ext cx="1152128" cy="307777"/>
          </a:xfrm>
          <a:prstGeom prst="rect">
            <a:avLst/>
          </a:prstGeom>
          <a:noFill/>
        </p:spPr>
        <p:txBody>
          <a:bodyPr wrap="square" rtlCol="0">
            <a:spAutoFit/>
          </a:bodyPr>
          <a:lstStyle/>
          <a:p>
            <a:r>
              <a:rPr lang="lt-LT" sz="1400" dirty="0" smtClean="0">
                <a:latin typeface="Times New Roman" panose="02020603050405020304" pitchFamily="18" charset="0"/>
                <a:cs typeface="Times New Roman" panose="02020603050405020304" pitchFamily="18" charset="0"/>
              </a:rPr>
              <a:t>4.2 lentelė</a:t>
            </a:r>
            <a:endParaRPr lang="lt-L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235543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7450"/>
            <a:ext cx="8229600" cy="562074"/>
          </a:xfrm>
        </p:spPr>
        <p:txBody>
          <a:bodyPr>
            <a:normAutofit fontScale="90000"/>
          </a:bodyPr>
          <a:lstStyle/>
          <a:p>
            <a:r>
              <a:rPr lang="en-US" sz="1800" dirty="0"/>
              <a:t> </a:t>
            </a:r>
            <a:r>
              <a:rPr lang="lt-LT" sz="1800" dirty="0"/>
              <a:t/>
            </a:r>
            <a:br>
              <a:rPr lang="lt-LT" sz="1800" dirty="0"/>
            </a:br>
            <a:r>
              <a:rPr lang="en-US" sz="2200" b="1" dirty="0"/>
              <a:t>PRELIMINARUS INVESTICIJŲ PLANAS </a:t>
            </a:r>
            <a:r>
              <a:rPr lang="lt-LT" sz="2200" dirty="0"/>
              <a:t/>
            </a:r>
            <a:br>
              <a:rPr lang="lt-LT" sz="2200" dirty="0"/>
            </a:br>
            <a:r>
              <a:rPr lang="en-US" sz="2200" b="1" dirty="0"/>
              <a:t>IKI 2020 M.</a:t>
            </a:r>
            <a:endParaRPr lang="lt-LT" sz="2200" dirty="0"/>
          </a:p>
        </p:txBody>
      </p:sp>
      <p:sp>
        <p:nvSpPr>
          <p:cNvPr id="5" name="TextBox 4"/>
          <p:cNvSpPr txBox="1"/>
          <p:nvPr/>
        </p:nvSpPr>
        <p:spPr>
          <a:xfrm>
            <a:off x="7991872" y="0"/>
            <a:ext cx="1152128" cy="307777"/>
          </a:xfrm>
          <a:prstGeom prst="rect">
            <a:avLst/>
          </a:prstGeom>
          <a:noFill/>
        </p:spPr>
        <p:txBody>
          <a:bodyPr wrap="square" rtlCol="0">
            <a:spAutoFit/>
          </a:bodyPr>
          <a:lstStyle/>
          <a:p>
            <a:r>
              <a:rPr lang="lt-LT" sz="1400" dirty="0">
                <a:latin typeface="Times New Roman" panose="02020603050405020304" pitchFamily="18" charset="0"/>
                <a:cs typeface="Times New Roman" panose="02020603050405020304" pitchFamily="18" charset="0"/>
              </a:rPr>
              <a:t>5</a:t>
            </a:r>
            <a:r>
              <a:rPr lang="lt-LT" sz="1400" dirty="0" smtClean="0">
                <a:latin typeface="Times New Roman" panose="02020603050405020304" pitchFamily="18" charset="0"/>
                <a:cs typeface="Times New Roman" panose="02020603050405020304" pitchFamily="18" charset="0"/>
              </a:rPr>
              <a:t> lentelė</a:t>
            </a:r>
            <a:endParaRPr lang="lt-LT" sz="1400" dirty="0">
              <a:latin typeface="Times New Roman" panose="02020603050405020304" pitchFamily="18" charset="0"/>
              <a:cs typeface="Times New Roman" panose="02020603050405020304" pitchFamily="18" charset="0"/>
            </a:endParaRPr>
          </a:p>
        </p:txBody>
      </p:sp>
      <p:graphicFrame>
        <p:nvGraphicFramePr>
          <p:cNvPr id="6" name="Turinio vietos rezervavimo ženklas 5"/>
          <p:cNvGraphicFramePr>
            <a:graphicFrameLocks noGrp="1"/>
          </p:cNvGraphicFramePr>
          <p:nvPr>
            <p:ph idx="1"/>
            <p:extLst>
              <p:ext uri="{D42A27DB-BD31-4B8C-83A1-F6EECF244321}">
                <p14:modId xmlns:p14="http://schemas.microsoft.com/office/powerpoint/2010/main" xmlns="" val="954985497"/>
              </p:ext>
            </p:extLst>
          </p:nvPr>
        </p:nvGraphicFramePr>
        <p:xfrm>
          <a:off x="467544" y="692696"/>
          <a:ext cx="8229595" cy="6120680"/>
        </p:xfrm>
        <a:graphic>
          <a:graphicData uri="http://schemas.openxmlformats.org/drawingml/2006/table">
            <a:tbl>
              <a:tblPr firstRow="1" bandRow="1">
                <a:tableStyleId>{5C22544A-7EE6-4342-B048-85BDC9FD1C3A}</a:tableStyleId>
              </a:tblPr>
              <a:tblGrid>
                <a:gridCol w="162560"/>
                <a:gridCol w="1333730"/>
                <a:gridCol w="748145"/>
                <a:gridCol w="502213"/>
                <a:gridCol w="504056"/>
                <a:gridCol w="648072"/>
                <a:gridCol w="648072"/>
                <a:gridCol w="648072"/>
                <a:gridCol w="576064"/>
                <a:gridCol w="1584176"/>
                <a:gridCol w="874435"/>
              </a:tblGrid>
              <a:tr h="370840">
                <a:tc rowSpan="4">
                  <a:txBody>
                    <a:bodyPr/>
                    <a:lstStyle/>
                    <a:p>
                      <a:pPr algn="ctr">
                        <a:spcAft>
                          <a:spcPts val="0"/>
                        </a:spcAft>
                      </a:pPr>
                      <a:endParaRPr lang="lt-LT" sz="1000" dirty="0">
                        <a:effectLst/>
                        <a:latin typeface="Times New Roman"/>
                        <a:ea typeface="Times New Roman"/>
                      </a:endParaRPr>
                    </a:p>
                  </a:txBody>
                  <a:tcPr marL="68580" marR="68580" marT="0" marB="0" anchor="ctr"/>
                </a:tc>
                <a:tc rowSpan="4">
                  <a:txBody>
                    <a:bodyPr/>
                    <a:lstStyle/>
                    <a:p>
                      <a:pPr algn="ctr">
                        <a:spcAft>
                          <a:spcPts val="0"/>
                        </a:spcAft>
                      </a:pPr>
                      <a:r>
                        <a:rPr lang="en-US" sz="1000" b="1" dirty="0" err="1">
                          <a:effectLst/>
                          <a:latin typeface="Times New Roman"/>
                          <a:ea typeface="Times New Roman"/>
                        </a:rPr>
                        <a:t>Investicijų</a:t>
                      </a:r>
                      <a:r>
                        <a:rPr lang="en-US" sz="1000" b="1" dirty="0">
                          <a:effectLst/>
                          <a:latin typeface="Times New Roman"/>
                          <a:ea typeface="Times New Roman"/>
                        </a:rPr>
                        <a:t> </a:t>
                      </a:r>
                      <a:r>
                        <a:rPr lang="en-US" sz="1000" b="1" dirty="0" err="1">
                          <a:effectLst/>
                          <a:latin typeface="Times New Roman"/>
                          <a:ea typeface="Times New Roman"/>
                        </a:rPr>
                        <a:t>projekto</a:t>
                      </a:r>
                      <a:r>
                        <a:rPr lang="en-US" sz="1000" b="1" dirty="0">
                          <a:effectLst/>
                          <a:latin typeface="Times New Roman"/>
                          <a:ea typeface="Times New Roman"/>
                        </a:rPr>
                        <a:t> </a:t>
                      </a:r>
                      <a:r>
                        <a:rPr lang="en-US" sz="1000" b="1" dirty="0" err="1">
                          <a:effectLst/>
                          <a:latin typeface="Times New Roman"/>
                          <a:ea typeface="Times New Roman"/>
                        </a:rPr>
                        <a:t>pavadinimas</a:t>
                      </a:r>
                      <a:endParaRPr lang="lt-LT" sz="1000" dirty="0">
                        <a:effectLst/>
                        <a:latin typeface="Times New Roman"/>
                        <a:ea typeface="Times New Roman"/>
                      </a:endParaRPr>
                    </a:p>
                  </a:txBody>
                  <a:tcPr marL="68580" marR="68580" marT="0" marB="0" anchor="ctr"/>
                </a:tc>
                <a:tc rowSpan="4">
                  <a:txBody>
                    <a:bodyPr/>
                    <a:lstStyle/>
                    <a:p>
                      <a:pPr algn="ctr">
                        <a:spcAft>
                          <a:spcPts val="0"/>
                        </a:spcAft>
                      </a:pPr>
                      <a:r>
                        <a:rPr lang="en-US" sz="1000" b="1" dirty="0">
                          <a:effectLst/>
                          <a:latin typeface="Times New Roman"/>
                          <a:ea typeface="Times New Roman"/>
                        </a:rPr>
                        <a:t> </a:t>
                      </a:r>
                      <a:r>
                        <a:rPr lang="en-US" sz="1000" b="1" dirty="0" err="1" smtClean="0">
                          <a:effectLst/>
                          <a:latin typeface="Times New Roman"/>
                          <a:ea typeface="Times New Roman"/>
                        </a:rPr>
                        <a:t>Numato</a:t>
                      </a:r>
                      <a:r>
                        <a:rPr lang="lt-LT" sz="1000" b="1" dirty="0" smtClean="0">
                          <a:effectLst/>
                          <a:latin typeface="Times New Roman"/>
                          <a:ea typeface="Times New Roman"/>
                        </a:rPr>
                        <a:t>-</a:t>
                      </a:r>
                      <a:r>
                        <a:rPr lang="en-US" sz="1000" b="1" dirty="0" smtClean="0">
                          <a:effectLst/>
                          <a:latin typeface="Times New Roman"/>
                          <a:ea typeface="Times New Roman"/>
                        </a:rPr>
                        <a:t>mas </a:t>
                      </a:r>
                      <a:r>
                        <a:rPr lang="en-US" sz="1000" b="1" dirty="0" err="1">
                          <a:effectLst/>
                          <a:latin typeface="Times New Roman"/>
                          <a:ea typeface="Times New Roman"/>
                        </a:rPr>
                        <a:t>investicijų</a:t>
                      </a:r>
                      <a:r>
                        <a:rPr lang="en-US" sz="1000" b="1" dirty="0">
                          <a:effectLst/>
                          <a:latin typeface="Times New Roman"/>
                          <a:ea typeface="Times New Roman"/>
                        </a:rPr>
                        <a:t> </a:t>
                      </a:r>
                      <a:r>
                        <a:rPr lang="en-US" sz="1000" b="1" dirty="0" err="1">
                          <a:effectLst/>
                          <a:latin typeface="Times New Roman"/>
                          <a:ea typeface="Times New Roman"/>
                        </a:rPr>
                        <a:t>projekto</a:t>
                      </a:r>
                      <a:r>
                        <a:rPr lang="en-US" sz="1000" b="1" dirty="0">
                          <a:effectLst/>
                          <a:latin typeface="Times New Roman"/>
                          <a:ea typeface="Times New Roman"/>
                        </a:rPr>
                        <a:t> </a:t>
                      </a:r>
                      <a:r>
                        <a:rPr lang="en-US" sz="1000" b="1" dirty="0" err="1" smtClean="0">
                          <a:effectLst/>
                          <a:latin typeface="Times New Roman"/>
                          <a:ea typeface="Times New Roman"/>
                        </a:rPr>
                        <a:t>įgyvendi</a:t>
                      </a:r>
                      <a:r>
                        <a:rPr lang="lt-LT" sz="1000" b="1" dirty="0" smtClean="0">
                          <a:effectLst/>
                          <a:latin typeface="Times New Roman"/>
                          <a:ea typeface="Times New Roman"/>
                        </a:rPr>
                        <a:t>-</a:t>
                      </a:r>
                      <a:r>
                        <a:rPr lang="en-US" sz="1000" b="1" dirty="0" err="1" smtClean="0">
                          <a:effectLst/>
                          <a:latin typeface="Times New Roman"/>
                          <a:ea typeface="Times New Roman"/>
                        </a:rPr>
                        <a:t>nimo</a:t>
                      </a:r>
                      <a:r>
                        <a:rPr lang="en-US" sz="1000" b="1" dirty="0" smtClean="0">
                          <a:effectLst/>
                          <a:latin typeface="Times New Roman"/>
                          <a:ea typeface="Times New Roman"/>
                        </a:rPr>
                        <a:t> </a:t>
                      </a:r>
                      <a:r>
                        <a:rPr lang="en-US" sz="1000" b="1" dirty="0" err="1">
                          <a:effectLst/>
                          <a:latin typeface="Times New Roman"/>
                          <a:ea typeface="Times New Roman"/>
                        </a:rPr>
                        <a:t>laikotarpis</a:t>
                      </a:r>
                      <a:r>
                        <a:rPr lang="en-US" sz="1000" b="1" dirty="0">
                          <a:effectLst/>
                          <a:latin typeface="Times New Roman"/>
                          <a:ea typeface="Times New Roman"/>
                        </a:rPr>
                        <a:t> (</a:t>
                      </a:r>
                      <a:r>
                        <a:rPr lang="en-US" sz="1000" b="1" dirty="0" err="1">
                          <a:effectLst/>
                          <a:latin typeface="Times New Roman"/>
                          <a:ea typeface="Times New Roman"/>
                        </a:rPr>
                        <a:t>pradžia</a:t>
                      </a:r>
                      <a:r>
                        <a:rPr lang="en-US" sz="1000" b="1" dirty="0">
                          <a:effectLst/>
                          <a:latin typeface="Times New Roman"/>
                          <a:ea typeface="Times New Roman"/>
                        </a:rPr>
                        <a:t>- </a:t>
                      </a:r>
                      <a:r>
                        <a:rPr lang="en-US" sz="1000" b="1" dirty="0" err="1">
                          <a:effectLst/>
                          <a:latin typeface="Times New Roman"/>
                          <a:ea typeface="Times New Roman"/>
                        </a:rPr>
                        <a:t>pabaiga</a:t>
                      </a:r>
                      <a:r>
                        <a:rPr lang="en-US" sz="1000" b="1" dirty="0">
                          <a:effectLst/>
                          <a:latin typeface="Times New Roman"/>
                          <a:ea typeface="Times New Roman"/>
                        </a:rPr>
                        <a:t>)</a:t>
                      </a:r>
                      <a:endParaRPr lang="lt-LT" sz="1000" dirty="0">
                        <a:effectLst/>
                        <a:latin typeface="Times New Roman"/>
                        <a:ea typeface="Times New Roman"/>
                      </a:endParaRPr>
                    </a:p>
                    <a:p>
                      <a:pPr algn="ctr">
                        <a:spcAft>
                          <a:spcPts val="0"/>
                        </a:spcAft>
                      </a:pPr>
                      <a:r>
                        <a:rPr lang="en-US" sz="1000" b="1" dirty="0">
                          <a:effectLst/>
                          <a:latin typeface="Times New Roman"/>
                          <a:ea typeface="Times New Roman"/>
                        </a:rPr>
                        <a:t> </a:t>
                      </a:r>
                      <a:endParaRPr lang="lt-LT" sz="1000" dirty="0">
                        <a:effectLst/>
                        <a:latin typeface="Times New Roman"/>
                        <a:ea typeface="Times New Roman"/>
                      </a:endParaRPr>
                    </a:p>
                  </a:txBody>
                  <a:tcPr marL="68580" marR="68580" marT="0" marB="0"/>
                </a:tc>
                <a:tc gridSpan="6">
                  <a:txBody>
                    <a:bodyPr/>
                    <a:lstStyle/>
                    <a:p>
                      <a:pPr algn="ctr">
                        <a:spcAft>
                          <a:spcPts val="0"/>
                        </a:spcAft>
                      </a:pPr>
                      <a:r>
                        <a:rPr lang="en-US" sz="1000" b="1" dirty="0" err="1">
                          <a:effectLst/>
                          <a:latin typeface="Times New Roman"/>
                          <a:ea typeface="Times New Roman"/>
                        </a:rPr>
                        <a:t>Planuojama</a:t>
                      </a:r>
                      <a:r>
                        <a:rPr lang="en-US" sz="1000" b="1" dirty="0">
                          <a:effectLst/>
                          <a:latin typeface="Times New Roman"/>
                          <a:ea typeface="Times New Roman"/>
                        </a:rPr>
                        <a:t> </a:t>
                      </a:r>
                      <a:r>
                        <a:rPr lang="en-US" sz="1000" b="1" dirty="0" err="1">
                          <a:effectLst/>
                          <a:latin typeface="Times New Roman"/>
                          <a:ea typeface="Times New Roman"/>
                        </a:rPr>
                        <a:t>investicijų</a:t>
                      </a:r>
                      <a:r>
                        <a:rPr lang="en-US" sz="1000" b="1" dirty="0">
                          <a:effectLst/>
                          <a:latin typeface="Times New Roman"/>
                          <a:ea typeface="Times New Roman"/>
                        </a:rPr>
                        <a:t> </a:t>
                      </a:r>
                      <a:r>
                        <a:rPr lang="en-US" sz="1000" b="1" dirty="0" err="1">
                          <a:effectLst/>
                          <a:latin typeface="Times New Roman"/>
                          <a:ea typeface="Times New Roman"/>
                        </a:rPr>
                        <a:t>projekto</a:t>
                      </a:r>
                      <a:r>
                        <a:rPr lang="en-US" sz="1000" b="1" dirty="0">
                          <a:effectLst/>
                          <a:latin typeface="Times New Roman"/>
                          <a:ea typeface="Times New Roman"/>
                        </a:rPr>
                        <a:t> </a:t>
                      </a:r>
                      <a:r>
                        <a:rPr lang="en-US" sz="1000" b="1" dirty="0" err="1">
                          <a:effectLst/>
                          <a:latin typeface="Times New Roman"/>
                          <a:ea typeface="Times New Roman"/>
                        </a:rPr>
                        <a:t>vertė</a:t>
                      </a:r>
                      <a:r>
                        <a:rPr lang="en-US" sz="1000" b="1" dirty="0">
                          <a:effectLst/>
                          <a:latin typeface="Times New Roman"/>
                          <a:ea typeface="Times New Roman"/>
                        </a:rPr>
                        <a:t> (</a:t>
                      </a:r>
                      <a:r>
                        <a:rPr lang="en-US" sz="1000" b="1" dirty="0" err="1">
                          <a:effectLst/>
                          <a:latin typeface="Times New Roman"/>
                          <a:ea typeface="Times New Roman"/>
                        </a:rPr>
                        <a:t>tūkst</a:t>
                      </a:r>
                      <a:r>
                        <a:rPr lang="en-US" sz="1000" b="1" dirty="0">
                          <a:effectLst/>
                          <a:latin typeface="Times New Roman"/>
                          <a:ea typeface="Times New Roman"/>
                        </a:rPr>
                        <a:t>. </a:t>
                      </a:r>
                      <a:r>
                        <a:rPr lang="en-US" sz="1000" b="1" dirty="0" err="1">
                          <a:effectLst/>
                          <a:latin typeface="Times New Roman"/>
                          <a:ea typeface="Times New Roman"/>
                        </a:rPr>
                        <a:t>litų</a:t>
                      </a:r>
                      <a:r>
                        <a:rPr lang="en-US" sz="1000" b="1" dirty="0">
                          <a:effectLst/>
                          <a:latin typeface="Times New Roman"/>
                          <a:ea typeface="Times New Roman"/>
                        </a:rPr>
                        <a:t>)</a:t>
                      </a:r>
                      <a:endParaRPr lang="lt-LT" sz="1000" dirty="0">
                        <a:effectLst/>
                        <a:latin typeface="Times New Roman"/>
                        <a:ea typeface="Times New Roman"/>
                      </a:endParaRPr>
                    </a:p>
                  </a:txBody>
                  <a:tcPr marL="68580" marR="68580" marT="0" marB="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rowSpan="4">
                  <a:txBody>
                    <a:bodyPr/>
                    <a:lstStyle/>
                    <a:p>
                      <a:pPr algn="ctr">
                        <a:spcAft>
                          <a:spcPts val="0"/>
                        </a:spcAft>
                      </a:pPr>
                      <a:r>
                        <a:rPr lang="en-US" sz="1000" b="1">
                          <a:effectLst/>
                          <a:latin typeface="Times New Roman"/>
                          <a:ea typeface="Times New Roman"/>
                        </a:rPr>
                        <a:t>Investicijų projekto apibūdinimas ir pagrindimas</a:t>
                      </a:r>
                      <a:endParaRPr lang="lt-LT" sz="1000">
                        <a:effectLst/>
                        <a:latin typeface="Times New Roman"/>
                        <a:ea typeface="Times New Roman"/>
                      </a:endParaRPr>
                    </a:p>
                    <a:p>
                      <a:pPr algn="ctr">
                        <a:spcAft>
                          <a:spcPts val="0"/>
                        </a:spcAft>
                      </a:pPr>
                      <a:r>
                        <a:rPr lang="en-US" sz="1000" b="1">
                          <a:effectLst/>
                          <a:latin typeface="Times New Roman"/>
                          <a:ea typeface="Times New Roman"/>
                        </a:rPr>
                        <a:t>(tikslas, etapai, veiklos ir kita svarbi projektą apibūdinanti informacija)</a:t>
                      </a:r>
                      <a:endParaRPr lang="lt-LT" sz="1000">
                        <a:effectLst/>
                        <a:latin typeface="Times New Roman"/>
                        <a:ea typeface="Times New Roman"/>
                      </a:endParaRPr>
                    </a:p>
                  </a:txBody>
                  <a:tcPr marL="68580" marR="68580" marT="0" marB="0" anchor="ctr"/>
                </a:tc>
                <a:tc rowSpan="4">
                  <a:txBody>
                    <a:bodyPr/>
                    <a:lstStyle/>
                    <a:p>
                      <a:pPr algn="ctr">
                        <a:spcAft>
                          <a:spcPts val="0"/>
                        </a:spcAft>
                      </a:pPr>
                      <a:r>
                        <a:rPr lang="en-US" sz="1000" b="1" dirty="0" err="1">
                          <a:effectLst/>
                          <a:latin typeface="Times New Roman"/>
                          <a:ea typeface="Times New Roman"/>
                        </a:rPr>
                        <a:t>Planuojami</a:t>
                      </a:r>
                      <a:r>
                        <a:rPr lang="en-US" sz="1000" b="1" dirty="0">
                          <a:effectLst/>
                          <a:latin typeface="Times New Roman"/>
                          <a:ea typeface="Times New Roman"/>
                        </a:rPr>
                        <a:t> </a:t>
                      </a:r>
                      <a:r>
                        <a:rPr lang="en-US" sz="1000" b="1" dirty="0" err="1">
                          <a:effectLst/>
                          <a:latin typeface="Times New Roman"/>
                          <a:ea typeface="Times New Roman"/>
                        </a:rPr>
                        <a:t>lėšų</a:t>
                      </a:r>
                      <a:r>
                        <a:rPr lang="en-US" sz="1000" b="1" dirty="0">
                          <a:effectLst/>
                          <a:latin typeface="Times New Roman"/>
                          <a:ea typeface="Times New Roman"/>
                        </a:rPr>
                        <a:t> </a:t>
                      </a:r>
                      <a:r>
                        <a:rPr lang="en-US" sz="1000" b="1" dirty="0" err="1">
                          <a:effectLst/>
                          <a:latin typeface="Times New Roman"/>
                          <a:ea typeface="Times New Roman"/>
                        </a:rPr>
                        <a:t>šaltiniai</a:t>
                      </a:r>
                      <a:endParaRPr lang="lt-LT" sz="1000" dirty="0">
                        <a:effectLst/>
                        <a:latin typeface="Times New Roman"/>
                        <a:ea typeface="Times New Roman"/>
                      </a:endParaRPr>
                    </a:p>
                    <a:p>
                      <a:pPr algn="ctr">
                        <a:spcAft>
                          <a:spcPts val="0"/>
                        </a:spcAft>
                      </a:pPr>
                      <a:r>
                        <a:rPr lang="en-US" sz="900" b="1" dirty="0">
                          <a:effectLst/>
                          <a:latin typeface="Times New Roman"/>
                          <a:ea typeface="Times New Roman"/>
                        </a:rPr>
                        <a:t>(ES, </a:t>
                      </a:r>
                      <a:r>
                        <a:rPr lang="en-US" sz="900" b="1" dirty="0" err="1">
                          <a:effectLst/>
                          <a:latin typeface="Times New Roman"/>
                          <a:ea typeface="Times New Roman"/>
                        </a:rPr>
                        <a:t>kita</a:t>
                      </a:r>
                      <a:r>
                        <a:rPr lang="en-US" sz="900" b="1" dirty="0">
                          <a:effectLst/>
                          <a:latin typeface="Times New Roman"/>
                          <a:ea typeface="Times New Roman"/>
                        </a:rPr>
                        <a:t> </a:t>
                      </a:r>
                      <a:r>
                        <a:rPr lang="en-US" sz="900" b="1" dirty="0" err="1">
                          <a:effectLst/>
                          <a:latin typeface="Times New Roman"/>
                          <a:ea typeface="Times New Roman"/>
                        </a:rPr>
                        <a:t>tarptautinė</a:t>
                      </a:r>
                      <a:r>
                        <a:rPr lang="en-US" sz="900" b="1" dirty="0">
                          <a:effectLst/>
                          <a:latin typeface="Times New Roman"/>
                          <a:ea typeface="Times New Roman"/>
                        </a:rPr>
                        <a:t> </a:t>
                      </a:r>
                      <a:r>
                        <a:rPr lang="en-US" sz="900" b="1" dirty="0" err="1">
                          <a:effectLst/>
                          <a:latin typeface="Times New Roman"/>
                          <a:ea typeface="Times New Roman"/>
                        </a:rPr>
                        <a:t>parama</a:t>
                      </a:r>
                      <a:r>
                        <a:rPr lang="en-US" sz="900" b="1" dirty="0">
                          <a:effectLst/>
                          <a:latin typeface="Times New Roman"/>
                          <a:ea typeface="Times New Roman"/>
                        </a:rPr>
                        <a:t>, VIP, </a:t>
                      </a:r>
                      <a:r>
                        <a:rPr lang="en-US" sz="900" b="1" dirty="0" err="1">
                          <a:effectLst/>
                          <a:latin typeface="Times New Roman"/>
                          <a:ea typeface="Times New Roman"/>
                        </a:rPr>
                        <a:t>savivaldybių</a:t>
                      </a:r>
                      <a:r>
                        <a:rPr lang="en-US" sz="900" b="1" dirty="0">
                          <a:effectLst/>
                          <a:latin typeface="Times New Roman"/>
                          <a:ea typeface="Times New Roman"/>
                        </a:rPr>
                        <a:t>, </a:t>
                      </a:r>
                      <a:r>
                        <a:rPr lang="en-US" sz="900" b="1" dirty="0" err="1">
                          <a:effectLst/>
                          <a:latin typeface="Times New Roman"/>
                          <a:ea typeface="Times New Roman"/>
                        </a:rPr>
                        <a:t>nuosavos</a:t>
                      </a:r>
                      <a:r>
                        <a:rPr lang="en-US" sz="900" b="1" dirty="0">
                          <a:effectLst/>
                          <a:latin typeface="Times New Roman"/>
                          <a:ea typeface="Times New Roman"/>
                        </a:rPr>
                        <a:t>, kt.)</a:t>
                      </a:r>
                      <a:endParaRPr lang="lt-LT" sz="1000" dirty="0">
                        <a:effectLst/>
                        <a:latin typeface="Times New Roman"/>
                        <a:ea typeface="Times New Roman"/>
                      </a:endParaRPr>
                    </a:p>
                  </a:txBody>
                  <a:tcPr marL="68580" marR="68580" marT="0" marB="0" anchor="ctr"/>
                </a:tc>
              </a:tr>
              <a:tr h="370840">
                <a:tc vMerge="1">
                  <a:txBody>
                    <a:bodyPr/>
                    <a:lstStyle/>
                    <a:p>
                      <a:endParaRPr lang="lt-LT"/>
                    </a:p>
                  </a:txBody>
                  <a:tcPr/>
                </a:tc>
                <a:tc vMerge="1">
                  <a:txBody>
                    <a:bodyPr/>
                    <a:lstStyle/>
                    <a:p>
                      <a:endParaRPr lang="lt-LT"/>
                    </a:p>
                  </a:txBody>
                  <a:tcPr/>
                </a:tc>
                <a:tc vMerge="1">
                  <a:txBody>
                    <a:bodyPr/>
                    <a:lstStyle/>
                    <a:p>
                      <a:endParaRPr lang="lt-LT"/>
                    </a:p>
                  </a:txBody>
                  <a:tcPr/>
                </a:tc>
                <a:tc rowSpan="3">
                  <a:txBody>
                    <a:bodyPr/>
                    <a:lstStyle/>
                    <a:p>
                      <a:pPr algn="ctr">
                        <a:spcAft>
                          <a:spcPts val="0"/>
                        </a:spcAft>
                      </a:pPr>
                      <a:r>
                        <a:rPr lang="en-US" sz="1000" b="1">
                          <a:effectLst/>
                          <a:latin typeface="Times New Roman"/>
                          <a:ea typeface="Times New Roman"/>
                        </a:rPr>
                        <a:t>Viso</a:t>
                      </a:r>
                      <a:endParaRPr lang="lt-LT" sz="1000">
                        <a:effectLst/>
                        <a:latin typeface="Times New Roman"/>
                        <a:ea typeface="Times New Roman"/>
                      </a:endParaRPr>
                    </a:p>
                  </a:txBody>
                  <a:tcPr marL="68580" marR="68580" marT="0" marB="0" anchor="ctr"/>
                </a:tc>
                <a:tc gridSpan="5">
                  <a:txBody>
                    <a:bodyPr/>
                    <a:lstStyle/>
                    <a:p>
                      <a:pPr algn="ctr">
                        <a:spcAft>
                          <a:spcPts val="0"/>
                        </a:spcAft>
                      </a:pPr>
                      <a:r>
                        <a:rPr lang="en-US" sz="900" b="1">
                          <a:effectLst/>
                          <a:latin typeface="Times New Roman"/>
                          <a:ea typeface="Times New Roman"/>
                        </a:rPr>
                        <a:t>tame tarpe pagal kiekvienus projekto įgyvendinimo metus </a:t>
                      </a:r>
                      <a:endParaRPr lang="lt-LT" sz="1000">
                        <a:effectLst/>
                        <a:latin typeface="Times New Roman"/>
                        <a:ea typeface="Times New Roman"/>
                      </a:endParaRPr>
                    </a:p>
                  </a:txBody>
                  <a:tcPr marL="68580" marR="68580" marT="0" marB="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vMerge="1">
                  <a:txBody>
                    <a:bodyPr/>
                    <a:lstStyle/>
                    <a:p>
                      <a:endParaRPr lang="lt-LT"/>
                    </a:p>
                  </a:txBody>
                  <a:tcPr/>
                </a:tc>
                <a:tc vMerge="1">
                  <a:txBody>
                    <a:bodyPr/>
                    <a:lstStyle/>
                    <a:p>
                      <a:endParaRPr lang="lt-LT"/>
                    </a:p>
                  </a:txBody>
                  <a:tcPr/>
                </a:tc>
              </a:tr>
              <a:tr h="370840">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rowSpan="2">
                  <a:txBody>
                    <a:bodyPr/>
                    <a:lstStyle/>
                    <a:p>
                      <a:pPr algn="ctr">
                        <a:spcAft>
                          <a:spcPts val="0"/>
                        </a:spcAft>
                      </a:pPr>
                      <a:r>
                        <a:rPr lang="en-US" sz="800" b="1">
                          <a:effectLst/>
                          <a:latin typeface="Times New Roman"/>
                          <a:ea typeface="Times New Roman"/>
                        </a:rPr>
                        <a:t>Pirmieji</a:t>
                      </a:r>
                      <a:endParaRPr lang="lt-LT" sz="1000">
                        <a:effectLst/>
                        <a:latin typeface="Times New Roman"/>
                        <a:ea typeface="Times New Roman"/>
                      </a:endParaRPr>
                    </a:p>
                    <a:p>
                      <a:pPr algn="ctr">
                        <a:spcAft>
                          <a:spcPts val="0"/>
                        </a:spcAft>
                      </a:pPr>
                      <a:r>
                        <a:rPr lang="en-US" sz="800" b="1">
                          <a:effectLst/>
                          <a:latin typeface="Times New Roman"/>
                          <a:ea typeface="Times New Roman"/>
                        </a:rPr>
                        <a:t>metai</a:t>
                      </a:r>
                      <a:endParaRPr lang="lt-LT" sz="1000">
                        <a:effectLst/>
                        <a:latin typeface="Times New Roman"/>
                        <a:ea typeface="Times New Roman"/>
                      </a:endParaRPr>
                    </a:p>
                  </a:txBody>
                  <a:tcPr marL="68580" marR="68580" marT="0" marB="0" anchor="ctr"/>
                </a:tc>
                <a:tc gridSpan="3">
                  <a:txBody>
                    <a:bodyPr/>
                    <a:lstStyle/>
                    <a:p>
                      <a:pPr algn="ctr">
                        <a:spcAft>
                          <a:spcPts val="0"/>
                        </a:spcAft>
                      </a:pPr>
                      <a:r>
                        <a:rPr lang="en-US" sz="800" b="1">
                          <a:effectLst/>
                          <a:latin typeface="Times New Roman"/>
                          <a:ea typeface="Times New Roman"/>
                        </a:rPr>
                        <a:t>(priklausomai nuo projekto įgyvendinimo trukmės)</a:t>
                      </a:r>
                      <a:endParaRPr lang="lt-LT" sz="1000">
                        <a:effectLst/>
                        <a:latin typeface="Times New Roman"/>
                        <a:ea typeface="Times New Roman"/>
                      </a:endParaRPr>
                    </a:p>
                  </a:txBody>
                  <a:tcPr marL="68580" marR="68580" marT="0" marB="0" anchor="ctr"/>
                </a:tc>
                <a:tc hMerge="1">
                  <a:txBody>
                    <a:bodyPr/>
                    <a:lstStyle/>
                    <a:p>
                      <a:endParaRPr lang="lt-LT"/>
                    </a:p>
                  </a:txBody>
                  <a:tcPr/>
                </a:tc>
                <a:tc hMerge="1">
                  <a:txBody>
                    <a:bodyPr/>
                    <a:lstStyle/>
                    <a:p>
                      <a:endParaRPr lang="lt-LT"/>
                    </a:p>
                  </a:txBody>
                  <a:tcPr/>
                </a:tc>
                <a:tc rowSpan="2">
                  <a:txBody>
                    <a:bodyPr/>
                    <a:lstStyle/>
                    <a:p>
                      <a:pPr algn="ctr">
                        <a:spcAft>
                          <a:spcPts val="0"/>
                        </a:spcAft>
                      </a:pPr>
                      <a:r>
                        <a:rPr lang="en-US" sz="800" b="1">
                          <a:effectLst/>
                          <a:latin typeface="Times New Roman"/>
                          <a:ea typeface="Times New Roman"/>
                        </a:rPr>
                        <a:t>Baigia-mieji</a:t>
                      </a:r>
                      <a:endParaRPr lang="lt-LT" sz="1000">
                        <a:effectLst/>
                        <a:latin typeface="Times New Roman"/>
                        <a:ea typeface="Times New Roman"/>
                      </a:endParaRPr>
                    </a:p>
                    <a:p>
                      <a:pPr algn="ctr">
                        <a:spcAft>
                          <a:spcPts val="0"/>
                        </a:spcAft>
                      </a:pPr>
                      <a:r>
                        <a:rPr lang="en-US" sz="800" b="1">
                          <a:effectLst/>
                          <a:latin typeface="Times New Roman"/>
                          <a:ea typeface="Times New Roman"/>
                        </a:rPr>
                        <a:t>metai</a:t>
                      </a:r>
                      <a:endParaRPr lang="lt-LT" sz="1000">
                        <a:effectLst/>
                        <a:latin typeface="Times New Roman"/>
                        <a:ea typeface="Times New Roman"/>
                      </a:endParaRPr>
                    </a:p>
                  </a:txBody>
                  <a:tcPr marL="68580" marR="68580" marT="0" marB="0" anchor="ctr"/>
                </a:tc>
                <a:tc vMerge="1">
                  <a:txBody>
                    <a:bodyPr/>
                    <a:lstStyle/>
                    <a:p>
                      <a:endParaRPr lang="lt-LT"/>
                    </a:p>
                  </a:txBody>
                  <a:tcPr/>
                </a:tc>
                <a:tc vMerge="1">
                  <a:txBody>
                    <a:bodyPr/>
                    <a:lstStyle/>
                    <a:p>
                      <a:endParaRPr lang="lt-LT"/>
                    </a:p>
                  </a:txBody>
                  <a:tcPr/>
                </a:tc>
              </a:tr>
              <a:tr h="370840">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spcAft>
                          <a:spcPts val="0"/>
                        </a:spcAft>
                      </a:pPr>
                      <a:r>
                        <a:rPr lang="en-US" sz="800" b="1">
                          <a:effectLst/>
                          <a:latin typeface="Times New Roman"/>
                          <a:ea typeface="Times New Roman"/>
                        </a:rPr>
                        <a:t>tarpiniai metai</a:t>
                      </a:r>
                      <a:endParaRPr lang="lt-LT" sz="1000">
                        <a:effectLst/>
                        <a:latin typeface="Times New Roman"/>
                        <a:ea typeface="Times New Roman"/>
                      </a:endParaRPr>
                    </a:p>
                  </a:txBody>
                  <a:tcPr marL="68580" marR="68580" marT="0" marB="0" anchor="ctr"/>
                </a:tc>
                <a:tc>
                  <a:txBody>
                    <a:bodyPr/>
                    <a:lstStyle/>
                    <a:p>
                      <a:pPr algn="ctr">
                        <a:spcAft>
                          <a:spcPts val="0"/>
                        </a:spcAft>
                      </a:pPr>
                      <a:r>
                        <a:rPr lang="en-US" sz="800" b="1">
                          <a:effectLst/>
                          <a:latin typeface="Times New Roman"/>
                          <a:ea typeface="Times New Roman"/>
                        </a:rPr>
                        <a:t>tarpiniai metai</a:t>
                      </a:r>
                      <a:endParaRPr lang="lt-LT" sz="1000">
                        <a:effectLst/>
                        <a:latin typeface="Times New Roman"/>
                        <a:ea typeface="Times New Roman"/>
                      </a:endParaRPr>
                    </a:p>
                  </a:txBody>
                  <a:tcPr marL="68580" marR="68580" marT="0" marB="0" anchor="ctr"/>
                </a:tc>
                <a:tc>
                  <a:txBody>
                    <a:bodyPr/>
                    <a:lstStyle/>
                    <a:p>
                      <a:pPr algn="ctr">
                        <a:spcAft>
                          <a:spcPts val="0"/>
                        </a:spcAft>
                      </a:pPr>
                      <a:r>
                        <a:rPr lang="en-US" sz="800" b="1">
                          <a:effectLst/>
                          <a:latin typeface="Times New Roman"/>
                          <a:ea typeface="Times New Roman"/>
                        </a:rPr>
                        <a:t>tarpiniai metai</a:t>
                      </a:r>
                      <a:endParaRPr lang="lt-LT" sz="1000">
                        <a:effectLst/>
                        <a:latin typeface="Times New Roman"/>
                        <a:ea typeface="Times New Roman"/>
                      </a:endParaRPr>
                    </a:p>
                  </a:txBody>
                  <a:tcPr marL="68580" marR="68580" marT="0" marB="0" anchor="ctr"/>
                </a:tc>
                <a:tc vMerge="1">
                  <a:txBody>
                    <a:bodyPr/>
                    <a:lstStyle/>
                    <a:p>
                      <a:endParaRPr lang="lt-LT"/>
                    </a:p>
                  </a:txBody>
                  <a:tcPr/>
                </a:tc>
                <a:tc vMerge="1">
                  <a:txBody>
                    <a:bodyPr/>
                    <a:lstStyle/>
                    <a:p>
                      <a:endParaRPr lang="lt-LT"/>
                    </a:p>
                  </a:txBody>
                  <a:tcPr/>
                </a:tc>
                <a:tc vMerge="1">
                  <a:txBody>
                    <a:bodyPr/>
                    <a:lstStyle/>
                    <a:p>
                      <a:endParaRPr lang="lt-LT"/>
                    </a:p>
                  </a:txBody>
                  <a:tcPr/>
                </a:tc>
              </a:tr>
              <a:tr h="370840">
                <a:tc>
                  <a:txBody>
                    <a:bodyPr/>
                    <a:lstStyle/>
                    <a:p>
                      <a:pPr algn="r">
                        <a:spcAft>
                          <a:spcPts val="0"/>
                        </a:spcAft>
                      </a:pPr>
                      <a:r>
                        <a:rPr lang="lt-LT" sz="1000" dirty="0" smtClean="0">
                          <a:effectLst/>
                          <a:latin typeface="Times New Roman"/>
                          <a:ea typeface="Times New Roman"/>
                        </a:rPr>
                        <a:t>1</a:t>
                      </a:r>
                      <a:endParaRPr lang="lt-LT" sz="1000" dirty="0">
                        <a:effectLst/>
                        <a:latin typeface="Times New Roman"/>
                        <a:ea typeface="Times New Roman"/>
                      </a:endParaRPr>
                    </a:p>
                  </a:txBody>
                  <a:tcPr marL="68580" marR="68580" marT="0" marB="0"/>
                </a:tc>
                <a:tc>
                  <a:txBody>
                    <a:bodyPr/>
                    <a:lstStyle/>
                    <a:p>
                      <a:pPr>
                        <a:spcAft>
                          <a:spcPts val="0"/>
                        </a:spcAft>
                      </a:pPr>
                      <a:r>
                        <a:rPr lang="en-US" sz="1100">
                          <a:effectLst/>
                          <a:latin typeface="Times New Roman"/>
                          <a:ea typeface="Times New Roman"/>
                        </a:rPr>
                        <a:t>VšĮ Alytaus apskrities tuberkuliozės ligoninės avarinių pastatų nugriovimas, avarinio administracijos-ūkio pastato rekonstravimas, teritorijos sutvarkymas ir aptvėrimas</a:t>
                      </a:r>
                      <a:endParaRPr lang="lt-LT" sz="1000">
                        <a:effectLst/>
                        <a:latin typeface="Times New Roman"/>
                        <a:ea typeface="Times New Roman"/>
                      </a:endParaRPr>
                    </a:p>
                  </a:txBody>
                  <a:tcPr marL="68580" marR="68580" marT="0" marB="0"/>
                </a:tc>
                <a:tc>
                  <a:txBody>
                    <a:bodyPr/>
                    <a:lstStyle/>
                    <a:p>
                      <a:pPr algn="ctr">
                        <a:spcAft>
                          <a:spcPts val="0"/>
                        </a:spcAft>
                      </a:pPr>
                      <a:r>
                        <a:rPr lang="en-US" sz="1100" dirty="0">
                          <a:effectLst/>
                          <a:latin typeface="Times New Roman"/>
                          <a:ea typeface="Times New Roman"/>
                        </a:rPr>
                        <a:t>2014-2016</a:t>
                      </a:r>
                      <a:endParaRPr lang="lt-LT" sz="1000" dirty="0">
                        <a:effectLst/>
                        <a:latin typeface="Times New Roman"/>
                        <a:ea typeface="Times New Roman"/>
                      </a:endParaRPr>
                    </a:p>
                  </a:txBody>
                  <a:tcPr marL="68580" marR="68580" marT="0" marB="0"/>
                </a:tc>
                <a:tc>
                  <a:txBody>
                    <a:bodyPr/>
                    <a:lstStyle/>
                    <a:p>
                      <a:pPr algn="ctr">
                        <a:spcAft>
                          <a:spcPts val="0"/>
                        </a:spcAft>
                      </a:pPr>
                      <a:r>
                        <a:rPr lang="en-US" sz="1100">
                          <a:effectLst/>
                          <a:latin typeface="Times New Roman"/>
                          <a:ea typeface="Times New Roman"/>
                        </a:rPr>
                        <a:t>720,0</a:t>
                      </a:r>
                      <a:endParaRPr lang="lt-LT" sz="1000">
                        <a:effectLst/>
                        <a:latin typeface="Times New Roman"/>
                        <a:ea typeface="Times New Roman"/>
                      </a:endParaRPr>
                    </a:p>
                  </a:txBody>
                  <a:tcPr marL="68580" marR="68580" marT="0" marB="0"/>
                </a:tc>
                <a:tc>
                  <a:txBody>
                    <a:bodyPr/>
                    <a:lstStyle/>
                    <a:p>
                      <a:pPr algn="ctr">
                        <a:spcAft>
                          <a:spcPts val="0"/>
                        </a:spcAft>
                      </a:pPr>
                      <a:r>
                        <a:rPr lang="en-US" sz="1100">
                          <a:effectLst/>
                          <a:latin typeface="Times New Roman"/>
                          <a:ea typeface="Times New Roman"/>
                        </a:rPr>
                        <a:t>535,0</a:t>
                      </a:r>
                      <a:endParaRPr lang="lt-LT" sz="1000">
                        <a:effectLst/>
                        <a:latin typeface="Times New Roman"/>
                        <a:ea typeface="Times New Roman"/>
                      </a:endParaRPr>
                    </a:p>
                  </a:txBody>
                  <a:tcPr marL="68580" marR="68580" marT="0" marB="0"/>
                </a:tc>
                <a:tc>
                  <a:txBody>
                    <a:bodyPr/>
                    <a:lstStyle/>
                    <a:p>
                      <a:pPr algn="ctr">
                        <a:spcAft>
                          <a:spcPts val="0"/>
                        </a:spcAft>
                      </a:pPr>
                      <a:r>
                        <a:rPr lang="en-US" sz="1100">
                          <a:effectLst/>
                          <a:latin typeface="Times New Roman"/>
                          <a:ea typeface="Times New Roman"/>
                        </a:rPr>
                        <a:t>185,0</a:t>
                      </a:r>
                      <a:endParaRPr lang="lt-LT" sz="1000">
                        <a:effectLst/>
                        <a:latin typeface="Times New Roman"/>
                        <a:ea typeface="Times New Roman"/>
                      </a:endParaRPr>
                    </a:p>
                  </a:txBody>
                  <a:tcPr marL="68580" marR="68580" marT="0" marB="0"/>
                </a:tc>
                <a:tc>
                  <a:txBody>
                    <a:bodyPr/>
                    <a:lstStyle/>
                    <a:p>
                      <a:pPr algn="ctr">
                        <a:spcAft>
                          <a:spcPts val="0"/>
                        </a:spcAft>
                      </a:pPr>
                      <a:r>
                        <a:rPr lang="en-US" sz="1100" b="1" dirty="0">
                          <a:effectLst/>
                          <a:latin typeface="Times New Roman"/>
                          <a:ea typeface="Times New Roman"/>
                        </a:rPr>
                        <a:t> </a:t>
                      </a:r>
                      <a:endParaRPr lang="lt-LT" sz="1000" dirty="0">
                        <a:effectLst/>
                        <a:latin typeface="Times New Roman"/>
                        <a:ea typeface="Times New Roman"/>
                      </a:endParaRPr>
                    </a:p>
                  </a:txBody>
                  <a:tcPr marL="68580" marR="68580" marT="0" marB="0"/>
                </a:tc>
                <a:tc>
                  <a:txBody>
                    <a:bodyPr/>
                    <a:lstStyle/>
                    <a:p>
                      <a:pPr algn="ctr">
                        <a:spcAft>
                          <a:spcPts val="0"/>
                        </a:spcAft>
                      </a:pPr>
                      <a:r>
                        <a:rPr lang="en-US" sz="1100" b="1">
                          <a:effectLst/>
                          <a:latin typeface="Times New Roman"/>
                          <a:ea typeface="Times New Roman"/>
                        </a:rPr>
                        <a:t> </a:t>
                      </a:r>
                      <a:endParaRPr lang="lt-LT" sz="1000">
                        <a:effectLst/>
                        <a:latin typeface="Times New Roman"/>
                        <a:ea typeface="Times New Roman"/>
                      </a:endParaRPr>
                    </a:p>
                  </a:txBody>
                  <a:tcPr marL="68580" marR="68580" marT="0" marB="0"/>
                </a:tc>
                <a:tc>
                  <a:txBody>
                    <a:bodyPr/>
                    <a:lstStyle/>
                    <a:p>
                      <a:pPr algn="ctr">
                        <a:spcAft>
                          <a:spcPts val="0"/>
                        </a:spcAft>
                      </a:pPr>
                      <a:r>
                        <a:rPr lang="en-US" sz="1100">
                          <a:effectLst/>
                          <a:latin typeface="Times New Roman"/>
                          <a:ea typeface="Times New Roman"/>
                        </a:rPr>
                        <a:t> </a:t>
                      </a:r>
                      <a:endParaRPr lang="lt-LT" sz="1000">
                        <a:effectLst/>
                        <a:latin typeface="Times New Roman"/>
                        <a:ea typeface="Times New Roman"/>
                      </a:endParaRPr>
                    </a:p>
                  </a:txBody>
                  <a:tcPr marL="68580" marR="68580" marT="0" marB="0"/>
                </a:tc>
                <a:tc>
                  <a:txBody>
                    <a:bodyPr/>
                    <a:lstStyle/>
                    <a:p>
                      <a:pPr algn="just">
                        <a:spcAft>
                          <a:spcPts val="0"/>
                        </a:spcAft>
                      </a:pPr>
                      <a:r>
                        <a:rPr lang="en-US" sz="1100" dirty="0" err="1">
                          <a:effectLst/>
                          <a:latin typeface="Times New Roman"/>
                          <a:ea typeface="Times New Roman"/>
                        </a:rPr>
                        <a:t>Nugriauti</a:t>
                      </a:r>
                      <a:r>
                        <a:rPr lang="en-US" sz="1100" dirty="0">
                          <a:effectLst/>
                          <a:latin typeface="Times New Roman"/>
                          <a:ea typeface="Times New Roman"/>
                        </a:rPr>
                        <a:t> </a:t>
                      </a:r>
                      <a:r>
                        <a:rPr lang="en-US" sz="1100" dirty="0" err="1">
                          <a:effectLst/>
                          <a:latin typeface="Times New Roman"/>
                          <a:ea typeface="Times New Roman"/>
                        </a:rPr>
                        <a:t>avarinius</a:t>
                      </a:r>
                      <a:r>
                        <a:rPr lang="en-US" sz="1100" dirty="0">
                          <a:effectLst/>
                          <a:latin typeface="Times New Roman"/>
                          <a:ea typeface="Times New Roman"/>
                        </a:rPr>
                        <a:t> </a:t>
                      </a:r>
                      <a:r>
                        <a:rPr lang="en-US" sz="1100" dirty="0" err="1">
                          <a:effectLst/>
                          <a:latin typeface="Times New Roman"/>
                          <a:ea typeface="Times New Roman"/>
                        </a:rPr>
                        <a:t>pastatus</a:t>
                      </a:r>
                      <a:r>
                        <a:rPr lang="en-US" sz="1100" dirty="0">
                          <a:effectLst/>
                          <a:latin typeface="Times New Roman"/>
                          <a:ea typeface="Times New Roman"/>
                        </a:rPr>
                        <a:t>- 5vnt., 5030 m</a:t>
                      </a:r>
                      <a:r>
                        <a:rPr lang="en-US" sz="1100" baseline="30000" dirty="0">
                          <a:effectLst/>
                          <a:latin typeface="Times New Roman"/>
                          <a:ea typeface="Times New Roman"/>
                        </a:rPr>
                        <a:t>3</a:t>
                      </a:r>
                      <a:r>
                        <a:rPr lang="en-US" sz="1100" dirty="0">
                          <a:effectLst/>
                          <a:latin typeface="Times New Roman"/>
                          <a:ea typeface="Times New Roman"/>
                        </a:rPr>
                        <a:t>., </a:t>
                      </a:r>
                      <a:r>
                        <a:rPr lang="en-US" sz="1100" dirty="0" err="1">
                          <a:effectLst/>
                          <a:latin typeface="Times New Roman"/>
                          <a:ea typeface="Times New Roman"/>
                        </a:rPr>
                        <a:t>rekonstruoti</a:t>
                      </a:r>
                      <a:r>
                        <a:rPr lang="en-US" sz="1100" dirty="0">
                          <a:effectLst/>
                          <a:latin typeface="Times New Roman"/>
                          <a:ea typeface="Times New Roman"/>
                        </a:rPr>
                        <a:t> </a:t>
                      </a:r>
                      <a:r>
                        <a:rPr lang="en-US" sz="1100" dirty="0" err="1">
                          <a:effectLst/>
                          <a:latin typeface="Times New Roman"/>
                          <a:ea typeface="Times New Roman"/>
                        </a:rPr>
                        <a:t>administracinį-ūkinį</a:t>
                      </a:r>
                      <a:r>
                        <a:rPr lang="en-US" sz="1100" dirty="0">
                          <a:effectLst/>
                          <a:latin typeface="Times New Roman"/>
                          <a:ea typeface="Times New Roman"/>
                        </a:rPr>
                        <a:t> </a:t>
                      </a:r>
                      <a:r>
                        <a:rPr lang="en-US" sz="1100" dirty="0" err="1">
                          <a:effectLst/>
                          <a:latin typeface="Times New Roman"/>
                          <a:ea typeface="Times New Roman"/>
                        </a:rPr>
                        <a:t>pastatą</a:t>
                      </a:r>
                      <a:r>
                        <a:rPr lang="en-US" sz="1100" dirty="0">
                          <a:effectLst/>
                          <a:latin typeface="Times New Roman"/>
                          <a:ea typeface="Times New Roman"/>
                        </a:rPr>
                        <a:t> – 210 m</a:t>
                      </a:r>
                      <a:r>
                        <a:rPr lang="en-US" sz="1100" baseline="30000" dirty="0">
                          <a:effectLst/>
                          <a:latin typeface="Times New Roman"/>
                          <a:ea typeface="Times New Roman"/>
                        </a:rPr>
                        <a:t>2</a:t>
                      </a:r>
                      <a:r>
                        <a:rPr lang="en-US" sz="1100" dirty="0">
                          <a:effectLst/>
                          <a:latin typeface="Times New Roman"/>
                          <a:ea typeface="Times New Roman"/>
                        </a:rPr>
                        <a:t>, </a:t>
                      </a:r>
                      <a:r>
                        <a:rPr lang="en-US" sz="1100" dirty="0" err="1">
                          <a:effectLst/>
                          <a:latin typeface="Times New Roman"/>
                          <a:ea typeface="Times New Roman"/>
                        </a:rPr>
                        <a:t>įrengti</a:t>
                      </a:r>
                      <a:r>
                        <a:rPr lang="en-US" sz="1100" dirty="0">
                          <a:effectLst/>
                          <a:latin typeface="Times New Roman"/>
                          <a:ea typeface="Times New Roman"/>
                        </a:rPr>
                        <a:t> </a:t>
                      </a:r>
                      <a:r>
                        <a:rPr lang="en-US" sz="1100" dirty="0" err="1">
                          <a:effectLst/>
                          <a:latin typeface="Times New Roman"/>
                          <a:ea typeface="Times New Roman"/>
                        </a:rPr>
                        <a:t>privažiavimo</a:t>
                      </a:r>
                      <a:r>
                        <a:rPr lang="en-US" sz="1100" dirty="0">
                          <a:effectLst/>
                          <a:latin typeface="Times New Roman"/>
                          <a:ea typeface="Times New Roman"/>
                        </a:rPr>
                        <a:t> </a:t>
                      </a:r>
                      <a:r>
                        <a:rPr lang="en-US" sz="1100" dirty="0" err="1">
                          <a:effectLst/>
                          <a:latin typeface="Times New Roman"/>
                          <a:ea typeface="Times New Roman"/>
                        </a:rPr>
                        <a:t>kelius</a:t>
                      </a:r>
                      <a:r>
                        <a:rPr lang="en-US" sz="1100" dirty="0">
                          <a:effectLst/>
                          <a:latin typeface="Times New Roman"/>
                          <a:ea typeface="Times New Roman"/>
                        </a:rPr>
                        <a:t> - 140 m., </a:t>
                      </a:r>
                      <a:r>
                        <a:rPr lang="en-US" sz="1100" dirty="0" err="1">
                          <a:effectLst/>
                          <a:latin typeface="Times New Roman"/>
                          <a:ea typeface="Times New Roman"/>
                        </a:rPr>
                        <a:t>šaligatvius</a:t>
                      </a:r>
                      <a:r>
                        <a:rPr lang="en-US" sz="1100" dirty="0">
                          <a:effectLst/>
                          <a:latin typeface="Times New Roman"/>
                          <a:ea typeface="Times New Roman"/>
                        </a:rPr>
                        <a:t> - 370 m</a:t>
                      </a:r>
                      <a:r>
                        <a:rPr lang="en-US" sz="1100" baseline="30000" dirty="0">
                          <a:effectLst/>
                          <a:latin typeface="Times New Roman"/>
                          <a:ea typeface="Times New Roman"/>
                        </a:rPr>
                        <a:t>2</a:t>
                      </a:r>
                      <a:r>
                        <a:rPr lang="en-US" sz="1100" dirty="0">
                          <a:effectLst/>
                          <a:latin typeface="Times New Roman"/>
                          <a:ea typeface="Times New Roman"/>
                        </a:rPr>
                        <a:t>, </a:t>
                      </a:r>
                      <a:r>
                        <a:rPr lang="en-US" sz="1100" dirty="0" err="1">
                          <a:effectLst/>
                          <a:latin typeface="Times New Roman"/>
                          <a:ea typeface="Times New Roman"/>
                        </a:rPr>
                        <a:t>transporto</a:t>
                      </a:r>
                      <a:r>
                        <a:rPr lang="en-US" sz="1100" dirty="0">
                          <a:effectLst/>
                          <a:latin typeface="Times New Roman"/>
                          <a:ea typeface="Times New Roman"/>
                        </a:rPr>
                        <a:t> </a:t>
                      </a:r>
                      <a:r>
                        <a:rPr lang="en-US" sz="1100" dirty="0" err="1">
                          <a:effectLst/>
                          <a:latin typeface="Times New Roman"/>
                          <a:ea typeface="Times New Roman"/>
                        </a:rPr>
                        <a:t>stovėjimo</a:t>
                      </a:r>
                      <a:r>
                        <a:rPr lang="en-US" sz="1100" dirty="0">
                          <a:effectLst/>
                          <a:latin typeface="Times New Roman"/>
                          <a:ea typeface="Times New Roman"/>
                        </a:rPr>
                        <a:t> </a:t>
                      </a:r>
                      <a:r>
                        <a:rPr lang="en-US" sz="1100" dirty="0" err="1">
                          <a:effectLst/>
                          <a:latin typeface="Times New Roman"/>
                          <a:ea typeface="Times New Roman"/>
                        </a:rPr>
                        <a:t>aikšteles</a:t>
                      </a:r>
                      <a:r>
                        <a:rPr lang="en-US" sz="1100" dirty="0">
                          <a:effectLst/>
                          <a:latin typeface="Times New Roman"/>
                          <a:ea typeface="Times New Roman"/>
                        </a:rPr>
                        <a:t> - 560 m</a:t>
                      </a:r>
                      <a:r>
                        <a:rPr lang="en-US" sz="1100" baseline="30000" dirty="0">
                          <a:effectLst/>
                          <a:latin typeface="Times New Roman"/>
                          <a:ea typeface="Times New Roman"/>
                        </a:rPr>
                        <a:t>2</a:t>
                      </a:r>
                      <a:r>
                        <a:rPr lang="en-US" sz="1100" dirty="0">
                          <a:effectLst/>
                          <a:latin typeface="Times New Roman"/>
                          <a:ea typeface="Times New Roman"/>
                        </a:rPr>
                        <a:t>, </a:t>
                      </a:r>
                      <a:r>
                        <a:rPr lang="en-US" sz="1100" dirty="0" err="1">
                          <a:effectLst/>
                          <a:latin typeface="Times New Roman"/>
                          <a:ea typeface="Times New Roman"/>
                        </a:rPr>
                        <a:t>sutvarkyti</a:t>
                      </a:r>
                      <a:r>
                        <a:rPr lang="en-US" sz="1100" dirty="0">
                          <a:effectLst/>
                          <a:latin typeface="Times New Roman"/>
                          <a:ea typeface="Times New Roman"/>
                        </a:rPr>
                        <a:t> </a:t>
                      </a:r>
                      <a:r>
                        <a:rPr lang="en-US" sz="1100" dirty="0" err="1">
                          <a:effectLst/>
                          <a:latin typeface="Times New Roman"/>
                          <a:ea typeface="Times New Roman"/>
                        </a:rPr>
                        <a:t>ir</a:t>
                      </a:r>
                      <a:r>
                        <a:rPr lang="en-US" sz="1100" dirty="0">
                          <a:effectLst/>
                          <a:latin typeface="Times New Roman"/>
                          <a:ea typeface="Times New Roman"/>
                        </a:rPr>
                        <a:t> </a:t>
                      </a:r>
                      <a:r>
                        <a:rPr lang="en-US" sz="1100" dirty="0" err="1">
                          <a:effectLst/>
                          <a:latin typeface="Times New Roman"/>
                          <a:ea typeface="Times New Roman"/>
                        </a:rPr>
                        <a:t>aptverti</a:t>
                      </a:r>
                      <a:r>
                        <a:rPr lang="en-US" sz="1100" dirty="0">
                          <a:effectLst/>
                          <a:latin typeface="Times New Roman"/>
                          <a:ea typeface="Times New Roman"/>
                        </a:rPr>
                        <a:t> </a:t>
                      </a:r>
                      <a:r>
                        <a:rPr lang="en-US" sz="1100" dirty="0" err="1">
                          <a:effectLst/>
                          <a:latin typeface="Times New Roman"/>
                          <a:ea typeface="Times New Roman"/>
                        </a:rPr>
                        <a:t>ligoninės</a:t>
                      </a:r>
                      <a:r>
                        <a:rPr lang="en-US" sz="1100" dirty="0">
                          <a:effectLst/>
                          <a:latin typeface="Times New Roman"/>
                          <a:ea typeface="Times New Roman"/>
                        </a:rPr>
                        <a:t> </a:t>
                      </a:r>
                      <a:r>
                        <a:rPr lang="en-US" sz="1100" dirty="0" err="1">
                          <a:effectLst/>
                          <a:latin typeface="Times New Roman"/>
                          <a:ea typeface="Times New Roman"/>
                        </a:rPr>
                        <a:t>teritoriją</a:t>
                      </a:r>
                      <a:r>
                        <a:rPr lang="en-US" sz="1100" dirty="0">
                          <a:effectLst/>
                          <a:latin typeface="Times New Roman"/>
                          <a:ea typeface="Times New Roman"/>
                        </a:rPr>
                        <a:t>, </a:t>
                      </a:r>
                      <a:r>
                        <a:rPr lang="en-US" sz="1100" dirty="0" err="1">
                          <a:effectLst/>
                          <a:latin typeface="Times New Roman"/>
                          <a:ea typeface="Times New Roman"/>
                        </a:rPr>
                        <a:t>tvoros</a:t>
                      </a:r>
                      <a:r>
                        <a:rPr lang="en-US" sz="1100" dirty="0">
                          <a:effectLst/>
                          <a:latin typeface="Times New Roman"/>
                          <a:ea typeface="Times New Roman"/>
                        </a:rPr>
                        <a:t> </a:t>
                      </a:r>
                      <a:r>
                        <a:rPr lang="en-US" sz="1100" dirty="0" err="1">
                          <a:effectLst/>
                          <a:latin typeface="Times New Roman"/>
                          <a:ea typeface="Times New Roman"/>
                        </a:rPr>
                        <a:t>ilgis</a:t>
                      </a:r>
                      <a:r>
                        <a:rPr lang="en-US" sz="1100" dirty="0">
                          <a:effectLst/>
                          <a:latin typeface="Times New Roman"/>
                          <a:ea typeface="Times New Roman"/>
                        </a:rPr>
                        <a:t> - 610 </a:t>
                      </a:r>
                      <a:r>
                        <a:rPr lang="en-US" sz="1100" dirty="0" smtClean="0">
                          <a:effectLst/>
                          <a:latin typeface="Times New Roman"/>
                          <a:ea typeface="Times New Roman"/>
                        </a:rPr>
                        <a:t>m</a:t>
                      </a:r>
                      <a:r>
                        <a:rPr lang="lt-LT" sz="1100" dirty="0" smtClean="0">
                          <a:effectLst/>
                          <a:latin typeface="Times New Roman"/>
                          <a:ea typeface="Times New Roman"/>
                        </a:rPr>
                        <a:t>.</a:t>
                      </a:r>
                      <a:endParaRPr lang="lt-LT" sz="1000" dirty="0">
                        <a:effectLst/>
                        <a:latin typeface="Times New Roman"/>
                        <a:ea typeface="Times New Roman"/>
                      </a:endParaRPr>
                    </a:p>
                  </a:txBody>
                  <a:tcPr marL="68580" marR="68580" marT="0" marB="0"/>
                </a:tc>
                <a:tc>
                  <a:txBody>
                    <a:bodyPr/>
                    <a:lstStyle/>
                    <a:p>
                      <a:pPr>
                        <a:spcAft>
                          <a:spcPts val="0"/>
                        </a:spcAft>
                      </a:pPr>
                      <a:r>
                        <a:rPr lang="en-US" sz="1000">
                          <a:effectLst/>
                          <a:latin typeface="Times New Roman"/>
                          <a:ea typeface="Times New Roman"/>
                        </a:rPr>
                        <a:t>VIP lėšos – 535000 Lt;</a:t>
                      </a:r>
                      <a:endParaRPr lang="lt-LT" sz="1000">
                        <a:effectLst/>
                        <a:latin typeface="Times New Roman"/>
                        <a:ea typeface="Times New Roman"/>
                      </a:endParaRPr>
                    </a:p>
                    <a:p>
                      <a:pPr>
                        <a:spcAft>
                          <a:spcPts val="0"/>
                        </a:spcAft>
                      </a:pPr>
                      <a:r>
                        <a:rPr lang="en-US" sz="1000">
                          <a:effectLst/>
                          <a:latin typeface="Times New Roman"/>
                          <a:ea typeface="Times New Roman"/>
                        </a:rPr>
                        <a:t>Nuosavos lėšos- 185000 Lt</a:t>
                      </a:r>
                      <a:endParaRPr lang="lt-LT" sz="1000">
                        <a:effectLst/>
                        <a:latin typeface="Times New Roman"/>
                        <a:ea typeface="Times New Roman"/>
                      </a:endParaRPr>
                    </a:p>
                  </a:txBody>
                  <a:tcPr marL="68580" marR="68580" marT="0" marB="0"/>
                </a:tc>
              </a:tr>
              <a:tr h="370840">
                <a:tc>
                  <a:txBody>
                    <a:bodyPr/>
                    <a:lstStyle/>
                    <a:p>
                      <a:pPr algn="r">
                        <a:spcAft>
                          <a:spcPts val="0"/>
                        </a:spcAft>
                      </a:pPr>
                      <a:r>
                        <a:rPr lang="lt-LT" sz="1000" dirty="0" smtClean="0">
                          <a:effectLst/>
                          <a:latin typeface="Times New Roman"/>
                          <a:ea typeface="Times New Roman"/>
                        </a:rPr>
                        <a:t>2</a:t>
                      </a:r>
                      <a:endParaRPr lang="lt-LT" sz="1000" dirty="0">
                        <a:effectLst/>
                        <a:latin typeface="Times New Roman"/>
                        <a:ea typeface="Times New Roman"/>
                      </a:endParaRPr>
                    </a:p>
                  </a:txBody>
                  <a:tcPr marL="68580" marR="68580" marT="0" marB="0"/>
                </a:tc>
                <a:tc>
                  <a:txBody>
                    <a:bodyPr/>
                    <a:lstStyle/>
                    <a:p>
                      <a:pPr>
                        <a:spcAft>
                          <a:spcPts val="0"/>
                        </a:spcAft>
                      </a:pPr>
                      <a:r>
                        <a:rPr lang="en-US" sz="1100">
                          <a:effectLst/>
                          <a:latin typeface="Times New Roman"/>
                          <a:ea typeface="Times New Roman"/>
                        </a:rPr>
                        <a:t>VšĮ Alytaus apskrities tuberkuliozės ligoninės vietinės katilinės renovacija</a:t>
                      </a:r>
                      <a:endParaRPr lang="lt-LT" sz="1000">
                        <a:effectLst/>
                        <a:latin typeface="Times New Roman"/>
                        <a:ea typeface="Times New Roman"/>
                      </a:endParaRPr>
                    </a:p>
                  </a:txBody>
                  <a:tcPr marL="68580" marR="68580" marT="0" marB="0"/>
                </a:tc>
                <a:tc>
                  <a:txBody>
                    <a:bodyPr/>
                    <a:lstStyle/>
                    <a:p>
                      <a:pPr algn="ctr">
                        <a:spcAft>
                          <a:spcPts val="0"/>
                        </a:spcAft>
                      </a:pPr>
                      <a:r>
                        <a:rPr lang="en-US" sz="1100">
                          <a:effectLst/>
                          <a:latin typeface="Times New Roman"/>
                          <a:ea typeface="Times New Roman"/>
                        </a:rPr>
                        <a:t>2017</a:t>
                      </a:r>
                      <a:endParaRPr lang="lt-LT" sz="1000">
                        <a:effectLst/>
                        <a:latin typeface="Times New Roman"/>
                        <a:ea typeface="Times New Roman"/>
                      </a:endParaRPr>
                    </a:p>
                  </a:txBody>
                  <a:tcPr marL="68580" marR="68580" marT="0" marB="0"/>
                </a:tc>
                <a:tc>
                  <a:txBody>
                    <a:bodyPr/>
                    <a:lstStyle/>
                    <a:p>
                      <a:pPr algn="ctr">
                        <a:spcAft>
                          <a:spcPts val="0"/>
                        </a:spcAft>
                      </a:pPr>
                      <a:r>
                        <a:rPr lang="en-US" sz="1100">
                          <a:effectLst/>
                          <a:latin typeface="Times New Roman"/>
                          <a:ea typeface="Times New Roman"/>
                        </a:rPr>
                        <a:t>75</a:t>
                      </a:r>
                      <a:endParaRPr lang="lt-LT" sz="1000">
                        <a:effectLst/>
                        <a:latin typeface="Times New Roman"/>
                        <a:ea typeface="Times New Roman"/>
                      </a:endParaRPr>
                    </a:p>
                  </a:txBody>
                  <a:tcPr marL="68580" marR="68580" marT="0" marB="0"/>
                </a:tc>
                <a:tc>
                  <a:txBody>
                    <a:bodyPr/>
                    <a:lstStyle/>
                    <a:p>
                      <a:pPr algn="ctr">
                        <a:spcAft>
                          <a:spcPts val="0"/>
                        </a:spcAft>
                      </a:pPr>
                      <a:r>
                        <a:rPr lang="en-US" sz="1100">
                          <a:effectLst/>
                          <a:latin typeface="Times New Roman"/>
                          <a:ea typeface="Times New Roman"/>
                        </a:rPr>
                        <a:t>75</a:t>
                      </a:r>
                      <a:endParaRPr lang="lt-LT" sz="1000">
                        <a:effectLst/>
                        <a:latin typeface="Times New Roman"/>
                        <a:ea typeface="Times New Roman"/>
                      </a:endParaRPr>
                    </a:p>
                  </a:txBody>
                  <a:tcPr marL="68580" marR="68580" marT="0" marB="0"/>
                </a:tc>
                <a:tc>
                  <a:txBody>
                    <a:bodyPr/>
                    <a:lstStyle/>
                    <a:p>
                      <a:pPr algn="ctr">
                        <a:spcAft>
                          <a:spcPts val="0"/>
                        </a:spcAft>
                      </a:pPr>
                      <a:r>
                        <a:rPr lang="en-US" sz="1100">
                          <a:effectLst/>
                          <a:latin typeface="Times New Roman"/>
                          <a:ea typeface="Times New Roman"/>
                        </a:rPr>
                        <a:t>-</a:t>
                      </a:r>
                      <a:endParaRPr lang="lt-LT" sz="1000">
                        <a:effectLst/>
                        <a:latin typeface="Times New Roman"/>
                        <a:ea typeface="Times New Roman"/>
                      </a:endParaRPr>
                    </a:p>
                  </a:txBody>
                  <a:tcPr marL="68580" marR="68580" marT="0" marB="0"/>
                </a:tc>
                <a:tc>
                  <a:txBody>
                    <a:bodyPr/>
                    <a:lstStyle/>
                    <a:p>
                      <a:pPr algn="ctr">
                        <a:spcAft>
                          <a:spcPts val="0"/>
                        </a:spcAft>
                      </a:pPr>
                      <a:r>
                        <a:rPr lang="en-US" sz="1100" b="1">
                          <a:effectLst/>
                          <a:latin typeface="Times New Roman"/>
                          <a:ea typeface="Times New Roman"/>
                        </a:rPr>
                        <a:t>-</a:t>
                      </a:r>
                      <a:endParaRPr lang="lt-LT" sz="1000">
                        <a:effectLst/>
                        <a:latin typeface="Times New Roman"/>
                        <a:ea typeface="Times New Roman"/>
                      </a:endParaRPr>
                    </a:p>
                  </a:txBody>
                  <a:tcPr marL="68580" marR="68580" marT="0" marB="0"/>
                </a:tc>
                <a:tc>
                  <a:txBody>
                    <a:bodyPr/>
                    <a:lstStyle/>
                    <a:p>
                      <a:pPr algn="ctr">
                        <a:spcAft>
                          <a:spcPts val="0"/>
                        </a:spcAft>
                      </a:pPr>
                      <a:r>
                        <a:rPr lang="en-US" sz="1100" b="1">
                          <a:effectLst/>
                          <a:latin typeface="Times New Roman"/>
                          <a:ea typeface="Times New Roman"/>
                        </a:rPr>
                        <a:t>-</a:t>
                      </a:r>
                      <a:endParaRPr lang="lt-LT" sz="1000">
                        <a:effectLst/>
                        <a:latin typeface="Times New Roman"/>
                        <a:ea typeface="Times New Roman"/>
                      </a:endParaRPr>
                    </a:p>
                  </a:txBody>
                  <a:tcPr marL="68580" marR="68580" marT="0" marB="0"/>
                </a:tc>
                <a:tc>
                  <a:txBody>
                    <a:bodyPr/>
                    <a:lstStyle/>
                    <a:p>
                      <a:pPr algn="ctr">
                        <a:spcAft>
                          <a:spcPts val="0"/>
                        </a:spcAft>
                      </a:pPr>
                      <a:r>
                        <a:rPr lang="en-US" sz="1100">
                          <a:effectLst/>
                          <a:latin typeface="Times New Roman"/>
                          <a:ea typeface="Times New Roman"/>
                        </a:rPr>
                        <a:t>-</a:t>
                      </a:r>
                      <a:endParaRPr lang="lt-LT" sz="1000">
                        <a:effectLst/>
                        <a:latin typeface="Times New Roman"/>
                        <a:ea typeface="Times New Roman"/>
                      </a:endParaRPr>
                    </a:p>
                  </a:txBody>
                  <a:tcPr marL="68580" marR="68580" marT="0" marB="0"/>
                </a:tc>
                <a:tc>
                  <a:txBody>
                    <a:bodyPr/>
                    <a:lstStyle/>
                    <a:p>
                      <a:pPr>
                        <a:spcAft>
                          <a:spcPts val="0"/>
                        </a:spcAft>
                      </a:pPr>
                      <a:r>
                        <a:rPr lang="en-US" sz="1100">
                          <a:effectLst/>
                          <a:latin typeface="Times New Roman"/>
                          <a:ea typeface="Times New Roman"/>
                        </a:rPr>
                        <a:t>Biokuru kūrenamos katilinės, įrengtos 2006 m., patalpų bei įrengimų ir technologijų atnaujinima</a:t>
                      </a:r>
                      <a:r>
                        <a:rPr lang="en-US" sz="1000">
                          <a:effectLst/>
                          <a:latin typeface="Times New Roman"/>
                          <a:ea typeface="Times New Roman"/>
                        </a:rPr>
                        <a:t>s</a:t>
                      </a:r>
                      <a:endParaRPr lang="lt-LT" sz="1000">
                        <a:effectLst/>
                        <a:latin typeface="Times New Roman"/>
                        <a:ea typeface="Times New Roman"/>
                      </a:endParaRPr>
                    </a:p>
                  </a:txBody>
                  <a:tcPr marL="68580" marR="68580" marT="0" marB="0"/>
                </a:tc>
                <a:tc>
                  <a:txBody>
                    <a:bodyPr/>
                    <a:lstStyle/>
                    <a:p>
                      <a:pPr>
                        <a:spcAft>
                          <a:spcPts val="0"/>
                        </a:spcAft>
                      </a:pPr>
                      <a:r>
                        <a:rPr lang="en-US" sz="1100">
                          <a:effectLst/>
                          <a:latin typeface="Times New Roman"/>
                          <a:ea typeface="Times New Roman"/>
                        </a:rPr>
                        <a:t>VIP lėšos</a:t>
                      </a:r>
                      <a:endParaRPr lang="lt-LT" sz="1000">
                        <a:effectLst/>
                        <a:latin typeface="Times New Roman"/>
                        <a:ea typeface="Times New Roman"/>
                      </a:endParaRPr>
                    </a:p>
                  </a:txBody>
                  <a:tcPr marL="68580" marR="68580" marT="0" marB="0"/>
                </a:tc>
              </a:tr>
              <a:tr h="370840">
                <a:tc>
                  <a:txBody>
                    <a:bodyPr/>
                    <a:lstStyle/>
                    <a:p>
                      <a:pPr algn="r">
                        <a:spcAft>
                          <a:spcPts val="0"/>
                        </a:spcAft>
                      </a:pPr>
                      <a:r>
                        <a:rPr lang="en-US" sz="1000" dirty="0" smtClean="0">
                          <a:effectLst/>
                          <a:latin typeface="Times New Roman"/>
                          <a:ea typeface="Times New Roman"/>
                        </a:rPr>
                        <a:t>3</a:t>
                      </a:r>
                      <a:endParaRPr lang="lt-LT" sz="1000" dirty="0">
                        <a:effectLst/>
                        <a:latin typeface="Times New Roman"/>
                        <a:ea typeface="Times New Roman"/>
                      </a:endParaRPr>
                    </a:p>
                  </a:txBody>
                  <a:tcPr marL="68580" marR="68580" marT="0" marB="0"/>
                </a:tc>
                <a:tc>
                  <a:txBody>
                    <a:bodyPr/>
                    <a:lstStyle/>
                    <a:p>
                      <a:pPr>
                        <a:spcAft>
                          <a:spcPts val="0"/>
                        </a:spcAft>
                      </a:pPr>
                      <a:r>
                        <a:rPr lang="en-US" sz="1100">
                          <a:effectLst/>
                          <a:latin typeface="Times New Roman"/>
                          <a:ea typeface="Times New Roman"/>
                        </a:rPr>
                        <a:t>VšĮ Alytaus apskrities tuberkuliozės ligoninės pagrindinio gydomojo korpuso einamasis remontas</a:t>
                      </a:r>
                      <a:endParaRPr lang="lt-LT" sz="1000">
                        <a:effectLst/>
                        <a:latin typeface="Times New Roman"/>
                        <a:ea typeface="Times New Roman"/>
                      </a:endParaRPr>
                    </a:p>
                  </a:txBody>
                  <a:tcPr marL="68580" marR="68580" marT="0" marB="0"/>
                </a:tc>
                <a:tc>
                  <a:txBody>
                    <a:bodyPr/>
                    <a:lstStyle/>
                    <a:p>
                      <a:pPr algn="ctr">
                        <a:spcAft>
                          <a:spcPts val="0"/>
                        </a:spcAft>
                      </a:pPr>
                      <a:r>
                        <a:rPr lang="en-US" sz="1100">
                          <a:effectLst/>
                          <a:latin typeface="Times New Roman"/>
                          <a:ea typeface="Times New Roman"/>
                        </a:rPr>
                        <a:t>2019</a:t>
                      </a:r>
                      <a:endParaRPr lang="lt-LT" sz="1000">
                        <a:effectLst/>
                        <a:latin typeface="Times New Roman"/>
                        <a:ea typeface="Times New Roman"/>
                      </a:endParaRPr>
                    </a:p>
                  </a:txBody>
                  <a:tcPr marL="68580" marR="68580" marT="0" marB="0"/>
                </a:tc>
                <a:tc>
                  <a:txBody>
                    <a:bodyPr/>
                    <a:lstStyle/>
                    <a:p>
                      <a:pPr algn="ctr">
                        <a:spcAft>
                          <a:spcPts val="0"/>
                        </a:spcAft>
                      </a:pPr>
                      <a:r>
                        <a:rPr lang="en-US" sz="1100">
                          <a:effectLst/>
                          <a:latin typeface="Times New Roman"/>
                          <a:ea typeface="Times New Roman"/>
                        </a:rPr>
                        <a:t>150</a:t>
                      </a:r>
                      <a:endParaRPr lang="lt-LT" sz="1000">
                        <a:effectLst/>
                        <a:latin typeface="Times New Roman"/>
                        <a:ea typeface="Times New Roman"/>
                      </a:endParaRPr>
                    </a:p>
                  </a:txBody>
                  <a:tcPr marL="68580" marR="68580" marT="0" marB="0"/>
                </a:tc>
                <a:tc>
                  <a:txBody>
                    <a:bodyPr/>
                    <a:lstStyle/>
                    <a:p>
                      <a:pPr algn="ctr">
                        <a:spcAft>
                          <a:spcPts val="0"/>
                        </a:spcAft>
                      </a:pPr>
                      <a:r>
                        <a:rPr lang="en-US" sz="1100">
                          <a:effectLst/>
                          <a:latin typeface="Times New Roman"/>
                          <a:ea typeface="Times New Roman"/>
                        </a:rPr>
                        <a:t>150</a:t>
                      </a:r>
                      <a:endParaRPr lang="lt-LT" sz="1000">
                        <a:effectLst/>
                        <a:latin typeface="Times New Roman"/>
                        <a:ea typeface="Times New Roman"/>
                      </a:endParaRPr>
                    </a:p>
                  </a:txBody>
                  <a:tcPr marL="68580" marR="68580" marT="0" marB="0"/>
                </a:tc>
                <a:tc>
                  <a:txBody>
                    <a:bodyPr/>
                    <a:lstStyle/>
                    <a:p>
                      <a:pPr algn="ctr">
                        <a:spcAft>
                          <a:spcPts val="0"/>
                        </a:spcAft>
                      </a:pPr>
                      <a:r>
                        <a:rPr lang="en-US" sz="1100">
                          <a:effectLst/>
                          <a:latin typeface="Times New Roman"/>
                          <a:ea typeface="Times New Roman"/>
                        </a:rPr>
                        <a:t>-</a:t>
                      </a:r>
                      <a:endParaRPr lang="lt-LT" sz="1000">
                        <a:effectLst/>
                        <a:latin typeface="Times New Roman"/>
                        <a:ea typeface="Times New Roman"/>
                      </a:endParaRPr>
                    </a:p>
                  </a:txBody>
                  <a:tcPr marL="68580" marR="68580" marT="0" marB="0"/>
                </a:tc>
                <a:tc>
                  <a:txBody>
                    <a:bodyPr/>
                    <a:lstStyle/>
                    <a:p>
                      <a:pPr algn="ctr">
                        <a:spcAft>
                          <a:spcPts val="0"/>
                        </a:spcAft>
                      </a:pPr>
                      <a:r>
                        <a:rPr lang="en-US" sz="1100" b="1">
                          <a:effectLst/>
                          <a:latin typeface="Times New Roman"/>
                          <a:ea typeface="Times New Roman"/>
                        </a:rPr>
                        <a:t>-</a:t>
                      </a:r>
                      <a:endParaRPr lang="lt-LT" sz="1000">
                        <a:effectLst/>
                        <a:latin typeface="Times New Roman"/>
                        <a:ea typeface="Times New Roman"/>
                      </a:endParaRPr>
                    </a:p>
                  </a:txBody>
                  <a:tcPr marL="68580" marR="68580" marT="0" marB="0"/>
                </a:tc>
                <a:tc>
                  <a:txBody>
                    <a:bodyPr/>
                    <a:lstStyle/>
                    <a:p>
                      <a:pPr algn="ctr">
                        <a:spcAft>
                          <a:spcPts val="0"/>
                        </a:spcAft>
                      </a:pPr>
                      <a:r>
                        <a:rPr lang="en-US" sz="1100" b="1">
                          <a:effectLst/>
                          <a:latin typeface="Times New Roman"/>
                          <a:ea typeface="Times New Roman"/>
                        </a:rPr>
                        <a:t>-</a:t>
                      </a:r>
                      <a:endParaRPr lang="lt-LT" sz="1000">
                        <a:effectLst/>
                        <a:latin typeface="Times New Roman"/>
                        <a:ea typeface="Times New Roman"/>
                      </a:endParaRPr>
                    </a:p>
                  </a:txBody>
                  <a:tcPr marL="68580" marR="68580" marT="0" marB="0"/>
                </a:tc>
                <a:tc>
                  <a:txBody>
                    <a:bodyPr/>
                    <a:lstStyle/>
                    <a:p>
                      <a:pPr algn="ctr">
                        <a:spcAft>
                          <a:spcPts val="0"/>
                        </a:spcAft>
                      </a:pPr>
                      <a:r>
                        <a:rPr lang="en-US" sz="1100">
                          <a:effectLst/>
                          <a:latin typeface="Times New Roman"/>
                          <a:ea typeface="Times New Roman"/>
                        </a:rPr>
                        <a:t>-</a:t>
                      </a:r>
                      <a:endParaRPr lang="lt-LT" sz="1000">
                        <a:effectLst/>
                        <a:latin typeface="Times New Roman"/>
                        <a:ea typeface="Times New Roman"/>
                      </a:endParaRPr>
                    </a:p>
                  </a:txBody>
                  <a:tcPr marL="68580" marR="68580" marT="0" marB="0"/>
                </a:tc>
                <a:tc>
                  <a:txBody>
                    <a:bodyPr/>
                    <a:lstStyle/>
                    <a:p>
                      <a:pPr>
                        <a:spcAft>
                          <a:spcPts val="0"/>
                        </a:spcAft>
                      </a:pPr>
                      <a:r>
                        <a:rPr lang="en-US" sz="1100">
                          <a:solidFill>
                            <a:srgbClr val="505050"/>
                          </a:solidFill>
                          <a:effectLst/>
                          <a:latin typeface="Times New Roman"/>
                          <a:ea typeface="Times New Roman"/>
                        </a:rPr>
                        <a:t>Ligoninės pagrindinio gydomojo pastato, patalpų, techninių įrenginių ir prietaisų fizinio susidėvėjimo šalinimas, sanitarinės-higieninės būklės ir epidemiologinio režimo užtikrinimui.</a:t>
                      </a:r>
                      <a:endParaRPr lang="lt-LT" sz="1000">
                        <a:effectLst/>
                        <a:latin typeface="Times New Roman"/>
                        <a:ea typeface="Times New Roman"/>
                      </a:endParaRPr>
                    </a:p>
                  </a:txBody>
                  <a:tcPr marL="68580" marR="68580" marT="0" marB="0"/>
                </a:tc>
                <a:tc>
                  <a:txBody>
                    <a:bodyPr/>
                    <a:lstStyle/>
                    <a:p>
                      <a:pPr>
                        <a:spcAft>
                          <a:spcPts val="0"/>
                        </a:spcAft>
                      </a:pPr>
                      <a:r>
                        <a:rPr lang="en-US" sz="1100">
                          <a:effectLst/>
                          <a:latin typeface="Times New Roman"/>
                          <a:ea typeface="Times New Roman"/>
                        </a:rPr>
                        <a:t>VIP lėšos</a:t>
                      </a:r>
                      <a:endParaRPr lang="lt-LT" sz="1000">
                        <a:effectLst/>
                        <a:latin typeface="Times New Roman"/>
                        <a:ea typeface="Times New Roman"/>
                      </a:endParaRPr>
                    </a:p>
                  </a:txBody>
                  <a:tcPr marL="68580" marR="68580" marT="0" marB="0"/>
                </a:tc>
              </a:tr>
              <a:tr h="238040">
                <a:tc gridSpan="3">
                  <a:txBody>
                    <a:bodyPr/>
                    <a:lstStyle/>
                    <a:p>
                      <a:pPr algn="r">
                        <a:spcAft>
                          <a:spcPts val="0"/>
                        </a:spcAft>
                      </a:pPr>
                      <a:r>
                        <a:rPr lang="en-US" sz="1000" b="1" dirty="0" err="1">
                          <a:effectLst/>
                          <a:latin typeface="Times New Roman"/>
                          <a:ea typeface="Times New Roman"/>
                        </a:rPr>
                        <a:t>Viso</a:t>
                      </a:r>
                      <a:endParaRPr lang="lt-LT" sz="1000" dirty="0">
                        <a:effectLst/>
                        <a:latin typeface="Times New Roman"/>
                        <a:ea typeface="Times New Roman"/>
                      </a:endParaRPr>
                    </a:p>
                  </a:txBody>
                  <a:tcPr marL="68580" marR="68580" marT="0" marB="0"/>
                </a:tc>
                <a:tc hMerge="1">
                  <a:txBody>
                    <a:bodyPr/>
                    <a:lstStyle/>
                    <a:p>
                      <a:endParaRPr lang="lt-LT"/>
                    </a:p>
                  </a:txBody>
                  <a:tcPr/>
                </a:tc>
                <a:tc hMerge="1">
                  <a:txBody>
                    <a:bodyPr/>
                    <a:lstStyle/>
                    <a:p>
                      <a:endParaRPr lang="lt-LT"/>
                    </a:p>
                  </a:txBody>
                  <a:tcPr/>
                </a:tc>
                <a:tc>
                  <a:txBody>
                    <a:bodyPr/>
                    <a:lstStyle/>
                    <a:p>
                      <a:pPr algn="ctr">
                        <a:spcAft>
                          <a:spcPts val="0"/>
                        </a:spcAft>
                      </a:pPr>
                      <a:r>
                        <a:rPr lang="en-US" sz="1000" b="1" dirty="0">
                          <a:effectLst/>
                          <a:latin typeface="Times New Roman"/>
                          <a:ea typeface="Times New Roman"/>
                        </a:rPr>
                        <a:t>945</a:t>
                      </a:r>
                      <a:endParaRPr lang="lt-LT" sz="1000" dirty="0">
                        <a:effectLst/>
                        <a:latin typeface="Times New Roman"/>
                        <a:ea typeface="Times New Roman"/>
                      </a:endParaRPr>
                    </a:p>
                  </a:txBody>
                  <a:tcPr marL="68580" marR="68580" marT="0" marB="0"/>
                </a:tc>
                <a:tc>
                  <a:txBody>
                    <a:bodyPr/>
                    <a:lstStyle/>
                    <a:p>
                      <a:pPr>
                        <a:spcAft>
                          <a:spcPts val="0"/>
                        </a:spcAft>
                      </a:pPr>
                      <a:r>
                        <a:rPr lang="en-US" sz="1000" b="1">
                          <a:effectLst/>
                          <a:latin typeface="Times New Roman"/>
                          <a:ea typeface="Times New Roman"/>
                        </a:rPr>
                        <a:t> </a:t>
                      </a:r>
                      <a:endParaRPr lang="lt-LT" sz="1000">
                        <a:effectLst/>
                        <a:latin typeface="Times New Roman"/>
                        <a:ea typeface="Times New Roman"/>
                      </a:endParaRPr>
                    </a:p>
                  </a:txBody>
                  <a:tcPr marL="68580" marR="68580" marT="0" marB="0"/>
                </a:tc>
                <a:tc>
                  <a:txBody>
                    <a:bodyPr/>
                    <a:lstStyle/>
                    <a:p>
                      <a:pPr>
                        <a:spcAft>
                          <a:spcPts val="0"/>
                        </a:spcAft>
                      </a:pPr>
                      <a:r>
                        <a:rPr lang="en-US" sz="1000" b="1" dirty="0">
                          <a:effectLst/>
                          <a:latin typeface="Times New Roman"/>
                          <a:ea typeface="Times New Roman"/>
                        </a:rPr>
                        <a:t> </a:t>
                      </a:r>
                      <a:endParaRPr lang="lt-LT" sz="1000" dirty="0">
                        <a:effectLst/>
                        <a:latin typeface="Times New Roman"/>
                        <a:ea typeface="Times New Roman"/>
                      </a:endParaRPr>
                    </a:p>
                  </a:txBody>
                  <a:tcPr marL="68580" marR="68580" marT="0" marB="0"/>
                </a:tc>
                <a:tc>
                  <a:txBody>
                    <a:bodyPr/>
                    <a:lstStyle/>
                    <a:p>
                      <a:pPr algn="ctr">
                        <a:spcAft>
                          <a:spcPts val="0"/>
                        </a:spcAft>
                      </a:pPr>
                      <a:r>
                        <a:rPr lang="en-US" sz="800" b="1">
                          <a:effectLst/>
                          <a:latin typeface="Times New Roman"/>
                          <a:ea typeface="Times New Roman"/>
                        </a:rPr>
                        <a:t> </a:t>
                      </a:r>
                      <a:endParaRPr lang="lt-LT" sz="1000">
                        <a:effectLst/>
                        <a:latin typeface="Times New Roman"/>
                        <a:ea typeface="Times New Roman"/>
                      </a:endParaRPr>
                    </a:p>
                  </a:txBody>
                  <a:tcPr marL="68580" marR="68580" marT="0" marB="0"/>
                </a:tc>
                <a:tc>
                  <a:txBody>
                    <a:bodyPr/>
                    <a:lstStyle/>
                    <a:p>
                      <a:pPr algn="ctr">
                        <a:spcAft>
                          <a:spcPts val="0"/>
                        </a:spcAft>
                      </a:pPr>
                      <a:r>
                        <a:rPr lang="en-US" sz="800" b="1">
                          <a:effectLst/>
                          <a:latin typeface="Times New Roman"/>
                          <a:ea typeface="Times New Roman"/>
                        </a:rPr>
                        <a:t> </a:t>
                      </a:r>
                      <a:endParaRPr lang="lt-LT" sz="1000">
                        <a:effectLst/>
                        <a:latin typeface="Times New Roman"/>
                        <a:ea typeface="Times New Roman"/>
                      </a:endParaRPr>
                    </a:p>
                  </a:txBody>
                  <a:tcPr marL="68580" marR="68580" marT="0" marB="0"/>
                </a:tc>
                <a:tc>
                  <a:txBody>
                    <a:bodyPr/>
                    <a:lstStyle/>
                    <a:p>
                      <a:pPr>
                        <a:spcAft>
                          <a:spcPts val="0"/>
                        </a:spcAft>
                      </a:pPr>
                      <a:r>
                        <a:rPr lang="en-US" sz="1000" b="1" dirty="0">
                          <a:effectLst/>
                          <a:latin typeface="Times New Roman"/>
                          <a:ea typeface="Times New Roman"/>
                        </a:rPr>
                        <a:t> </a:t>
                      </a:r>
                      <a:endParaRPr lang="lt-LT" sz="1000" dirty="0">
                        <a:effectLst/>
                        <a:latin typeface="Times New Roman"/>
                        <a:ea typeface="Times New Roman"/>
                      </a:endParaRPr>
                    </a:p>
                  </a:txBody>
                  <a:tcPr marL="68580" marR="68580" marT="0" marB="0"/>
                </a:tc>
                <a:tc gridSpan="2">
                  <a:txBody>
                    <a:bodyPr/>
                    <a:lstStyle/>
                    <a:p>
                      <a:pPr algn="ctr">
                        <a:spcAft>
                          <a:spcPts val="0"/>
                        </a:spcAft>
                      </a:pPr>
                      <a:endParaRPr lang="lt-LT" sz="1000" dirty="0">
                        <a:effectLst/>
                        <a:latin typeface="Times New Roman"/>
                        <a:ea typeface="Times New Roman"/>
                      </a:endParaRPr>
                    </a:p>
                  </a:txBody>
                  <a:tcPr marL="68580" marR="68580" marT="0" marB="0"/>
                </a:tc>
                <a:tc hMerge="1">
                  <a:txBody>
                    <a:bodyPr/>
                    <a:lstStyle/>
                    <a:p>
                      <a:endParaRPr lang="lt-LT"/>
                    </a:p>
                  </a:txBody>
                  <a:tcPr/>
                </a:tc>
              </a:tr>
            </a:tbl>
          </a:graphicData>
        </a:graphic>
      </p:graphicFrame>
    </p:spTree>
    <p:extLst>
      <p:ext uri="{BB962C8B-B14F-4D97-AF65-F5344CB8AC3E}">
        <p14:creationId xmlns:p14="http://schemas.microsoft.com/office/powerpoint/2010/main" xmlns="" val="22009643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7450"/>
            <a:ext cx="8229600" cy="562074"/>
          </a:xfrm>
        </p:spPr>
        <p:txBody>
          <a:bodyPr>
            <a:normAutofit/>
          </a:bodyPr>
          <a:lstStyle/>
          <a:p>
            <a:r>
              <a:rPr lang="en-US" sz="2000" b="1" dirty="0" err="1">
                <a:latin typeface="Times New Roman" panose="02020603050405020304" pitchFamily="18" charset="0"/>
                <a:cs typeface="Times New Roman" panose="02020603050405020304" pitchFamily="18" charset="0"/>
              </a:rPr>
              <a:t>Alkoholio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tabako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narkotikų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vartojimo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mažinimo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priemonių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planas</a:t>
            </a:r>
            <a:endParaRPr lang="lt-LT"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991872" y="0"/>
            <a:ext cx="1152128" cy="307777"/>
          </a:xfrm>
          <a:prstGeom prst="rect">
            <a:avLst/>
          </a:prstGeom>
          <a:noFill/>
        </p:spPr>
        <p:txBody>
          <a:bodyPr wrap="square" rtlCol="0">
            <a:spAutoFit/>
          </a:bodyPr>
          <a:lstStyle/>
          <a:p>
            <a:r>
              <a:rPr lang="lt-LT" sz="1400" dirty="0">
                <a:latin typeface="Times New Roman" panose="02020603050405020304" pitchFamily="18" charset="0"/>
                <a:cs typeface="Times New Roman" panose="02020603050405020304" pitchFamily="18" charset="0"/>
              </a:rPr>
              <a:t>8</a:t>
            </a:r>
            <a:r>
              <a:rPr lang="lt-LT" sz="1400" dirty="0" smtClean="0">
                <a:latin typeface="Times New Roman" panose="02020603050405020304" pitchFamily="18" charset="0"/>
                <a:cs typeface="Times New Roman" panose="02020603050405020304" pitchFamily="18" charset="0"/>
              </a:rPr>
              <a:t> lentelė</a:t>
            </a:r>
            <a:endParaRPr lang="lt-LT" sz="1400" dirty="0">
              <a:latin typeface="Times New Roman" panose="02020603050405020304" pitchFamily="18" charset="0"/>
              <a:cs typeface="Times New Roman" panose="02020603050405020304"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2463645608"/>
              </p:ext>
            </p:extLst>
          </p:nvPr>
        </p:nvGraphicFramePr>
        <p:xfrm>
          <a:off x="539552" y="620688"/>
          <a:ext cx="8229600" cy="5953760"/>
        </p:xfrm>
        <a:graphic>
          <a:graphicData uri="http://schemas.openxmlformats.org/drawingml/2006/table">
            <a:tbl>
              <a:tblPr firstRow="1" bandRow="1">
                <a:tableStyleId>{5C22544A-7EE6-4342-B048-85BDC9FD1C3A}</a:tableStyleId>
              </a:tblPr>
              <a:tblGrid>
                <a:gridCol w="162560"/>
                <a:gridCol w="1349608"/>
                <a:gridCol w="2602632"/>
                <a:gridCol w="2293912"/>
                <a:gridCol w="946448"/>
                <a:gridCol w="874440"/>
              </a:tblGrid>
              <a:tr h="370840">
                <a:tc>
                  <a:txBody>
                    <a:bodyPr/>
                    <a:lstStyle/>
                    <a:p>
                      <a:pPr marR="62230" algn="ctr">
                        <a:spcAft>
                          <a:spcPts val="0"/>
                        </a:spcAft>
                      </a:pPr>
                      <a:endParaRPr lang="lt-LT" sz="1400" dirty="0">
                        <a:effectLst/>
                        <a:latin typeface="Times New Roman"/>
                        <a:ea typeface="Times New Roman"/>
                      </a:endParaRPr>
                    </a:p>
                  </a:txBody>
                  <a:tcPr marL="68580" marR="68580" marT="0" marB="0"/>
                </a:tc>
                <a:tc>
                  <a:txBody>
                    <a:bodyPr/>
                    <a:lstStyle/>
                    <a:p>
                      <a:pPr marR="62230" algn="ctr">
                        <a:spcAft>
                          <a:spcPts val="0"/>
                        </a:spcAft>
                      </a:pPr>
                      <a:r>
                        <a:rPr lang="lt-LT" sz="1000" b="1">
                          <a:effectLst/>
                          <a:latin typeface="Times New Roman"/>
                          <a:ea typeface="Times New Roman"/>
                        </a:rPr>
                        <a:t> </a:t>
                      </a:r>
                      <a:endParaRPr lang="lt-LT" sz="1400">
                        <a:effectLst/>
                        <a:latin typeface="Times New Roman"/>
                        <a:ea typeface="Times New Roman"/>
                      </a:endParaRPr>
                    </a:p>
                    <a:p>
                      <a:pPr marR="62230" algn="ctr">
                        <a:spcAft>
                          <a:spcPts val="0"/>
                        </a:spcAft>
                      </a:pPr>
                      <a:r>
                        <a:rPr lang="lt-LT" sz="1000" b="1">
                          <a:effectLst/>
                          <a:latin typeface="Times New Roman"/>
                          <a:ea typeface="Times New Roman"/>
                        </a:rPr>
                        <a:t>Uždavinys</a:t>
                      </a:r>
                      <a:endParaRPr lang="lt-LT" sz="1400">
                        <a:effectLst/>
                        <a:latin typeface="Times New Roman"/>
                        <a:ea typeface="Times New Roman"/>
                      </a:endParaRPr>
                    </a:p>
                  </a:txBody>
                  <a:tcPr marL="68580" marR="68580" marT="0" marB="0"/>
                </a:tc>
                <a:tc>
                  <a:txBody>
                    <a:bodyPr/>
                    <a:lstStyle/>
                    <a:p>
                      <a:pPr marR="62230" algn="ctr">
                        <a:spcAft>
                          <a:spcPts val="0"/>
                        </a:spcAft>
                      </a:pPr>
                      <a:r>
                        <a:rPr lang="lt-LT" sz="1000" b="1">
                          <a:effectLst/>
                          <a:latin typeface="Times New Roman"/>
                          <a:ea typeface="Times New Roman"/>
                        </a:rPr>
                        <a:t> </a:t>
                      </a:r>
                      <a:endParaRPr lang="lt-LT" sz="1400">
                        <a:effectLst/>
                        <a:latin typeface="Times New Roman"/>
                        <a:ea typeface="Times New Roman"/>
                      </a:endParaRPr>
                    </a:p>
                    <a:p>
                      <a:pPr marR="62230" algn="ctr">
                        <a:spcAft>
                          <a:spcPts val="0"/>
                        </a:spcAft>
                      </a:pPr>
                      <a:r>
                        <a:rPr lang="lt-LT" sz="1000" b="1">
                          <a:effectLst/>
                          <a:latin typeface="Times New Roman"/>
                          <a:ea typeface="Times New Roman"/>
                        </a:rPr>
                        <a:t>Numatomos priemonės alkoholio, tabako ir narkotikų vartojimo mažinimui</a:t>
                      </a:r>
                      <a:endParaRPr lang="lt-LT" sz="1400">
                        <a:effectLst/>
                        <a:latin typeface="Times New Roman"/>
                        <a:ea typeface="Times New Roman"/>
                      </a:endParaRPr>
                    </a:p>
                  </a:txBody>
                  <a:tcPr marL="68580" marR="68580" marT="0" marB="0"/>
                </a:tc>
                <a:tc>
                  <a:txBody>
                    <a:bodyPr/>
                    <a:lstStyle/>
                    <a:p>
                      <a:pPr marR="62230" algn="ctr">
                        <a:spcAft>
                          <a:spcPts val="0"/>
                        </a:spcAft>
                      </a:pPr>
                      <a:r>
                        <a:rPr lang="lt-LT" sz="1000" b="1">
                          <a:effectLst/>
                          <a:latin typeface="Times New Roman"/>
                          <a:ea typeface="Times New Roman"/>
                        </a:rPr>
                        <a:t>Konkretūs rezultatai, kurių tikimasi pasiekti įgyvendinant priemonę</a:t>
                      </a:r>
                      <a:endParaRPr lang="lt-LT" sz="1400">
                        <a:effectLst/>
                        <a:latin typeface="Times New Roman"/>
                        <a:ea typeface="Times New Roman"/>
                      </a:endParaRPr>
                    </a:p>
                  </a:txBody>
                  <a:tcPr marL="68580" marR="68580" marT="0" marB="0"/>
                </a:tc>
                <a:tc>
                  <a:txBody>
                    <a:bodyPr/>
                    <a:lstStyle/>
                    <a:p>
                      <a:pPr marR="62230" algn="ctr">
                        <a:spcAft>
                          <a:spcPts val="0"/>
                        </a:spcAft>
                      </a:pPr>
                      <a:r>
                        <a:rPr lang="lt-LT" sz="1000" b="1">
                          <a:effectLst/>
                          <a:latin typeface="Times New Roman"/>
                          <a:ea typeface="Times New Roman"/>
                        </a:rPr>
                        <a:t>Priemonės įgyvendinimo terminas</a:t>
                      </a:r>
                      <a:endParaRPr lang="lt-LT" sz="1400">
                        <a:effectLst/>
                        <a:latin typeface="Times New Roman"/>
                        <a:ea typeface="Times New Roman"/>
                      </a:endParaRPr>
                    </a:p>
                  </a:txBody>
                  <a:tcPr marL="68580" marR="68580" marT="0" marB="0"/>
                </a:tc>
                <a:tc>
                  <a:txBody>
                    <a:bodyPr/>
                    <a:lstStyle/>
                    <a:p>
                      <a:pPr marR="62230" algn="ctr">
                        <a:spcAft>
                          <a:spcPts val="0"/>
                        </a:spcAft>
                      </a:pPr>
                      <a:r>
                        <a:rPr lang="lt-LT" sz="1000" b="1" dirty="0">
                          <a:effectLst/>
                          <a:latin typeface="Times New Roman"/>
                          <a:ea typeface="Times New Roman"/>
                        </a:rPr>
                        <a:t>Atsakingi vykdytojai</a:t>
                      </a:r>
                      <a:endParaRPr lang="lt-LT" sz="1400" dirty="0">
                        <a:effectLst/>
                        <a:latin typeface="Times New Roman"/>
                        <a:ea typeface="Times New Roman"/>
                      </a:endParaRPr>
                    </a:p>
                    <a:p>
                      <a:pPr marR="62230" algn="ctr">
                        <a:spcAft>
                          <a:spcPts val="0"/>
                        </a:spcAft>
                      </a:pPr>
                      <a:endParaRPr lang="lt-LT" sz="1400" dirty="0">
                        <a:effectLst/>
                        <a:latin typeface="Times New Roman"/>
                        <a:ea typeface="Times New Roman"/>
                      </a:endParaRPr>
                    </a:p>
                  </a:txBody>
                  <a:tcPr marL="68580" marR="68580" marT="0" marB="0"/>
                </a:tc>
              </a:tr>
              <a:tr h="370840">
                <a:tc rowSpan="3">
                  <a:txBody>
                    <a:bodyPr/>
                    <a:lstStyle/>
                    <a:p>
                      <a:pPr marR="62230" algn="r">
                        <a:spcAft>
                          <a:spcPts val="0"/>
                        </a:spcAft>
                      </a:pPr>
                      <a:r>
                        <a:rPr lang="lt-LT" sz="1000" dirty="0" smtClean="0">
                          <a:effectLst/>
                          <a:latin typeface="Times New Roman"/>
                          <a:ea typeface="Times New Roman"/>
                        </a:rPr>
                        <a:t>1</a:t>
                      </a:r>
                      <a:endParaRPr lang="lt-LT" sz="1400" dirty="0">
                        <a:effectLst/>
                        <a:latin typeface="Times New Roman"/>
                        <a:ea typeface="Times New Roman"/>
                      </a:endParaRPr>
                    </a:p>
                  </a:txBody>
                  <a:tcPr marL="68580" marR="68580" marT="0" marB="0"/>
                </a:tc>
                <a:tc rowSpan="3">
                  <a:txBody>
                    <a:bodyPr/>
                    <a:lstStyle/>
                    <a:p>
                      <a:pPr>
                        <a:lnSpc>
                          <a:spcPts val="1370"/>
                        </a:lnSpc>
                        <a:spcAft>
                          <a:spcPts val="0"/>
                        </a:spcAft>
                      </a:pPr>
                      <a:r>
                        <a:rPr lang="en-US" sz="1000">
                          <a:effectLst/>
                          <a:latin typeface="Times New Roman"/>
                          <a:ea typeface="Times New Roman"/>
                        </a:rPr>
                        <a:t>Užtikrinti alkoholinių gėrimų ir tabako gaminių vartojimo kontrolę įstaigoje ir jos teritorijoje</a:t>
                      </a:r>
                      <a:endParaRPr lang="lt-LT" sz="1000">
                        <a:effectLst/>
                        <a:latin typeface="Times New Roman"/>
                        <a:ea typeface="Times New Roman"/>
                      </a:endParaRPr>
                    </a:p>
                  </a:txBody>
                  <a:tcPr marL="68580" marR="68580" marT="0" marB="0"/>
                </a:tc>
                <a:tc>
                  <a:txBody>
                    <a:bodyPr/>
                    <a:lstStyle/>
                    <a:p>
                      <a:pPr marR="62230" algn="just">
                        <a:spcAft>
                          <a:spcPts val="0"/>
                        </a:spcAft>
                      </a:pPr>
                      <a:r>
                        <a:rPr lang="lt-LT" sz="1000">
                          <a:effectLst/>
                          <a:latin typeface="Times New Roman"/>
                          <a:ea typeface="Times New Roman"/>
                        </a:rPr>
                        <a:t>1. Įstaigos patalpose ir teritorijoje įrengti/iškabinti atitinkamus ženklus, informuojančius ligoninės personalą, pacientus bei lankytojus apie draudimą rūkyti, vartoti kitas psichoaktyviąsias medžiagas</a:t>
                      </a:r>
                      <a:endParaRPr lang="lt-LT" sz="1400">
                        <a:effectLst/>
                        <a:latin typeface="Times New Roman"/>
                        <a:ea typeface="Times New Roman"/>
                      </a:endParaRPr>
                    </a:p>
                  </a:txBody>
                  <a:tcPr marL="68580" marR="68580" marT="0" marB="0"/>
                </a:tc>
                <a:tc>
                  <a:txBody>
                    <a:bodyPr/>
                    <a:lstStyle/>
                    <a:p>
                      <a:pPr indent="-3175">
                        <a:lnSpc>
                          <a:spcPts val="1370"/>
                        </a:lnSpc>
                        <a:spcAft>
                          <a:spcPts val="0"/>
                        </a:spcAft>
                      </a:pPr>
                      <a:r>
                        <a:rPr lang="en-US" sz="1000">
                          <a:effectLst/>
                          <a:latin typeface="Times New Roman"/>
                          <a:ea typeface="Times New Roman"/>
                        </a:rPr>
                        <a:t>Sumažės ar neliks vartojančių alhogolinius gėrimus ir tabako gaminius</a:t>
                      </a:r>
                      <a:endParaRPr lang="lt-LT" sz="1000">
                        <a:effectLst/>
                        <a:latin typeface="Times New Roman"/>
                        <a:ea typeface="Times New Roman"/>
                      </a:endParaRPr>
                    </a:p>
                  </a:txBody>
                  <a:tcPr marL="68580" marR="68580" marT="0" marB="0"/>
                </a:tc>
                <a:tc>
                  <a:txBody>
                    <a:bodyPr/>
                    <a:lstStyle/>
                    <a:p>
                      <a:pPr indent="-3175">
                        <a:spcAft>
                          <a:spcPts val="0"/>
                        </a:spcAft>
                      </a:pPr>
                      <a:r>
                        <a:rPr lang="en-US" sz="1000">
                          <a:effectLst/>
                          <a:latin typeface="Times New Roman"/>
                          <a:ea typeface="Times New Roman"/>
                        </a:rPr>
                        <a:t>2013 m.  </a:t>
                      </a:r>
                      <a:endParaRPr lang="lt-LT" sz="1000">
                        <a:effectLst/>
                        <a:latin typeface="Times New Roman"/>
                        <a:ea typeface="Times New Roman"/>
                      </a:endParaRPr>
                    </a:p>
                    <a:p>
                      <a:pPr indent="-3175">
                        <a:lnSpc>
                          <a:spcPts val="1370"/>
                        </a:lnSpc>
                        <a:spcAft>
                          <a:spcPts val="0"/>
                        </a:spcAft>
                      </a:pPr>
                      <a:r>
                        <a:rPr lang="en-US" sz="1000">
                          <a:effectLst/>
                          <a:latin typeface="Times New Roman"/>
                          <a:ea typeface="Times New Roman"/>
                        </a:rPr>
                        <a:t>IV ketvirtį</a:t>
                      </a:r>
                      <a:endParaRPr lang="lt-LT" sz="1000">
                        <a:effectLst/>
                        <a:latin typeface="Times New Roman"/>
                        <a:ea typeface="Times New Roman"/>
                      </a:endParaRPr>
                    </a:p>
                  </a:txBody>
                  <a:tcPr marL="68580" marR="68580" marT="0" marB="0"/>
                </a:tc>
                <a:tc>
                  <a:txBody>
                    <a:bodyPr/>
                    <a:lstStyle/>
                    <a:p>
                      <a:pPr marR="62230" algn="just">
                        <a:spcAft>
                          <a:spcPts val="0"/>
                        </a:spcAft>
                      </a:pPr>
                      <a:r>
                        <a:rPr lang="lt-LT" sz="1000" dirty="0">
                          <a:effectLst/>
                          <a:latin typeface="Times New Roman"/>
                          <a:ea typeface="Times New Roman"/>
                        </a:rPr>
                        <a:t>Slaugos </a:t>
                      </a:r>
                      <a:r>
                        <a:rPr lang="lt-LT" sz="1000" dirty="0" err="1" smtClean="0">
                          <a:effectLst/>
                          <a:latin typeface="Times New Roman"/>
                          <a:ea typeface="Times New Roman"/>
                        </a:rPr>
                        <a:t>admin</a:t>
                      </a:r>
                      <a:r>
                        <a:rPr lang="lt-LT" sz="1000" dirty="0" smtClean="0">
                          <a:effectLst/>
                          <a:latin typeface="Times New Roman"/>
                          <a:ea typeface="Times New Roman"/>
                        </a:rPr>
                        <a:t>.</a:t>
                      </a:r>
                      <a:endParaRPr lang="lt-LT" sz="1400" dirty="0">
                        <a:effectLst/>
                        <a:latin typeface="Times New Roman"/>
                        <a:ea typeface="Times New Roman"/>
                      </a:endParaRPr>
                    </a:p>
                  </a:txBody>
                  <a:tcPr marL="68580" marR="68580" marT="0" marB="0"/>
                </a:tc>
              </a:tr>
              <a:tr h="370840">
                <a:tc vMerge="1">
                  <a:txBody>
                    <a:bodyPr/>
                    <a:lstStyle/>
                    <a:p>
                      <a:endParaRPr lang="lt-LT"/>
                    </a:p>
                  </a:txBody>
                  <a:tcPr/>
                </a:tc>
                <a:tc vMerge="1">
                  <a:txBody>
                    <a:bodyPr/>
                    <a:lstStyle/>
                    <a:p>
                      <a:endParaRPr lang="lt-LT"/>
                    </a:p>
                  </a:txBody>
                  <a:tcPr/>
                </a:tc>
                <a:tc>
                  <a:txBody>
                    <a:bodyPr/>
                    <a:lstStyle/>
                    <a:p>
                      <a:pPr marR="62230" algn="just">
                        <a:spcAft>
                          <a:spcPts val="0"/>
                        </a:spcAft>
                      </a:pPr>
                      <a:r>
                        <a:rPr lang="lt-LT" sz="1000">
                          <a:effectLst/>
                          <a:latin typeface="Times New Roman"/>
                          <a:ea typeface="Times New Roman"/>
                        </a:rPr>
                        <a:t>2. Informuoti darbuotojus apie teisės aktuose ir įstaigos vadovo įsakymuose numatytą atsakomybę esant neblaiviam darbe</a:t>
                      </a:r>
                      <a:endParaRPr lang="lt-LT" sz="1400">
                        <a:effectLst/>
                        <a:latin typeface="Times New Roman"/>
                        <a:ea typeface="Times New Roman"/>
                      </a:endParaRPr>
                    </a:p>
                  </a:txBody>
                  <a:tcPr marL="68580" marR="68580" marT="0" marB="0"/>
                </a:tc>
                <a:tc>
                  <a:txBody>
                    <a:bodyPr/>
                    <a:lstStyle/>
                    <a:p>
                      <a:pPr marL="3810">
                        <a:spcAft>
                          <a:spcPts val="0"/>
                        </a:spcAft>
                      </a:pPr>
                      <a:r>
                        <a:rPr lang="en-US" sz="1000">
                          <a:effectLst/>
                          <a:latin typeface="Times New Roman"/>
                          <a:ea typeface="Times New Roman"/>
                        </a:rPr>
                        <a:t>Užtikrinta darbuotojų darbo drausmė, sumažinta galimybė  nelaimingiems atsitikimams ir nepageidaujamiems  įvykiams darbe</a:t>
                      </a:r>
                      <a:endParaRPr lang="lt-LT" sz="1000">
                        <a:effectLst/>
                        <a:latin typeface="Times New Roman"/>
                        <a:ea typeface="Times New Roman"/>
                      </a:endParaRPr>
                    </a:p>
                  </a:txBody>
                  <a:tcPr marL="68580" marR="68580" marT="0" marB="0"/>
                </a:tc>
                <a:tc>
                  <a:txBody>
                    <a:bodyPr/>
                    <a:lstStyle/>
                    <a:p>
                      <a:pPr>
                        <a:lnSpc>
                          <a:spcPts val="1370"/>
                        </a:lnSpc>
                        <a:spcAft>
                          <a:spcPts val="0"/>
                        </a:spcAft>
                      </a:pPr>
                      <a:r>
                        <a:rPr lang="en-US" sz="1000" dirty="0" err="1">
                          <a:effectLst/>
                          <a:latin typeface="Times New Roman"/>
                          <a:ea typeface="Times New Roman"/>
                        </a:rPr>
                        <a:t>Visuotinuose</a:t>
                      </a:r>
                      <a:r>
                        <a:rPr lang="en-US" sz="1000" dirty="0">
                          <a:effectLst/>
                          <a:latin typeface="Times New Roman"/>
                          <a:ea typeface="Times New Roman"/>
                        </a:rPr>
                        <a:t> </a:t>
                      </a:r>
                      <a:r>
                        <a:rPr lang="en-US" sz="1000" dirty="0" err="1">
                          <a:effectLst/>
                          <a:latin typeface="Times New Roman"/>
                          <a:ea typeface="Times New Roman"/>
                        </a:rPr>
                        <a:t>susirinkimuose</a:t>
                      </a:r>
                      <a:endParaRPr lang="lt-LT" sz="1000" dirty="0">
                        <a:effectLst/>
                        <a:latin typeface="Times New Roman"/>
                        <a:ea typeface="Times New Roman"/>
                      </a:endParaRPr>
                    </a:p>
                    <a:p>
                      <a:pPr>
                        <a:lnSpc>
                          <a:spcPts val="1370"/>
                        </a:lnSpc>
                        <a:spcAft>
                          <a:spcPts val="0"/>
                        </a:spcAft>
                      </a:pPr>
                      <a:r>
                        <a:rPr lang="en-US" sz="1000" dirty="0">
                          <a:effectLst/>
                          <a:latin typeface="Times New Roman"/>
                          <a:ea typeface="Times New Roman"/>
                        </a:rPr>
                        <a:t> </a:t>
                      </a:r>
                      <a:endParaRPr lang="lt-LT" sz="1000" dirty="0">
                        <a:effectLst/>
                        <a:latin typeface="Times New Roman"/>
                        <a:ea typeface="Times New Roman"/>
                      </a:endParaRPr>
                    </a:p>
                    <a:p>
                      <a:pPr>
                        <a:lnSpc>
                          <a:spcPts val="1370"/>
                        </a:lnSpc>
                        <a:spcAft>
                          <a:spcPts val="0"/>
                        </a:spcAft>
                      </a:pPr>
                      <a:r>
                        <a:rPr lang="en-US" sz="1000" dirty="0" err="1">
                          <a:effectLst/>
                          <a:latin typeface="Times New Roman"/>
                          <a:ea typeface="Times New Roman"/>
                        </a:rPr>
                        <a:t>Periodiškai</a:t>
                      </a:r>
                      <a:endParaRPr lang="lt-LT" sz="1000" dirty="0">
                        <a:effectLst/>
                        <a:latin typeface="Times New Roman"/>
                        <a:ea typeface="Times New Roman"/>
                      </a:endParaRPr>
                    </a:p>
                  </a:txBody>
                  <a:tcPr marL="68580" marR="68580" marT="0" marB="0"/>
                </a:tc>
                <a:tc>
                  <a:txBody>
                    <a:bodyPr/>
                    <a:lstStyle/>
                    <a:p>
                      <a:pPr marR="62230" algn="just">
                        <a:spcAft>
                          <a:spcPts val="0"/>
                        </a:spcAft>
                      </a:pPr>
                      <a:r>
                        <a:rPr lang="lt-LT" sz="1000">
                          <a:effectLst/>
                          <a:latin typeface="Times New Roman"/>
                          <a:ea typeface="Times New Roman"/>
                        </a:rPr>
                        <a:t>Padalinių vadovai</a:t>
                      </a:r>
                      <a:endParaRPr lang="lt-LT" sz="1400">
                        <a:effectLst/>
                        <a:latin typeface="Times New Roman"/>
                        <a:ea typeface="Times New Roman"/>
                      </a:endParaRPr>
                    </a:p>
                  </a:txBody>
                  <a:tcPr marL="68580" marR="68580" marT="0" marB="0"/>
                </a:tc>
              </a:tr>
              <a:tr h="370840">
                <a:tc vMerge="1">
                  <a:txBody>
                    <a:bodyPr/>
                    <a:lstStyle/>
                    <a:p>
                      <a:endParaRPr lang="lt-LT"/>
                    </a:p>
                  </a:txBody>
                  <a:tcPr/>
                </a:tc>
                <a:tc vMerge="1">
                  <a:txBody>
                    <a:bodyPr/>
                    <a:lstStyle/>
                    <a:p>
                      <a:endParaRPr lang="lt-LT"/>
                    </a:p>
                  </a:txBody>
                  <a:tcPr/>
                </a:tc>
                <a:tc>
                  <a:txBody>
                    <a:bodyPr/>
                    <a:lstStyle/>
                    <a:p>
                      <a:pPr marR="62230" algn="l">
                        <a:spcAft>
                          <a:spcPts val="0"/>
                        </a:spcAft>
                      </a:pPr>
                      <a:r>
                        <a:rPr lang="lt-LT" sz="1000">
                          <a:effectLst/>
                          <a:latin typeface="Times New Roman"/>
                          <a:ea typeface="Times New Roman"/>
                        </a:rPr>
                        <a:t>3. Įstaigos vadovo nustatyta tvarka tikrinti ligoninės transporto priemones variuojančių darbuotojų blaivumą</a:t>
                      </a:r>
                      <a:endParaRPr lang="lt-LT" sz="1400">
                        <a:effectLst/>
                        <a:latin typeface="Times New Roman"/>
                        <a:ea typeface="Times New Roman"/>
                      </a:endParaRPr>
                    </a:p>
                  </a:txBody>
                  <a:tcPr marL="68580" marR="68580" marT="0" marB="0"/>
                </a:tc>
                <a:tc>
                  <a:txBody>
                    <a:bodyPr/>
                    <a:lstStyle/>
                    <a:p>
                      <a:pPr indent="-3175">
                        <a:lnSpc>
                          <a:spcPts val="1370"/>
                        </a:lnSpc>
                        <a:spcAft>
                          <a:spcPts val="0"/>
                        </a:spcAft>
                      </a:pPr>
                      <a:r>
                        <a:rPr lang="en-US" sz="1000">
                          <a:effectLst/>
                          <a:latin typeface="Times New Roman"/>
                          <a:ea typeface="Times New Roman"/>
                        </a:rPr>
                        <a:t>Sumažinta galimybė įvykti autoįvykiui </a:t>
                      </a:r>
                      <a:endParaRPr lang="lt-LT" sz="1000">
                        <a:effectLst/>
                        <a:latin typeface="Times New Roman"/>
                        <a:ea typeface="Times New Roman"/>
                      </a:endParaRPr>
                    </a:p>
                  </a:txBody>
                  <a:tcPr marL="68580" marR="68580" marT="0" marB="0"/>
                </a:tc>
                <a:tc>
                  <a:txBody>
                    <a:bodyPr/>
                    <a:lstStyle/>
                    <a:p>
                      <a:pPr marR="502920" indent="-3175">
                        <a:lnSpc>
                          <a:spcPts val="1370"/>
                        </a:lnSpc>
                        <a:spcAft>
                          <a:spcPts val="0"/>
                        </a:spcAft>
                      </a:pPr>
                      <a:r>
                        <a:rPr lang="en-US" sz="1000" dirty="0" err="1" smtClean="0">
                          <a:effectLst/>
                          <a:latin typeface="Times New Roman"/>
                          <a:ea typeface="Times New Roman"/>
                        </a:rPr>
                        <a:t>Nuolt</a:t>
                      </a:r>
                      <a:endParaRPr lang="lt-LT" sz="1000" dirty="0">
                        <a:effectLst/>
                        <a:latin typeface="Times New Roman"/>
                        <a:ea typeface="Times New Roman"/>
                      </a:endParaRPr>
                    </a:p>
                  </a:txBody>
                  <a:tcPr marL="68580" marR="68580" marT="0" marB="0"/>
                </a:tc>
                <a:tc>
                  <a:txBody>
                    <a:bodyPr/>
                    <a:lstStyle/>
                    <a:p>
                      <a:pPr marR="62230" algn="just">
                        <a:spcAft>
                          <a:spcPts val="0"/>
                        </a:spcAft>
                      </a:pPr>
                      <a:r>
                        <a:rPr lang="lt-LT" sz="1000" dirty="0" err="1" smtClean="0">
                          <a:effectLst/>
                          <a:latin typeface="Times New Roman"/>
                          <a:ea typeface="Times New Roman"/>
                        </a:rPr>
                        <a:t>Bud</a:t>
                      </a:r>
                      <a:r>
                        <a:rPr lang="lt-LT" sz="1000" dirty="0" smtClean="0">
                          <a:effectLst/>
                          <a:latin typeface="Times New Roman"/>
                          <a:ea typeface="Times New Roman"/>
                        </a:rPr>
                        <a:t>.</a:t>
                      </a:r>
                      <a:r>
                        <a:rPr lang="lt-LT" sz="1000" baseline="0" dirty="0" smtClean="0">
                          <a:effectLst/>
                          <a:latin typeface="Times New Roman"/>
                          <a:ea typeface="Times New Roman"/>
                        </a:rPr>
                        <a:t> </a:t>
                      </a:r>
                      <a:r>
                        <a:rPr lang="lt-LT" sz="1000" dirty="0" smtClean="0">
                          <a:effectLst/>
                          <a:latin typeface="Times New Roman"/>
                          <a:ea typeface="Times New Roman"/>
                        </a:rPr>
                        <a:t>gydytojas</a:t>
                      </a:r>
                      <a:r>
                        <a:rPr lang="lt-LT" sz="1000" dirty="0">
                          <a:effectLst/>
                          <a:latin typeface="Times New Roman"/>
                          <a:ea typeface="Times New Roman"/>
                        </a:rPr>
                        <a:t>, slaugos </a:t>
                      </a:r>
                      <a:r>
                        <a:rPr lang="lt-LT" sz="1000" dirty="0" err="1" smtClean="0">
                          <a:effectLst/>
                          <a:latin typeface="Times New Roman"/>
                          <a:ea typeface="Times New Roman"/>
                        </a:rPr>
                        <a:t>admin</a:t>
                      </a:r>
                      <a:r>
                        <a:rPr lang="lt-LT" sz="1000" dirty="0" smtClean="0">
                          <a:effectLst/>
                          <a:latin typeface="Times New Roman"/>
                          <a:ea typeface="Times New Roman"/>
                        </a:rPr>
                        <a:t>.</a:t>
                      </a:r>
                      <a:endParaRPr lang="lt-LT" sz="1400" dirty="0">
                        <a:effectLst/>
                        <a:latin typeface="Times New Roman"/>
                        <a:ea typeface="Times New Roman"/>
                      </a:endParaRPr>
                    </a:p>
                  </a:txBody>
                  <a:tcPr marL="68580" marR="68580" marT="0" marB="0"/>
                </a:tc>
              </a:tr>
              <a:tr h="370840">
                <a:tc rowSpan="3">
                  <a:txBody>
                    <a:bodyPr/>
                    <a:lstStyle/>
                    <a:p>
                      <a:pPr marR="62230" algn="r">
                        <a:spcAft>
                          <a:spcPts val="0"/>
                        </a:spcAft>
                      </a:pPr>
                      <a:r>
                        <a:rPr lang="lt-LT" sz="1000" dirty="0" smtClean="0">
                          <a:effectLst/>
                          <a:latin typeface="Times New Roman"/>
                          <a:ea typeface="Times New Roman"/>
                        </a:rPr>
                        <a:t>2</a:t>
                      </a:r>
                      <a:endParaRPr lang="lt-LT" sz="1400" dirty="0">
                        <a:effectLst/>
                        <a:latin typeface="Times New Roman"/>
                        <a:ea typeface="Times New Roman"/>
                      </a:endParaRPr>
                    </a:p>
                  </a:txBody>
                  <a:tcPr marL="68580" marR="68580" marT="0" marB="0"/>
                </a:tc>
                <a:tc rowSpan="3">
                  <a:txBody>
                    <a:bodyPr/>
                    <a:lstStyle/>
                    <a:p>
                      <a:pPr marR="73025">
                        <a:spcAft>
                          <a:spcPts val="0"/>
                        </a:spcAft>
                      </a:pPr>
                      <a:r>
                        <a:rPr lang="en-US" sz="1000" spc="10" dirty="0" err="1">
                          <a:effectLst/>
                          <a:latin typeface="Times New Roman"/>
                          <a:ea typeface="Times New Roman"/>
                        </a:rPr>
                        <a:t>Vykdyti</a:t>
                      </a:r>
                      <a:r>
                        <a:rPr lang="en-US" sz="1000" spc="10" dirty="0">
                          <a:effectLst/>
                          <a:latin typeface="Times New Roman"/>
                          <a:ea typeface="Times New Roman"/>
                        </a:rPr>
                        <a:t> </a:t>
                      </a:r>
                      <a:r>
                        <a:rPr lang="en-US" sz="1000" spc="10" dirty="0" err="1" smtClean="0">
                          <a:effectLst/>
                          <a:latin typeface="Times New Roman"/>
                          <a:ea typeface="Times New Roman"/>
                        </a:rPr>
                        <a:t>psichoaktyviųjų</a:t>
                      </a:r>
                      <a:r>
                        <a:rPr lang="en-US" sz="1000" spc="10" dirty="0" smtClean="0">
                          <a:effectLst/>
                          <a:latin typeface="Times New Roman"/>
                          <a:ea typeface="Times New Roman"/>
                        </a:rPr>
                        <a:t> </a:t>
                      </a:r>
                      <a:r>
                        <a:rPr lang="en-US" sz="1000" spc="10" dirty="0" err="1">
                          <a:effectLst/>
                          <a:latin typeface="Times New Roman"/>
                          <a:ea typeface="Times New Roman"/>
                        </a:rPr>
                        <a:t>medžiagų</a:t>
                      </a:r>
                      <a:r>
                        <a:rPr lang="en-US" sz="1000" spc="10" dirty="0">
                          <a:effectLst/>
                          <a:latin typeface="Times New Roman"/>
                          <a:ea typeface="Times New Roman"/>
                        </a:rPr>
                        <a:t> </a:t>
                      </a:r>
                      <a:r>
                        <a:rPr lang="en-US" sz="1000" spc="10" dirty="0" err="1">
                          <a:effectLst/>
                          <a:latin typeface="Times New Roman"/>
                          <a:ea typeface="Times New Roman"/>
                        </a:rPr>
                        <a:t>vartojimo</a:t>
                      </a:r>
                      <a:r>
                        <a:rPr lang="en-US" sz="1000" spc="10" dirty="0">
                          <a:effectLst/>
                          <a:latin typeface="Times New Roman"/>
                          <a:ea typeface="Times New Roman"/>
                        </a:rPr>
                        <a:t> </a:t>
                      </a:r>
                      <a:r>
                        <a:rPr lang="en-US" sz="1000" spc="10" dirty="0" err="1" smtClean="0">
                          <a:effectLst/>
                          <a:latin typeface="Times New Roman"/>
                          <a:ea typeface="Times New Roman"/>
                        </a:rPr>
                        <a:t>prevencijos</a:t>
                      </a:r>
                      <a:r>
                        <a:rPr lang="en-US" sz="1000" spc="10" dirty="0" smtClean="0">
                          <a:effectLst/>
                          <a:latin typeface="Times New Roman"/>
                          <a:ea typeface="Times New Roman"/>
                        </a:rPr>
                        <a:t> </a:t>
                      </a:r>
                      <a:r>
                        <a:rPr lang="en-US" sz="1000" spc="10" dirty="0" err="1">
                          <a:effectLst/>
                          <a:latin typeface="Times New Roman"/>
                          <a:ea typeface="Times New Roman"/>
                        </a:rPr>
                        <a:t>priemones</a:t>
                      </a:r>
                      <a:endParaRPr lang="lt-LT" sz="1000" dirty="0">
                        <a:effectLst/>
                        <a:latin typeface="Times New Roman"/>
                        <a:ea typeface="Times New Roman"/>
                      </a:endParaRPr>
                    </a:p>
                  </a:txBody>
                  <a:tcPr marL="68580" marR="68580" marT="0" marB="0"/>
                </a:tc>
                <a:tc>
                  <a:txBody>
                    <a:bodyPr/>
                    <a:lstStyle/>
                    <a:p>
                      <a:pPr marR="62230" algn="just">
                        <a:spcAft>
                          <a:spcPts val="0"/>
                        </a:spcAft>
                      </a:pPr>
                      <a:r>
                        <a:rPr lang="lt-LT" sz="1000">
                          <a:effectLst/>
                          <a:latin typeface="Times New Roman"/>
                          <a:ea typeface="Times New Roman"/>
                        </a:rPr>
                        <a:t>1. Įstaigos padaliniuose bei internetinėje svetainėje talpinti ir nuolat atnaujinti informacinę bei vaizdinę medžiagą alkoholio, tabako ir narkotikų vartojimo prevencijos temomis</a:t>
                      </a:r>
                      <a:endParaRPr lang="lt-LT" sz="1400">
                        <a:effectLst/>
                        <a:latin typeface="Times New Roman"/>
                        <a:ea typeface="Times New Roman"/>
                      </a:endParaRPr>
                    </a:p>
                  </a:txBody>
                  <a:tcPr marL="68580" marR="68580" marT="0" marB="0"/>
                </a:tc>
                <a:tc>
                  <a:txBody>
                    <a:bodyPr/>
                    <a:lstStyle/>
                    <a:p>
                      <a:pPr>
                        <a:lnSpc>
                          <a:spcPts val="1370"/>
                        </a:lnSpc>
                        <a:spcAft>
                          <a:spcPts val="0"/>
                        </a:spcAft>
                      </a:pPr>
                      <a:r>
                        <a:rPr lang="en-US" sz="1000">
                          <a:effectLst/>
                          <a:latin typeface="Times New Roman"/>
                          <a:ea typeface="Times New Roman"/>
                        </a:rPr>
                        <a:t>Sumažės ar neliks vartojančių alhogolinius gėrimus ir tabako gaminius</a:t>
                      </a:r>
                      <a:endParaRPr lang="lt-LT" sz="1000">
                        <a:effectLst/>
                        <a:latin typeface="Times New Roman"/>
                        <a:ea typeface="Times New Roman"/>
                      </a:endParaRPr>
                    </a:p>
                  </a:txBody>
                  <a:tcPr marL="68580" marR="68580" marT="0" marB="0"/>
                </a:tc>
                <a:tc>
                  <a:txBody>
                    <a:bodyPr/>
                    <a:lstStyle/>
                    <a:p>
                      <a:pPr indent="-3175">
                        <a:spcAft>
                          <a:spcPts val="0"/>
                        </a:spcAft>
                      </a:pPr>
                      <a:r>
                        <a:rPr lang="en-US" sz="1000">
                          <a:effectLst/>
                          <a:latin typeface="Times New Roman"/>
                          <a:ea typeface="Times New Roman"/>
                        </a:rPr>
                        <a:t>2013 m.  </a:t>
                      </a:r>
                      <a:endParaRPr lang="lt-LT" sz="1000">
                        <a:effectLst/>
                        <a:latin typeface="Times New Roman"/>
                        <a:ea typeface="Times New Roman"/>
                      </a:endParaRPr>
                    </a:p>
                    <a:p>
                      <a:pPr>
                        <a:lnSpc>
                          <a:spcPts val="1370"/>
                        </a:lnSpc>
                        <a:spcAft>
                          <a:spcPts val="0"/>
                        </a:spcAft>
                      </a:pPr>
                      <a:r>
                        <a:rPr lang="en-US" sz="1000">
                          <a:effectLst/>
                          <a:latin typeface="Times New Roman"/>
                          <a:ea typeface="Times New Roman"/>
                        </a:rPr>
                        <a:t>IV ketvirtį</a:t>
                      </a:r>
                      <a:endParaRPr lang="lt-LT" sz="1000">
                        <a:effectLst/>
                        <a:latin typeface="Times New Roman"/>
                        <a:ea typeface="Times New Roman"/>
                      </a:endParaRPr>
                    </a:p>
                  </a:txBody>
                  <a:tcPr marL="68580" marR="68580" marT="0" marB="0"/>
                </a:tc>
                <a:tc>
                  <a:txBody>
                    <a:bodyPr/>
                    <a:lstStyle/>
                    <a:p>
                      <a:pPr marR="62230" algn="just">
                        <a:spcAft>
                          <a:spcPts val="0"/>
                        </a:spcAft>
                      </a:pPr>
                      <a:r>
                        <a:rPr lang="lt-LT" sz="1000" dirty="0">
                          <a:effectLst/>
                          <a:latin typeface="Times New Roman"/>
                          <a:ea typeface="Times New Roman"/>
                        </a:rPr>
                        <a:t>Slaugos </a:t>
                      </a:r>
                      <a:r>
                        <a:rPr lang="lt-LT" sz="1000" dirty="0" err="1" smtClean="0">
                          <a:effectLst/>
                          <a:latin typeface="Times New Roman"/>
                          <a:ea typeface="Times New Roman"/>
                        </a:rPr>
                        <a:t>admin</a:t>
                      </a:r>
                      <a:r>
                        <a:rPr lang="lt-LT" sz="1000" dirty="0" smtClean="0">
                          <a:effectLst/>
                          <a:latin typeface="Times New Roman"/>
                          <a:ea typeface="Times New Roman"/>
                        </a:rPr>
                        <a:t>., </a:t>
                      </a:r>
                      <a:r>
                        <a:rPr lang="lt-LT" sz="1000" dirty="0">
                          <a:effectLst/>
                          <a:latin typeface="Times New Roman"/>
                          <a:ea typeface="Times New Roman"/>
                        </a:rPr>
                        <a:t>IT specialistas</a:t>
                      </a:r>
                      <a:endParaRPr lang="lt-LT" sz="1400" dirty="0">
                        <a:effectLst/>
                        <a:latin typeface="Times New Roman"/>
                        <a:ea typeface="Times New Roman"/>
                      </a:endParaRPr>
                    </a:p>
                  </a:txBody>
                  <a:tcPr marL="68580" marR="68580" marT="0" marB="0"/>
                </a:tc>
              </a:tr>
              <a:tr h="370840">
                <a:tc vMerge="1">
                  <a:txBody>
                    <a:bodyPr/>
                    <a:lstStyle/>
                    <a:p>
                      <a:endParaRPr lang="lt-LT"/>
                    </a:p>
                  </a:txBody>
                  <a:tcPr/>
                </a:tc>
                <a:tc vMerge="1">
                  <a:txBody>
                    <a:bodyPr/>
                    <a:lstStyle/>
                    <a:p>
                      <a:endParaRPr lang="lt-LT"/>
                    </a:p>
                  </a:txBody>
                  <a:tcPr/>
                </a:tc>
                <a:tc>
                  <a:txBody>
                    <a:bodyPr/>
                    <a:lstStyle/>
                    <a:p>
                      <a:pPr marR="62230" algn="just">
                        <a:spcAft>
                          <a:spcPts val="0"/>
                        </a:spcAft>
                      </a:pPr>
                      <a:r>
                        <a:rPr lang="lt-LT" sz="1000">
                          <a:effectLst/>
                          <a:latin typeface="Times New Roman"/>
                          <a:ea typeface="Times New Roman"/>
                        </a:rPr>
                        <a:t>2. Kiekviename įstaigos padalinyje iškabinti skelbimus bei internetinėje svetainėje talpinti informaciją apie gydymosi ir reabilitacijos galimybes Lietuvoje asmenims, priklausomiems nuo psichoaktyviųjų medžiagų</a:t>
                      </a:r>
                      <a:endParaRPr lang="lt-LT" sz="1400">
                        <a:effectLst/>
                        <a:latin typeface="Times New Roman"/>
                        <a:ea typeface="Times New Roman"/>
                      </a:endParaRPr>
                    </a:p>
                  </a:txBody>
                  <a:tcPr marL="68580" marR="68580" marT="0" marB="0"/>
                </a:tc>
                <a:tc>
                  <a:txBody>
                    <a:bodyPr/>
                    <a:lstStyle/>
                    <a:p>
                      <a:pPr marR="39370" indent="-3175">
                        <a:spcAft>
                          <a:spcPts val="0"/>
                        </a:spcAft>
                      </a:pPr>
                      <a:r>
                        <a:rPr lang="en-US" sz="1000" dirty="0" err="1">
                          <a:effectLst/>
                          <a:latin typeface="Times New Roman"/>
                          <a:ea typeface="Times New Roman"/>
                        </a:rPr>
                        <a:t>Sumažės</a:t>
                      </a:r>
                      <a:r>
                        <a:rPr lang="en-US" sz="1000" dirty="0">
                          <a:effectLst/>
                          <a:latin typeface="Times New Roman"/>
                          <a:ea typeface="Times New Roman"/>
                        </a:rPr>
                        <a:t> </a:t>
                      </a:r>
                      <a:r>
                        <a:rPr lang="en-US" sz="1000" dirty="0" err="1">
                          <a:effectLst/>
                          <a:latin typeface="Times New Roman"/>
                          <a:ea typeface="Times New Roman"/>
                        </a:rPr>
                        <a:t>ar</a:t>
                      </a:r>
                      <a:r>
                        <a:rPr lang="en-US" sz="1000" dirty="0">
                          <a:effectLst/>
                          <a:latin typeface="Times New Roman"/>
                          <a:ea typeface="Times New Roman"/>
                        </a:rPr>
                        <a:t> </a:t>
                      </a:r>
                      <a:r>
                        <a:rPr lang="en-US" sz="1000" dirty="0" err="1">
                          <a:effectLst/>
                          <a:latin typeface="Times New Roman"/>
                          <a:ea typeface="Times New Roman"/>
                        </a:rPr>
                        <a:t>neliks</a:t>
                      </a:r>
                      <a:r>
                        <a:rPr lang="en-US" sz="1000" dirty="0">
                          <a:effectLst/>
                          <a:latin typeface="Times New Roman"/>
                          <a:ea typeface="Times New Roman"/>
                        </a:rPr>
                        <a:t> </a:t>
                      </a:r>
                      <a:r>
                        <a:rPr lang="en-US" sz="1000" dirty="0" err="1">
                          <a:effectLst/>
                          <a:latin typeface="Times New Roman"/>
                          <a:ea typeface="Times New Roman"/>
                        </a:rPr>
                        <a:t>vartojančių</a:t>
                      </a:r>
                      <a:r>
                        <a:rPr lang="en-US" sz="1000" dirty="0">
                          <a:effectLst/>
                          <a:latin typeface="Times New Roman"/>
                          <a:ea typeface="Times New Roman"/>
                        </a:rPr>
                        <a:t> </a:t>
                      </a:r>
                      <a:r>
                        <a:rPr lang="en-US" sz="1000" dirty="0" err="1">
                          <a:effectLst/>
                          <a:latin typeface="Times New Roman"/>
                          <a:ea typeface="Times New Roman"/>
                        </a:rPr>
                        <a:t>alhogolinius</a:t>
                      </a:r>
                      <a:r>
                        <a:rPr lang="en-US" sz="1000" dirty="0">
                          <a:effectLst/>
                          <a:latin typeface="Times New Roman"/>
                          <a:ea typeface="Times New Roman"/>
                        </a:rPr>
                        <a:t> </a:t>
                      </a:r>
                      <a:r>
                        <a:rPr lang="en-US" sz="1000" dirty="0" err="1">
                          <a:effectLst/>
                          <a:latin typeface="Times New Roman"/>
                          <a:ea typeface="Times New Roman"/>
                        </a:rPr>
                        <a:t>gėrimus</a:t>
                      </a:r>
                      <a:r>
                        <a:rPr lang="en-US" sz="1000" dirty="0">
                          <a:effectLst/>
                          <a:latin typeface="Times New Roman"/>
                          <a:ea typeface="Times New Roman"/>
                        </a:rPr>
                        <a:t> </a:t>
                      </a:r>
                      <a:r>
                        <a:rPr lang="en-US" sz="1000" dirty="0" err="1">
                          <a:effectLst/>
                          <a:latin typeface="Times New Roman"/>
                          <a:ea typeface="Times New Roman"/>
                        </a:rPr>
                        <a:t>ir</a:t>
                      </a:r>
                      <a:r>
                        <a:rPr lang="en-US" sz="1000" dirty="0">
                          <a:effectLst/>
                          <a:latin typeface="Times New Roman"/>
                          <a:ea typeface="Times New Roman"/>
                        </a:rPr>
                        <a:t> </a:t>
                      </a:r>
                      <a:r>
                        <a:rPr lang="en-US" sz="1000" dirty="0" err="1">
                          <a:effectLst/>
                          <a:latin typeface="Times New Roman"/>
                          <a:ea typeface="Times New Roman"/>
                        </a:rPr>
                        <a:t>tabako</a:t>
                      </a:r>
                      <a:r>
                        <a:rPr lang="en-US" sz="1000" dirty="0">
                          <a:effectLst/>
                          <a:latin typeface="Times New Roman"/>
                          <a:ea typeface="Times New Roman"/>
                        </a:rPr>
                        <a:t> </a:t>
                      </a:r>
                      <a:r>
                        <a:rPr lang="en-US" sz="1000" dirty="0" err="1">
                          <a:effectLst/>
                          <a:latin typeface="Times New Roman"/>
                          <a:ea typeface="Times New Roman"/>
                        </a:rPr>
                        <a:t>gaminius</a:t>
                      </a:r>
                      <a:endParaRPr lang="lt-LT" sz="1000" dirty="0">
                        <a:effectLst/>
                        <a:latin typeface="Times New Roman"/>
                        <a:ea typeface="Times New Roman"/>
                      </a:endParaRPr>
                    </a:p>
                  </a:txBody>
                  <a:tcPr marL="68580" marR="68580" marT="0" marB="0"/>
                </a:tc>
                <a:tc>
                  <a:txBody>
                    <a:bodyPr/>
                    <a:lstStyle/>
                    <a:p>
                      <a:pPr indent="-3175">
                        <a:spcAft>
                          <a:spcPts val="0"/>
                        </a:spcAft>
                      </a:pPr>
                      <a:r>
                        <a:rPr lang="en-US" sz="1000">
                          <a:effectLst/>
                          <a:latin typeface="Times New Roman"/>
                          <a:ea typeface="Times New Roman"/>
                        </a:rPr>
                        <a:t>2013 m.  </a:t>
                      </a:r>
                      <a:endParaRPr lang="lt-LT" sz="1000">
                        <a:effectLst/>
                        <a:latin typeface="Times New Roman"/>
                        <a:ea typeface="Times New Roman"/>
                      </a:endParaRPr>
                    </a:p>
                    <a:p>
                      <a:pPr indent="-3175">
                        <a:spcAft>
                          <a:spcPts val="0"/>
                        </a:spcAft>
                      </a:pPr>
                      <a:r>
                        <a:rPr lang="en-US" sz="1000">
                          <a:effectLst/>
                          <a:latin typeface="Times New Roman"/>
                          <a:ea typeface="Times New Roman"/>
                        </a:rPr>
                        <a:t>IV ketvirtį</a:t>
                      </a:r>
                      <a:endParaRPr lang="lt-LT" sz="1000">
                        <a:effectLst/>
                        <a:latin typeface="Times New Roman"/>
                        <a:ea typeface="Times New Roman"/>
                      </a:endParaRPr>
                    </a:p>
                  </a:txBody>
                  <a:tcPr marL="68580" marR="68580" marT="0" marB="0"/>
                </a:tc>
                <a:tc>
                  <a:txBody>
                    <a:bodyPr/>
                    <a:lstStyle/>
                    <a:p>
                      <a:pPr marR="62230" algn="just">
                        <a:spcAft>
                          <a:spcPts val="0"/>
                        </a:spcAft>
                      </a:pPr>
                      <a:r>
                        <a:rPr lang="lt-LT" sz="1000" dirty="0">
                          <a:effectLst/>
                          <a:latin typeface="Times New Roman"/>
                          <a:ea typeface="Times New Roman"/>
                        </a:rPr>
                        <a:t>Slaugos </a:t>
                      </a:r>
                      <a:r>
                        <a:rPr lang="lt-LT" sz="1000" dirty="0" err="1" smtClean="0">
                          <a:effectLst/>
                          <a:latin typeface="Times New Roman"/>
                          <a:ea typeface="Times New Roman"/>
                        </a:rPr>
                        <a:t>admin</a:t>
                      </a:r>
                      <a:r>
                        <a:rPr lang="lt-LT" sz="1000" dirty="0" smtClean="0">
                          <a:effectLst/>
                          <a:latin typeface="Times New Roman"/>
                          <a:ea typeface="Times New Roman"/>
                        </a:rPr>
                        <a:t>., </a:t>
                      </a:r>
                      <a:r>
                        <a:rPr lang="lt-LT" sz="1000" dirty="0">
                          <a:effectLst/>
                          <a:latin typeface="Times New Roman"/>
                          <a:ea typeface="Times New Roman"/>
                        </a:rPr>
                        <a:t>padalinių vadovai </a:t>
                      </a:r>
                      <a:endParaRPr lang="lt-LT" sz="1400" dirty="0">
                        <a:effectLst/>
                        <a:latin typeface="Times New Roman"/>
                        <a:ea typeface="Times New Roman"/>
                      </a:endParaRPr>
                    </a:p>
                  </a:txBody>
                  <a:tcPr marL="68580" marR="68580" marT="0" marB="0"/>
                </a:tc>
              </a:tr>
              <a:tr h="370840">
                <a:tc vMerge="1">
                  <a:txBody>
                    <a:bodyPr/>
                    <a:lstStyle/>
                    <a:p>
                      <a:endParaRPr lang="lt-LT"/>
                    </a:p>
                  </a:txBody>
                  <a:tcPr/>
                </a:tc>
                <a:tc vMerge="1">
                  <a:txBody>
                    <a:bodyPr/>
                    <a:lstStyle/>
                    <a:p>
                      <a:endParaRPr lang="lt-LT"/>
                    </a:p>
                  </a:txBody>
                  <a:tcPr/>
                </a:tc>
                <a:tc>
                  <a:txBody>
                    <a:bodyPr/>
                    <a:lstStyle/>
                    <a:p>
                      <a:pPr marR="62230" algn="just">
                        <a:spcAft>
                          <a:spcPts val="0"/>
                        </a:spcAft>
                      </a:pPr>
                      <a:r>
                        <a:rPr lang="lt-LT" sz="1000">
                          <a:effectLst/>
                          <a:latin typeface="Times New Roman"/>
                          <a:ea typeface="Times New Roman"/>
                        </a:rPr>
                        <a:t>3. Vykdyti prevencines priemones, skatinančias pacientus nerūkyti, nevartoti kitų psichoaktyviųjų medžiagų, o rūkančius ir vartojančius kitas psichoaktyviąsias medžiagas atsisakyti šio žalingo įpročio</a:t>
                      </a:r>
                      <a:endParaRPr lang="lt-LT" sz="1400">
                        <a:effectLst/>
                        <a:latin typeface="Times New Roman"/>
                        <a:ea typeface="Times New Roman"/>
                      </a:endParaRPr>
                    </a:p>
                  </a:txBody>
                  <a:tcPr marL="68580" marR="68580" marT="0" marB="0"/>
                </a:tc>
                <a:tc>
                  <a:txBody>
                    <a:bodyPr/>
                    <a:lstStyle/>
                    <a:p>
                      <a:pPr>
                        <a:lnSpc>
                          <a:spcPts val="1370"/>
                        </a:lnSpc>
                        <a:spcAft>
                          <a:spcPts val="0"/>
                        </a:spcAft>
                        <a:tabLst>
                          <a:tab pos="650240" algn="l"/>
                          <a:tab pos="1327150" algn="l"/>
                          <a:tab pos="1600200" algn="l"/>
                        </a:tabLst>
                      </a:pPr>
                      <a:r>
                        <a:rPr lang="en-US" sz="1000">
                          <a:effectLst/>
                          <a:latin typeface="Times New Roman"/>
                          <a:ea typeface="Times New Roman"/>
                        </a:rPr>
                        <a:t>Sumažės ar neliks vartojančių alhogolinius gėrimus ir tabako gaminius</a:t>
                      </a:r>
                      <a:endParaRPr lang="lt-LT" sz="1000">
                        <a:effectLst/>
                        <a:latin typeface="Times New Roman"/>
                        <a:ea typeface="Times New Roman"/>
                      </a:endParaRPr>
                    </a:p>
                  </a:txBody>
                  <a:tcPr marL="68580" marR="68580" marT="0" marB="0"/>
                </a:tc>
                <a:tc>
                  <a:txBody>
                    <a:bodyPr/>
                    <a:lstStyle/>
                    <a:p>
                      <a:pPr>
                        <a:lnSpc>
                          <a:spcPts val="1370"/>
                        </a:lnSpc>
                        <a:spcAft>
                          <a:spcPts val="0"/>
                        </a:spcAft>
                        <a:tabLst>
                          <a:tab pos="1327150" algn="l"/>
                          <a:tab pos="1600200" algn="l"/>
                        </a:tabLst>
                      </a:pPr>
                      <a:r>
                        <a:rPr lang="en-US" sz="1000">
                          <a:effectLst/>
                          <a:latin typeface="Times New Roman"/>
                          <a:ea typeface="Times New Roman"/>
                        </a:rPr>
                        <a:t>Nuolat</a:t>
                      </a:r>
                      <a:endParaRPr lang="lt-LT" sz="1000">
                        <a:effectLst/>
                        <a:latin typeface="Times New Roman"/>
                        <a:ea typeface="Times New Roman"/>
                      </a:endParaRPr>
                    </a:p>
                  </a:txBody>
                  <a:tcPr marL="68580" marR="68580" marT="0" marB="0"/>
                </a:tc>
                <a:tc>
                  <a:txBody>
                    <a:bodyPr/>
                    <a:lstStyle/>
                    <a:p>
                      <a:pPr marR="62230" algn="just">
                        <a:spcAft>
                          <a:spcPts val="0"/>
                        </a:spcAft>
                      </a:pPr>
                      <a:r>
                        <a:rPr lang="lt-LT" sz="1000">
                          <a:effectLst/>
                          <a:latin typeface="Times New Roman"/>
                          <a:ea typeface="Times New Roman"/>
                        </a:rPr>
                        <a:t>Gydytojai</a:t>
                      </a:r>
                      <a:endParaRPr lang="lt-LT" sz="1400">
                        <a:effectLst/>
                        <a:latin typeface="Times New Roman"/>
                        <a:ea typeface="Times New Roman"/>
                      </a:endParaRPr>
                    </a:p>
                    <a:p>
                      <a:pPr marR="62230" algn="just">
                        <a:spcAft>
                          <a:spcPts val="0"/>
                        </a:spcAft>
                      </a:pPr>
                      <a:r>
                        <a:rPr lang="lt-LT" sz="1000">
                          <a:effectLst/>
                          <a:latin typeface="Times New Roman"/>
                          <a:ea typeface="Times New Roman"/>
                        </a:rPr>
                        <a:t>Slaugytojos</a:t>
                      </a:r>
                      <a:endParaRPr lang="lt-LT" sz="1400">
                        <a:effectLst/>
                        <a:latin typeface="Times New Roman"/>
                        <a:ea typeface="Times New Roman"/>
                      </a:endParaRPr>
                    </a:p>
                  </a:txBody>
                  <a:tcPr marL="68580" marR="68580" marT="0" marB="0"/>
                </a:tc>
              </a:tr>
              <a:tr h="370840">
                <a:tc rowSpan="2">
                  <a:txBody>
                    <a:bodyPr/>
                    <a:lstStyle/>
                    <a:p>
                      <a:pPr marR="62230" algn="r">
                        <a:spcAft>
                          <a:spcPts val="0"/>
                        </a:spcAft>
                      </a:pPr>
                      <a:r>
                        <a:rPr lang="lt-LT" sz="1000" dirty="0" smtClean="0">
                          <a:effectLst/>
                          <a:latin typeface="Times New Roman"/>
                          <a:ea typeface="Times New Roman"/>
                        </a:rPr>
                        <a:t>3</a:t>
                      </a:r>
                      <a:endParaRPr lang="lt-LT" sz="1400" dirty="0">
                        <a:effectLst/>
                        <a:latin typeface="Times New Roman"/>
                        <a:ea typeface="Times New Roman"/>
                      </a:endParaRPr>
                    </a:p>
                  </a:txBody>
                  <a:tcPr marL="68580" marR="68580" marT="0" marB="0"/>
                </a:tc>
                <a:tc rowSpan="2">
                  <a:txBody>
                    <a:bodyPr/>
                    <a:lstStyle/>
                    <a:p>
                      <a:pPr marR="62230" algn="just">
                        <a:spcAft>
                          <a:spcPts val="0"/>
                        </a:spcAft>
                      </a:pPr>
                      <a:r>
                        <a:rPr lang="lt-LT" sz="1000" dirty="0">
                          <a:effectLst/>
                          <a:latin typeface="Times New Roman"/>
                          <a:ea typeface="Times New Roman"/>
                        </a:rPr>
                        <a:t>Sudaryti galimybes specialistams nuolat tobulinti </a:t>
                      </a:r>
                      <a:r>
                        <a:rPr lang="lt-LT" sz="1000" dirty="0" smtClean="0">
                          <a:effectLst/>
                          <a:latin typeface="Times New Roman"/>
                          <a:ea typeface="Times New Roman"/>
                        </a:rPr>
                        <a:t>kvalifikaciją psichoaktyviųjų </a:t>
                      </a:r>
                      <a:r>
                        <a:rPr lang="lt-LT" sz="1000" dirty="0">
                          <a:effectLst/>
                          <a:latin typeface="Times New Roman"/>
                          <a:ea typeface="Times New Roman"/>
                        </a:rPr>
                        <a:t>medžiagų vartojimo </a:t>
                      </a:r>
                      <a:r>
                        <a:rPr lang="lt-LT" sz="1000" dirty="0" smtClean="0">
                          <a:effectLst/>
                          <a:latin typeface="Times New Roman"/>
                          <a:ea typeface="Times New Roman"/>
                        </a:rPr>
                        <a:t>prevencijos </a:t>
                      </a:r>
                      <a:r>
                        <a:rPr lang="lt-LT" sz="1000" dirty="0">
                          <a:effectLst/>
                          <a:latin typeface="Times New Roman"/>
                          <a:ea typeface="Times New Roman"/>
                        </a:rPr>
                        <a:t>klausimais </a:t>
                      </a:r>
                      <a:endParaRPr lang="lt-LT" sz="1400" dirty="0">
                        <a:effectLst/>
                        <a:latin typeface="Times New Roman"/>
                        <a:ea typeface="Times New Roman"/>
                      </a:endParaRPr>
                    </a:p>
                  </a:txBody>
                  <a:tcPr marL="68580" marR="68580" marT="0" marB="0"/>
                </a:tc>
                <a:tc>
                  <a:txBody>
                    <a:bodyPr/>
                    <a:lstStyle/>
                    <a:p>
                      <a:pPr marR="62230" algn="just">
                        <a:spcAft>
                          <a:spcPts val="0"/>
                        </a:spcAft>
                      </a:pPr>
                      <a:r>
                        <a:rPr lang="lt-LT" sz="1000">
                          <a:effectLst/>
                          <a:latin typeface="Times New Roman"/>
                          <a:ea typeface="Times New Roman"/>
                        </a:rPr>
                        <a:t>1. Organizuoti Priėmimo skyriaus darbuotojų mokymus, kaip atpažinti ir elgtis su apsvaigusiais nuo psichoaktyviųjų medžiagų asmenimis</a:t>
                      </a:r>
                      <a:endParaRPr lang="lt-LT" sz="1400">
                        <a:effectLst/>
                        <a:latin typeface="Times New Roman"/>
                        <a:ea typeface="Times New Roman"/>
                      </a:endParaRPr>
                    </a:p>
                  </a:txBody>
                  <a:tcPr marL="68580" marR="68580" marT="0" marB="0"/>
                </a:tc>
                <a:tc rowSpan="2">
                  <a:txBody>
                    <a:bodyPr/>
                    <a:lstStyle/>
                    <a:p>
                      <a:pPr marL="3175">
                        <a:spcAft>
                          <a:spcPts val="0"/>
                        </a:spcAft>
                      </a:pPr>
                      <a:r>
                        <a:rPr lang="en-US" sz="1000">
                          <a:effectLst/>
                          <a:latin typeface="Times New Roman"/>
                          <a:ea typeface="Times New Roman"/>
                        </a:rPr>
                        <a:t>Užtikrintas būtinosios pagalbos suteikimas</a:t>
                      </a:r>
                      <a:endParaRPr lang="lt-LT" sz="1000">
                        <a:effectLst/>
                        <a:latin typeface="Times New Roman"/>
                        <a:ea typeface="Times New Roman"/>
                      </a:endParaRPr>
                    </a:p>
                  </a:txBody>
                  <a:tcPr marL="68580" marR="68580" marT="0" marB="0"/>
                </a:tc>
                <a:tc rowSpan="2">
                  <a:txBody>
                    <a:bodyPr/>
                    <a:lstStyle/>
                    <a:p>
                      <a:pPr marL="3175">
                        <a:spcAft>
                          <a:spcPts val="0"/>
                        </a:spcAft>
                      </a:pPr>
                      <a:r>
                        <a:rPr lang="en-US" sz="1000">
                          <a:effectLst/>
                          <a:latin typeface="Times New Roman"/>
                          <a:ea typeface="Times New Roman"/>
                        </a:rPr>
                        <a:t>Periodiškai</a:t>
                      </a:r>
                      <a:endParaRPr lang="lt-LT" sz="1000">
                        <a:effectLst/>
                        <a:latin typeface="Times New Roman"/>
                        <a:ea typeface="Times New Roman"/>
                      </a:endParaRPr>
                    </a:p>
                  </a:txBody>
                  <a:tcPr marL="68580" marR="68580" marT="0" marB="0"/>
                </a:tc>
                <a:tc rowSpan="2">
                  <a:txBody>
                    <a:bodyPr/>
                    <a:lstStyle/>
                    <a:p>
                      <a:pPr marR="62230" algn="just">
                        <a:spcAft>
                          <a:spcPts val="0"/>
                        </a:spcAft>
                      </a:pPr>
                      <a:r>
                        <a:rPr lang="lt-LT" sz="1000">
                          <a:effectLst/>
                          <a:latin typeface="Times New Roman"/>
                          <a:ea typeface="Times New Roman"/>
                        </a:rPr>
                        <a:t>Direktoriaus pavaduotojas medicinai</a:t>
                      </a:r>
                      <a:endParaRPr lang="lt-LT" sz="1400">
                        <a:effectLst/>
                        <a:latin typeface="Times New Roman"/>
                        <a:ea typeface="Times New Roman"/>
                      </a:endParaRPr>
                    </a:p>
                  </a:txBody>
                  <a:tcPr marL="68580" marR="68580" marT="0" marB="0"/>
                </a:tc>
              </a:tr>
              <a:tr h="370840">
                <a:tc vMerge="1">
                  <a:txBody>
                    <a:bodyPr/>
                    <a:lstStyle/>
                    <a:p>
                      <a:endParaRPr lang="lt-LT"/>
                    </a:p>
                  </a:txBody>
                  <a:tcPr/>
                </a:tc>
                <a:tc vMerge="1">
                  <a:txBody>
                    <a:bodyPr/>
                    <a:lstStyle/>
                    <a:p>
                      <a:endParaRPr lang="lt-LT"/>
                    </a:p>
                  </a:txBody>
                  <a:tcPr/>
                </a:tc>
                <a:tc>
                  <a:txBody>
                    <a:bodyPr/>
                    <a:lstStyle/>
                    <a:p>
                      <a:pPr marR="62230" algn="just">
                        <a:spcAft>
                          <a:spcPts val="0"/>
                        </a:spcAft>
                      </a:pPr>
                      <a:r>
                        <a:rPr lang="lt-LT" sz="1000" dirty="0">
                          <a:effectLst/>
                          <a:latin typeface="Times New Roman"/>
                          <a:ea typeface="Times New Roman"/>
                        </a:rPr>
                        <a:t>2. Organizuoti mokymus sveikatos priežiūros  specialistams psichoaktyviųjų medžiagų vartojimo prevencijos klausimais </a:t>
                      </a:r>
                      <a:endParaRPr lang="lt-LT" sz="1400" dirty="0">
                        <a:effectLst/>
                        <a:latin typeface="Times New Roman"/>
                        <a:ea typeface="Times New Roman"/>
                      </a:endParaRPr>
                    </a:p>
                  </a:txBody>
                  <a:tcPr marL="68580" marR="68580" marT="0" marB="0"/>
                </a:tc>
                <a:tc vMerge="1">
                  <a:txBody>
                    <a:bodyPr/>
                    <a:lstStyle/>
                    <a:p>
                      <a:endParaRPr lang="lt-LT"/>
                    </a:p>
                  </a:txBody>
                  <a:tcPr/>
                </a:tc>
                <a:tc vMerge="1">
                  <a:txBody>
                    <a:bodyPr/>
                    <a:lstStyle/>
                    <a:p>
                      <a:endParaRPr lang="lt-LT"/>
                    </a:p>
                  </a:txBody>
                  <a:tcPr/>
                </a:tc>
                <a:tc vMerge="1">
                  <a:txBody>
                    <a:bodyPr/>
                    <a:lstStyle/>
                    <a:p>
                      <a:endParaRPr lang="lt-LT"/>
                    </a:p>
                  </a:txBody>
                  <a:tcPr/>
                </a:tc>
              </a:tr>
            </a:tbl>
          </a:graphicData>
        </a:graphic>
      </p:graphicFrame>
    </p:spTree>
    <p:extLst>
      <p:ext uri="{BB962C8B-B14F-4D97-AF65-F5344CB8AC3E}">
        <p14:creationId xmlns:p14="http://schemas.microsoft.com/office/powerpoint/2010/main" xmlns="" val="7474398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88640"/>
            <a:ext cx="7992888" cy="1200329"/>
          </a:xfrm>
          <a:prstGeom prst="rect">
            <a:avLst/>
          </a:prstGeom>
          <a:noFill/>
        </p:spPr>
        <p:txBody>
          <a:bodyPr wrap="square" rtlCol="0">
            <a:spAutoFit/>
          </a:bodyPr>
          <a:lstStyle/>
          <a:p>
            <a:pPr algn="ctr"/>
            <a:r>
              <a:rPr lang="lt-LT" b="1" dirty="0" smtClean="0">
                <a:latin typeface="Times New Roman" pitchFamily="18" charset="0"/>
                <a:cs typeface="Times New Roman" pitchFamily="18" charset="0"/>
              </a:rPr>
              <a:t>VšĮ Alytaus apskrities tuberkuliozės ligoninės </a:t>
            </a:r>
            <a:endParaRPr lang="lt-LT" dirty="0" smtClean="0">
              <a:latin typeface="Times New Roman" pitchFamily="18" charset="0"/>
              <a:cs typeface="Times New Roman" pitchFamily="18" charset="0"/>
            </a:endParaRPr>
          </a:p>
          <a:p>
            <a:pPr algn="ctr"/>
            <a:r>
              <a:rPr lang="lt-LT" b="1" dirty="0" smtClean="0">
                <a:latin typeface="Times New Roman" pitchFamily="18" charset="0"/>
                <a:cs typeface="Times New Roman" pitchFamily="18" charset="0"/>
              </a:rPr>
              <a:t>Alkoholio, tabako ir narkotikų vartojimo mažinimo plano priemonių</a:t>
            </a:r>
            <a:endParaRPr lang="lt-LT" dirty="0" smtClean="0">
              <a:latin typeface="Times New Roman" pitchFamily="18" charset="0"/>
              <a:cs typeface="Times New Roman" pitchFamily="18" charset="0"/>
            </a:endParaRPr>
          </a:p>
          <a:p>
            <a:pPr algn="ctr"/>
            <a:r>
              <a:rPr lang="lt-LT" b="1" dirty="0" smtClean="0">
                <a:latin typeface="Times New Roman" pitchFamily="18" charset="0"/>
                <a:cs typeface="Times New Roman" pitchFamily="18" charset="0"/>
              </a:rPr>
              <a:t> įgyvendinimas</a:t>
            </a:r>
            <a:endParaRPr lang="lt-LT" dirty="0" smtClean="0">
              <a:latin typeface="Times New Roman" pitchFamily="18" charset="0"/>
              <a:cs typeface="Times New Roman" pitchFamily="18" charset="0"/>
            </a:endParaRPr>
          </a:p>
          <a:p>
            <a:endParaRPr lang="lt-LT" dirty="0"/>
          </a:p>
        </p:txBody>
      </p:sp>
      <p:sp>
        <p:nvSpPr>
          <p:cNvPr id="3" name="TextBox 2"/>
          <p:cNvSpPr txBox="1"/>
          <p:nvPr/>
        </p:nvSpPr>
        <p:spPr>
          <a:xfrm>
            <a:off x="1043608" y="1052736"/>
            <a:ext cx="7632848" cy="1631216"/>
          </a:xfrm>
          <a:prstGeom prst="rect">
            <a:avLst/>
          </a:prstGeom>
          <a:noFill/>
        </p:spPr>
        <p:txBody>
          <a:bodyPr wrap="square" rtlCol="0">
            <a:spAutoFit/>
          </a:bodyPr>
          <a:lstStyle/>
          <a:p>
            <a:r>
              <a:rPr lang="lt-LT" sz="1600" b="1" dirty="0" smtClean="0">
                <a:latin typeface="Times New Roman" pitchFamily="18" charset="0"/>
                <a:cs typeface="Times New Roman" pitchFamily="18" charset="0"/>
              </a:rPr>
              <a:t>Uždaviniai:      </a:t>
            </a:r>
            <a:r>
              <a:rPr lang="lt-LT" sz="1600" dirty="0" smtClean="0">
                <a:latin typeface="Times New Roman" pitchFamily="18" charset="0"/>
                <a:cs typeface="Times New Roman" pitchFamily="18" charset="0"/>
              </a:rPr>
              <a:t>2013 m. IV ketvirtis.</a:t>
            </a:r>
          </a:p>
          <a:p>
            <a:pPr lvl="0"/>
            <a:r>
              <a:rPr lang="en-US" sz="1600" dirty="0" smtClean="0">
                <a:latin typeface="Times New Roman" pitchFamily="18" charset="0"/>
                <a:cs typeface="Times New Roman" pitchFamily="18" charset="0"/>
              </a:rPr>
              <a:t>	1. </a:t>
            </a:r>
            <a:r>
              <a:rPr lang="lt-LT" sz="1600" dirty="0" smtClean="0">
                <a:latin typeface="Times New Roman" pitchFamily="18" charset="0"/>
                <a:cs typeface="Times New Roman" pitchFamily="18" charset="0"/>
              </a:rPr>
              <a:t>Užtikrinti alkoholinių gėrimų ir tabako gaminių vartojimo kontrolę įstaigoje ir jos teritorijoje 2013 m. IV ketvirtis.</a:t>
            </a:r>
          </a:p>
          <a:p>
            <a:pPr lvl="0"/>
            <a:r>
              <a:rPr lang="en-US" sz="1600" dirty="0" smtClean="0">
                <a:latin typeface="Times New Roman" pitchFamily="18" charset="0"/>
                <a:cs typeface="Times New Roman" pitchFamily="18" charset="0"/>
              </a:rPr>
              <a:t>	2. </a:t>
            </a:r>
            <a:r>
              <a:rPr lang="en-US" sz="1600" dirty="0" err="1" smtClean="0">
                <a:latin typeface="Times New Roman" pitchFamily="18" charset="0"/>
                <a:cs typeface="Times New Roman" pitchFamily="18" charset="0"/>
              </a:rPr>
              <a:t>Vykdyti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psichoaktyviųjų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medžiagų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vartojimo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prevencijos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priemones</a:t>
            </a:r>
            <a:r>
              <a:rPr lang="en-US" sz="1600" dirty="0" smtClean="0">
                <a:latin typeface="Times New Roman" pitchFamily="18" charset="0"/>
                <a:cs typeface="Times New Roman" pitchFamily="18" charset="0"/>
              </a:rPr>
              <a:t> </a:t>
            </a:r>
            <a:endParaRPr lang="lt-LT" sz="1600" dirty="0" smtClean="0">
              <a:latin typeface="Times New Roman" pitchFamily="18" charset="0"/>
              <a:cs typeface="Times New Roman" pitchFamily="18" charset="0"/>
            </a:endParaRPr>
          </a:p>
          <a:p>
            <a:r>
              <a:rPr lang="lt-LT" dirty="0" smtClean="0"/>
              <a:t> </a:t>
            </a:r>
          </a:p>
          <a:p>
            <a:endParaRPr lang="lt-LT" dirty="0"/>
          </a:p>
        </p:txBody>
      </p:sp>
      <p:graphicFrame>
        <p:nvGraphicFramePr>
          <p:cNvPr id="7" name="Table 6"/>
          <p:cNvGraphicFramePr>
            <a:graphicFrameLocks noGrp="1"/>
          </p:cNvGraphicFramePr>
          <p:nvPr/>
        </p:nvGraphicFramePr>
        <p:xfrm>
          <a:off x="683568" y="2204864"/>
          <a:ext cx="7992887" cy="4455408"/>
        </p:xfrm>
        <a:graphic>
          <a:graphicData uri="http://schemas.openxmlformats.org/drawingml/2006/table">
            <a:tbl>
              <a:tblPr firstRow="1" bandRow="1">
                <a:tableStyleId>{5C22544A-7EE6-4342-B048-85BDC9FD1C3A}</a:tableStyleId>
              </a:tblPr>
              <a:tblGrid>
                <a:gridCol w="1224136"/>
                <a:gridCol w="6768751"/>
              </a:tblGrid>
              <a:tr h="432048">
                <a:tc>
                  <a:txBody>
                    <a:bodyPr/>
                    <a:lstStyle/>
                    <a:p>
                      <a:pPr algn="ctr"/>
                      <a:r>
                        <a:rPr lang="lt-LT" sz="1800" b="1" kern="1200" dirty="0" smtClean="0">
                          <a:solidFill>
                            <a:schemeClr val="lt1"/>
                          </a:solidFill>
                          <a:latin typeface="+mn-lt"/>
                          <a:ea typeface="+mn-ea"/>
                          <a:cs typeface="+mn-cs"/>
                        </a:rPr>
                        <a:t>Tema</a:t>
                      </a:r>
                      <a:endParaRPr lang="lt-LT" dirty="0"/>
                    </a:p>
                  </a:txBody>
                  <a:tcPr/>
                </a:tc>
                <a:tc>
                  <a:txBody>
                    <a:bodyPr/>
                    <a:lstStyle/>
                    <a:p>
                      <a:pPr algn="ctr"/>
                      <a:r>
                        <a:rPr lang="lt-LT" dirty="0" smtClean="0"/>
                        <a:t>Įvykdytos priemonės</a:t>
                      </a:r>
                      <a:endParaRPr lang="lt-LT" dirty="0"/>
                    </a:p>
                  </a:txBody>
                  <a:tcPr/>
                </a:tc>
              </a:tr>
              <a:tr h="370840">
                <a:tc>
                  <a:txBody>
                    <a:bodyPr/>
                    <a:lstStyle/>
                    <a:p>
                      <a:r>
                        <a:rPr lang="lt-LT" sz="1600" kern="1200" dirty="0" smtClean="0">
                          <a:solidFill>
                            <a:schemeClr val="dk1"/>
                          </a:solidFill>
                          <a:latin typeface="Times New Roman" pitchFamily="18" charset="0"/>
                          <a:ea typeface="+mn-ea"/>
                          <a:cs typeface="Times New Roman" pitchFamily="18" charset="0"/>
                        </a:rPr>
                        <a:t>Tabakas </a:t>
                      </a:r>
                      <a:endParaRPr lang="lt-LT" sz="1600" dirty="0">
                        <a:latin typeface="Times New Roman" pitchFamily="18" charset="0"/>
                        <a:cs typeface="Times New Roman" pitchFamily="18" charset="0"/>
                      </a:endParaRPr>
                    </a:p>
                  </a:txBody>
                  <a:tcPr/>
                </a:tc>
                <a:tc>
                  <a:txBody>
                    <a:bodyPr/>
                    <a:lstStyle/>
                    <a:p>
                      <a:r>
                        <a:rPr lang="lt-LT" sz="1400" kern="1200" dirty="0" smtClean="0">
                          <a:solidFill>
                            <a:schemeClr val="dk1"/>
                          </a:solidFill>
                          <a:latin typeface="Times New Roman" pitchFamily="18" charset="0"/>
                          <a:ea typeface="+mn-ea"/>
                          <a:cs typeface="Times New Roman" pitchFamily="18" charset="0"/>
                        </a:rPr>
                        <a:t>1. Pacientai žino kokios yra neigiamos rūkymo pasekmės. Paskaita pacientams „Rūkymas – žalingas įprotis“.</a:t>
                      </a:r>
                    </a:p>
                    <a:p>
                      <a:r>
                        <a:rPr lang="lt-LT" sz="1400" kern="1200" dirty="0" smtClean="0">
                          <a:solidFill>
                            <a:schemeClr val="dk1"/>
                          </a:solidFill>
                          <a:latin typeface="Times New Roman" pitchFamily="18" charset="0"/>
                          <a:ea typeface="+mn-ea"/>
                          <a:cs typeface="Times New Roman" pitchFamily="18" charset="0"/>
                        </a:rPr>
                        <a:t>2. Medicinos personalas teikia informaciją norintiems mesti rūkyti.</a:t>
                      </a:r>
                    </a:p>
                    <a:p>
                      <a:r>
                        <a:rPr lang="lt-LT" sz="1400" kern="1200" dirty="0" smtClean="0">
                          <a:solidFill>
                            <a:schemeClr val="dk1"/>
                          </a:solidFill>
                          <a:latin typeface="Times New Roman" pitchFamily="18" charset="0"/>
                          <a:ea typeface="+mn-ea"/>
                          <a:cs typeface="Times New Roman" pitchFamily="18" charset="0"/>
                        </a:rPr>
                        <a:t>3. Per vaizdinės informacijos priemones (monitorius) </a:t>
                      </a:r>
                      <a:r>
                        <a:rPr lang="en-US" sz="1400" kern="1200" dirty="0" err="1" smtClean="0">
                          <a:solidFill>
                            <a:schemeClr val="dk1"/>
                          </a:solidFill>
                          <a:latin typeface="Times New Roman" pitchFamily="18" charset="0"/>
                          <a:ea typeface="+mn-ea"/>
                          <a:cs typeface="Times New Roman" pitchFamily="18" charset="0"/>
                        </a:rPr>
                        <a:t>demonstruojamas</a:t>
                      </a:r>
                      <a:r>
                        <a:rPr lang="lt-LT" sz="1400" kern="1200" dirty="0" smtClean="0">
                          <a:solidFill>
                            <a:schemeClr val="dk1"/>
                          </a:solidFill>
                          <a:latin typeface="Times New Roman" pitchFamily="18" charset="0"/>
                          <a:ea typeface="+mn-ea"/>
                          <a:cs typeface="Times New Roman" pitchFamily="18" charset="0"/>
                        </a:rPr>
                        <a:t> filmas apie nikotino žalą sergant TBC.</a:t>
                      </a:r>
                    </a:p>
                    <a:p>
                      <a:r>
                        <a:rPr lang="lt-LT" sz="1400" kern="1200" dirty="0" smtClean="0">
                          <a:solidFill>
                            <a:schemeClr val="dk1"/>
                          </a:solidFill>
                          <a:latin typeface="Times New Roman" pitchFamily="18" charset="0"/>
                          <a:ea typeface="+mn-ea"/>
                          <a:cs typeface="Times New Roman" pitchFamily="18" charset="0"/>
                        </a:rPr>
                        <a:t>4. Uždrausta rūkyti ligoninės patalpose.</a:t>
                      </a:r>
                    </a:p>
                    <a:p>
                      <a:r>
                        <a:rPr lang="lt-LT" sz="1400" kern="1200" dirty="0" smtClean="0">
                          <a:solidFill>
                            <a:schemeClr val="dk1"/>
                          </a:solidFill>
                          <a:latin typeface="Times New Roman" pitchFamily="18" charset="0"/>
                          <a:ea typeface="+mn-ea"/>
                          <a:cs typeface="Times New Roman" pitchFamily="18" charset="0"/>
                        </a:rPr>
                        <a:t>5. Parengta ir paviešinta informacija apie rūkymą:</a:t>
                      </a:r>
                    </a:p>
                    <a:p>
                      <a:r>
                        <a:rPr lang="lt-LT" sz="1400" kern="1200" dirty="0" smtClean="0">
                          <a:solidFill>
                            <a:schemeClr val="dk1"/>
                          </a:solidFill>
                          <a:latin typeface="Times New Roman" pitchFamily="18" charset="0"/>
                          <a:ea typeface="+mn-ea"/>
                          <a:cs typeface="Times New Roman" pitchFamily="18" charset="0"/>
                        </a:rPr>
                        <a:t>          5.1. Kaip rūkymas veikia organizmą?</a:t>
                      </a:r>
                    </a:p>
                    <a:p>
                      <a:r>
                        <a:rPr lang="lt-LT" sz="1400" kern="1200" dirty="0" smtClean="0">
                          <a:solidFill>
                            <a:schemeClr val="dk1"/>
                          </a:solidFill>
                          <a:latin typeface="Times New Roman" pitchFamily="18" charset="0"/>
                          <a:ea typeface="+mn-ea"/>
                          <a:cs typeface="Times New Roman" pitchFamily="18" charset="0"/>
                        </a:rPr>
                        <a:t>          5.2. Ar „lengvos“ cigaretės mažiau kenksmingos?</a:t>
                      </a:r>
                    </a:p>
                    <a:p>
                      <a:r>
                        <a:rPr lang="lt-LT" sz="1400" kern="1200" dirty="0" smtClean="0">
                          <a:solidFill>
                            <a:schemeClr val="dk1"/>
                          </a:solidFill>
                          <a:latin typeface="Times New Roman" pitchFamily="18" charset="0"/>
                          <a:ea typeface="+mn-ea"/>
                          <a:cs typeface="Times New Roman" pitchFamily="18" charset="0"/>
                        </a:rPr>
                        <a:t>          5.3. Ar rūkymas padeda įveikti stresą, atsipalaiduoti?</a:t>
                      </a:r>
                    </a:p>
                    <a:p>
                      <a:r>
                        <a:rPr lang="lt-LT" sz="1400" kern="1200" dirty="0" smtClean="0">
                          <a:solidFill>
                            <a:schemeClr val="dk1"/>
                          </a:solidFill>
                          <a:latin typeface="Times New Roman" pitchFamily="18" charset="0"/>
                          <a:ea typeface="+mn-ea"/>
                          <a:cs typeface="Times New Roman" pitchFamily="18" charset="0"/>
                        </a:rPr>
                        <a:t>          5.4. Kas slepiasi cigaretėje?</a:t>
                      </a:r>
                      <a:endParaRPr lang="lt-LT" sz="1400" dirty="0">
                        <a:latin typeface="Times New Roman" pitchFamily="18" charset="0"/>
                        <a:cs typeface="Times New Roman" pitchFamily="18" charset="0"/>
                      </a:endParaRPr>
                    </a:p>
                  </a:txBody>
                  <a:tcPr/>
                </a:tc>
              </a:tr>
              <a:tr h="370840">
                <a:tc>
                  <a:txBody>
                    <a:bodyPr/>
                    <a:lstStyle/>
                    <a:p>
                      <a:r>
                        <a:rPr lang="lt-LT" sz="1600" kern="1200" dirty="0" smtClean="0">
                          <a:solidFill>
                            <a:schemeClr val="dk1"/>
                          </a:solidFill>
                          <a:latin typeface="Times New Roman" pitchFamily="18" charset="0"/>
                          <a:ea typeface="+mn-ea"/>
                          <a:cs typeface="Times New Roman" pitchFamily="18" charset="0"/>
                        </a:rPr>
                        <a:t>Alkoholis ir narkotikai</a:t>
                      </a:r>
                      <a:endParaRPr lang="lt-LT" sz="1600" dirty="0">
                        <a:latin typeface="Times New Roman" pitchFamily="18" charset="0"/>
                        <a:cs typeface="Times New Roman" pitchFamily="18" charset="0"/>
                      </a:endParaRPr>
                    </a:p>
                  </a:txBody>
                  <a:tcPr/>
                </a:tc>
                <a:tc>
                  <a:txBody>
                    <a:bodyPr/>
                    <a:lstStyle/>
                    <a:p>
                      <a:pPr lvl="0"/>
                      <a:r>
                        <a:rPr lang="lt-LT" sz="1400" kern="1200" dirty="0" smtClean="0">
                          <a:solidFill>
                            <a:schemeClr val="dk1"/>
                          </a:solidFill>
                          <a:latin typeface="Times New Roman" pitchFamily="18" charset="0"/>
                          <a:ea typeface="+mn-ea"/>
                          <a:cs typeface="Times New Roman" pitchFamily="18" charset="0"/>
                        </a:rPr>
                        <a:t>Pacientai informuoti apie alkoholio žalą pačiam asmeniui, visuomenei.</a:t>
                      </a:r>
                    </a:p>
                    <a:p>
                      <a:pPr lvl="0"/>
                      <a:r>
                        <a:rPr lang="lt-LT" sz="1400" kern="1200" dirty="0" smtClean="0">
                          <a:solidFill>
                            <a:schemeClr val="dk1"/>
                          </a:solidFill>
                          <a:latin typeface="Times New Roman" pitchFamily="18" charset="0"/>
                          <a:ea typeface="+mn-ea"/>
                          <a:cs typeface="Times New Roman" pitchFamily="18" charset="0"/>
                        </a:rPr>
                        <a:t>Pacientams paaiškinta kur galima kreiptis pagalbos dėl emocinių ir su alkoholio ir kitų psichiką veikiančių medžiagų vartojimu susijusių problemų.</a:t>
                      </a:r>
                    </a:p>
                    <a:p>
                      <a:pPr lvl="0"/>
                      <a:r>
                        <a:rPr lang="lt-LT" sz="1400" kern="1200" dirty="0" smtClean="0">
                          <a:solidFill>
                            <a:schemeClr val="dk1"/>
                          </a:solidFill>
                          <a:latin typeface="Times New Roman" pitchFamily="18" charset="0"/>
                          <a:ea typeface="+mn-ea"/>
                          <a:cs typeface="Times New Roman" pitchFamily="18" charset="0"/>
                        </a:rPr>
                        <a:t>Aktyviai išreiškiama pozicija prieš vartojančius alkoholį ir narkotikus, griežtai uždrausta vartoti alkoholinius gėrimus įstaigoje ir ligoninės teritorijoje.</a:t>
                      </a:r>
                    </a:p>
                    <a:p>
                      <a:r>
                        <a:rPr lang="lt-LT" sz="1400" kern="1200" dirty="0" smtClean="0">
                          <a:solidFill>
                            <a:schemeClr val="dk1"/>
                          </a:solidFill>
                          <a:latin typeface="Times New Roman" pitchFamily="18" charset="0"/>
                          <a:ea typeface="+mn-ea"/>
                          <a:cs typeface="Times New Roman" pitchFamily="18" charset="0"/>
                        </a:rPr>
                        <a:t>Per vaizdinės informacijos priemones (monitorius) nuolat rodomas filmas, apie alkoholio žalą sergančiajam.</a:t>
                      </a:r>
                      <a:endParaRPr lang="lt-LT" sz="1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7450"/>
            <a:ext cx="8229600" cy="562074"/>
          </a:xfrm>
        </p:spPr>
        <p:txBody>
          <a:bodyPr>
            <a:normAutofit/>
          </a:bodyPr>
          <a:lstStyle/>
          <a:p>
            <a:r>
              <a:rPr lang="en-US" sz="2000" b="1" dirty="0" err="1"/>
              <a:t>Informacija</a:t>
            </a:r>
            <a:r>
              <a:rPr lang="en-US" sz="2000" b="1" dirty="0"/>
              <a:t> </a:t>
            </a:r>
            <a:r>
              <a:rPr lang="en-US" sz="2000" b="1" dirty="0" err="1"/>
              <a:t>apie</a:t>
            </a:r>
            <a:r>
              <a:rPr lang="en-US" sz="2000" b="1" dirty="0"/>
              <a:t> </a:t>
            </a:r>
            <a:r>
              <a:rPr lang="en-US" sz="2000" b="1" dirty="0" err="1"/>
              <a:t>nepageidaujamus</a:t>
            </a:r>
            <a:r>
              <a:rPr lang="en-US" sz="2000" b="1" dirty="0"/>
              <a:t> </a:t>
            </a:r>
            <a:r>
              <a:rPr lang="en-US" sz="2000" b="1" dirty="0" err="1"/>
              <a:t>įvykius</a:t>
            </a:r>
            <a:r>
              <a:rPr lang="en-US" sz="2000" b="1" dirty="0"/>
              <a:t> </a:t>
            </a:r>
            <a:r>
              <a:rPr lang="en-US" sz="2000" b="1" dirty="0" err="1"/>
              <a:t>praėjusiais</a:t>
            </a:r>
            <a:r>
              <a:rPr lang="en-US" sz="2000" b="1" dirty="0"/>
              <a:t> </a:t>
            </a:r>
            <a:r>
              <a:rPr lang="en-US" sz="2000" b="1" dirty="0" err="1"/>
              <a:t>kalendoriniais</a:t>
            </a:r>
            <a:r>
              <a:rPr lang="en-US" sz="2000" b="1" dirty="0"/>
              <a:t> </a:t>
            </a:r>
            <a:r>
              <a:rPr lang="en-US" sz="2000" b="1" dirty="0" err="1"/>
              <a:t>metais</a:t>
            </a:r>
            <a:endParaRPr lang="lt-LT"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991872" y="0"/>
            <a:ext cx="1152128" cy="307777"/>
          </a:xfrm>
          <a:prstGeom prst="rect">
            <a:avLst/>
          </a:prstGeom>
          <a:noFill/>
        </p:spPr>
        <p:txBody>
          <a:bodyPr wrap="square" rtlCol="0">
            <a:spAutoFit/>
          </a:bodyPr>
          <a:lstStyle/>
          <a:p>
            <a:r>
              <a:rPr lang="lt-LT" sz="1400" dirty="0" smtClean="0">
                <a:latin typeface="Times New Roman" panose="02020603050405020304" pitchFamily="18" charset="0"/>
                <a:cs typeface="Times New Roman" panose="02020603050405020304" pitchFamily="18" charset="0"/>
              </a:rPr>
              <a:t>9 lentelė</a:t>
            </a:r>
            <a:endParaRPr lang="lt-LT" sz="1400" dirty="0">
              <a:latin typeface="Times New Roman" panose="02020603050405020304" pitchFamily="18" charset="0"/>
              <a:cs typeface="Times New Roman" panose="02020603050405020304" pitchFamily="18" charset="0"/>
            </a:endParaRPr>
          </a:p>
        </p:txBody>
      </p:sp>
      <p:graphicFrame>
        <p:nvGraphicFramePr>
          <p:cNvPr id="6" name="Turinio vietos rezervavimo ženklas 5"/>
          <p:cNvGraphicFramePr>
            <a:graphicFrameLocks noGrp="1"/>
          </p:cNvGraphicFramePr>
          <p:nvPr>
            <p:ph idx="1"/>
            <p:extLst>
              <p:ext uri="{D42A27DB-BD31-4B8C-83A1-F6EECF244321}">
                <p14:modId xmlns:p14="http://schemas.microsoft.com/office/powerpoint/2010/main" xmlns="" val="2139885554"/>
              </p:ext>
            </p:extLst>
          </p:nvPr>
        </p:nvGraphicFramePr>
        <p:xfrm>
          <a:off x="539552" y="548680"/>
          <a:ext cx="8229600" cy="5783580"/>
        </p:xfrm>
        <a:graphic>
          <a:graphicData uri="http://schemas.openxmlformats.org/drawingml/2006/table">
            <a:tbl>
              <a:tblPr firstRow="1" bandRow="1">
                <a:tableStyleId>{5C22544A-7EE6-4342-B048-85BDC9FD1C3A}</a:tableStyleId>
              </a:tblPr>
              <a:tblGrid>
                <a:gridCol w="370384"/>
                <a:gridCol w="5116016"/>
                <a:gridCol w="2743200"/>
              </a:tblGrid>
              <a:tr h="370840">
                <a:tc>
                  <a:txBody>
                    <a:bodyPr/>
                    <a:lstStyle/>
                    <a:p>
                      <a:pPr algn="ctr">
                        <a:lnSpc>
                          <a:spcPct val="115000"/>
                        </a:lnSpc>
                        <a:spcAft>
                          <a:spcPts val="0"/>
                        </a:spcAft>
                      </a:pPr>
                      <a:r>
                        <a:rPr lang="lt-LT" sz="1000" b="1" dirty="0">
                          <a:effectLst/>
                          <a:latin typeface="Times New Roman"/>
                          <a:ea typeface="Times New Roman"/>
                          <a:cs typeface="Times New Roman"/>
                        </a:rPr>
                        <a:t> </a:t>
                      </a:r>
                      <a:endParaRPr lang="lt-LT" sz="1100" dirty="0">
                        <a:effectLst/>
                        <a:latin typeface="Calibri"/>
                        <a:ea typeface="Calibri"/>
                        <a:cs typeface="Times New Roman"/>
                      </a:endParaRPr>
                    </a:p>
                    <a:p>
                      <a:pPr algn="ctr">
                        <a:lnSpc>
                          <a:spcPct val="115000"/>
                        </a:lnSpc>
                        <a:spcAft>
                          <a:spcPts val="0"/>
                        </a:spcAft>
                      </a:pPr>
                      <a:r>
                        <a:rPr lang="lt-LT" sz="1000" b="1" dirty="0">
                          <a:effectLst/>
                          <a:latin typeface="Times New Roman"/>
                          <a:ea typeface="Times New Roman"/>
                          <a:cs typeface="Times New Roman"/>
                        </a:rPr>
                        <a:t>Eil. Nr. </a:t>
                      </a:r>
                      <a:endParaRPr lang="lt-LT"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lt-LT" sz="1000" b="1">
                          <a:effectLst/>
                          <a:latin typeface="Times New Roman"/>
                          <a:ea typeface="Times New Roman"/>
                          <a:cs typeface="Times New Roman"/>
                        </a:rPr>
                        <a:t> </a:t>
                      </a:r>
                      <a:endParaRPr lang="lt-LT" sz="1100">
                        <a:effectLst/>
                        <a:latin typeface="Calibri"/>
                        <a:ea typeface="Calibri"/>
                        <a:cs typeface="Times New Roman"/>
                      </a:endParaRPr>
                    </a:p>
                    <a:p>
                      <a:pPr algn="ctr">
                        <a:lnSpc>
                          <a:spcPct val="115000"/>
                        </a:lnSpc>
                        <a:spcAft>
                          <a:spcPts val="0"/>
                        </a:spcAft>
                      </a:pPr>
                      <a:r>
                        <a:rPr lang="lt-LT" sz="1000" b="1">
                          <a:effectLst/>
                          <a:latin typeface="Times New Roman"/>
                          <a:ea typeface="Times New Roman"/>
                          <a:cs typeface="Times New Roman"/>
                        </a:rPr>
                        <a:t>Esamos situacijos </a:t>
                      </a:r>
                      <a:endParaRPr lang="lt-LT" sz="1100">
                        <a:effectLst/>
                        <a:latin typeface="Calibri"/>
                        <a:ea typeface="Calibri"/>
                        <a:cs typeface="Times New Roman"/>
                      </a:endParaRPr>
                    </a:p>
                    <a:p>
                      <a:pPr algn="ctr">
                        <a:lnSpc>
                          <a:spcPct val="115000"/>
                        </a:lnSpc>
                        <a:spcAft>
                          <a:spcPts val="0"/>
                        </a:spcAft>
                      </a:pPr>
                      <a:r>
                        <a:rPr lang="lt-LT" sz="1000" b="1">
                          <a:effectLst/>
                          <a:latin typeface="Times New Roman"/>
                          <a:ea typeface="Times New Roman"/>
                          <a:cs typeface="Times New Roman"/>
                        </a:rPr>
                        <a:t>apibūdinimo pagrindiniai aspektai</a:t>
                      </a:r>
                      <a:endParaRPr lang="lt-LT" sz="1100">
                        <a:effectLst/>
                        <a:latin typeface="Calibri"/>
                        <a:ea typeface="Calibri"/>
                        <a:cs typeface="Times New Roman"/>
                      </a:endParaRPr>
                    </a:p>
                    <a:p>
                      <a:pPr algn="ctr">
                        <a:lnSpc>
                          <a:spcPct val="115000"/>
                        </a:lnSpc>
                        <a:spcAft>
                          <a:spcPts val="0"/>
                        </a:spcAft>
                      </a:pPr>
                      <a:r>
                        <a:rPr lang="lt-LT" sz="1000" b="1">
                          <a:effectLst/>
                          <a:latin typeface="Times New Roman"/>
                          <a:ea typeface="Times New Roman"/>
                          <a:cs typeface="Times New Roman"/>
                        </a:rPr>
                        <a:t> </a:t>
                      </a:r>
                      <a:endParaRPr lang="lt-LT" sz="1100">
                        <a:effectLst/>
                        <a:latin typeface="Calibri"/>
                        <a:ea typeface="Calibri"/>
                        <a:cs typeface="Times New Roman"/>
                      </a:endParaRPr>
                    </a:p>
                  </a:txBody>
                  <a:tcPr marL="68580" marR="68580" marT="0" marB="0"/>
                </a:tc>
                <a:tc>
                  <a:txBody>
                    <a:bodyPr/>
                    <a:lstStyle/>
                    <a:p>
                      <a:pPr algn="ctr">
                        <a:lnSpc>
                          <a:spcPct val="115000"/>
                        </a:lnSpc>
                        <a:spcAft>
                          <a:spcPts val="0"/>
                        </a:spcAft>
                      </a:pPr>
                      <a:r>
                        <a:rPr lang="lt-LT" sz="1000" b="1">
                          <a:effectLst/>
                          <a:latin typeface="Times New Roman"/>
                          <a:ea typeface="Times New Roman"/>
                          <a:cs typeface="Times New Roman"/>
                        </a:rPr>
                        <a:t> </a:t>
                      </a:r>
                      <a:endParaRPr lang="lt-LT" sz="1100">
                        <a:effectLst/>
                        <a:latin typeface="Calibri"/>
                        <a:ea typeface="Calibri"/>
                        <a:cs typeface="Times New Roman"/>
                      </a:endParaRPr>
                    </a:p>
                    <a:p>
                      <a:pPr algn="ctr">
                        <a:lnSpc>
                          <a:spcPct val="115000"/>
                        </a:lnSpc>
                        <a:spcAft>
                          <a:spcPts val="0"/>
                        </a:spcAft>
                      </a:pPr>
                      <a:r>
                        <a:rPr lang="lt-LT" sz="1000" b="1">
                          <a:effectLst/>
                          <a:latin typeface="Times New Roman"/>
                          <a:ea typeface="Times New Roman"/>
                          <a:cs typeface="Times New Roman"/>
                        </a:rPr>
                        <a:t>Informacija apie nepageidaujamus įvykius praėjusiais kalendoriniais metais</a:t>
                      </a:r>
                      <a:endParaRPr lang="lt-LT" sz="1100">
                        <a:effectLst/>
                        <a:latin typeface="Calibri"/>
                        <a:ea typeface="Calibri"/>
                        <a:cs typeface="Times New Roman"/>
                      </a:endParaRPr>
                    </a:p>
                  </a:txBody>
                  <a:tcPr marL="68580" marR="68580" marT="0" marB="0"/>
                </a:tc>
              </a:tr>
              <a:tr h="370840">
                <a:tc>
                  <a:txBody>
                    <a:bodyPr/>
                    <a:lstStyle/>
                    <a:p>
                      <a:pPr algn="ctr">
                        <a:lnSpc>
                          <a:spcPct val="115000"/>
                        </a:lnSpc>
                        <a:spcAft>
                          <a:spcPts val="0"/>
                        </a:spcAft>
                      </a:pPr>
                      <a:r>
                        <a:rPr lang="lt-LT" sz="1000">
                          <a:effectLst/>
                          <a:latin typeface="Times New Roman"/>
                          <a:ea typeface="Times New Roman"/>
                          <a:cs typeface="Times New Roman"/>
                        </a:rPr>
                        <a:t>1.</a:t>
                      </a:r>
                      <a:endParaRPr lang="lt-L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lt-LT" sz="1000" dirty="0">
                          <a:effectLst/>
                          <a:latin typeface="Times New Roman"/>
                          <a:ea typeface="Times New Roman"/>
                          <a:cs typeface="Times New Roman"/>
                        </a:rPr>
                        <a:t>Kokia informacija apie privalomus registruoti nepageidaujamus įvykius registruojama (įvykių skaičius ir kt.)</a:t>
                      </a:r>
                      <a:endParaRPr lang="lt-LT" sz="1100" dirty="0">
                        <a:effectLst/>
                        <a:latin typeface="Calibri"/>
                        <a:ea typeface="Calibri"/>
                        <a:cs typeface="Times New Roman"/>
                      </a:endParaRPr>
                    </a:p>
                    <a:p>
                      <a:pPr algn="just">
                        <a:lnSpc>
                          <a:spcPct val="115000"/>
                        </a:lnSpc>
                        <a:spcAft>
                          <a:spcPts val="0"/>
                        </a:spcAft>
                      </a:pPr>
                      <a:r>
                        <a:rPr lang="lt-LT" sz="1000" dirty="0">
                          <a:effectLst/>
                          <a:latin typeface="Times New Roman"/>
                          <a:ea typeface="Times New Roman"/>
                          <a:cs typeface="Times New Roman"/>
                        </a:rPr>
                        <a:t>1.1. Teikiant sveikatos priežiūros paslaugas susijusias su:</a:t>
                      </a:r>
                      <a:endParaRPr lang="lt-LT" sz="1100" dirty="0">
                        <a:effectLst/>
                        <a:latin typeface="Calibri"/>
                        <a:ea typeface="Calibri"/>
                        <a:cs typeface="Times New Roman"/>
                      </a:endParaRPr>
                    </a:p>
                    <a:p>
                      <a:pPr algn="just">
                        <a:lnSpc>
                          <a:spcPct val="115000"/>
                        </a:lnSpc>
                        <a:spcAft>
                          <a:spcPts val="0"/>
                        </a:spcAft>
                      </a:pPr>
                      <a:r>
                        <a:rPr lang="lt-LT" sz="1000" dirty="0">
                          <a:effectLst/>
                          <a:latin typeface="Times New Roman"/>
                          <a:ea typeface="Times New Roman"/>
                          <a:cs typeface="Times New Roman"/>
                        </a:rPr>
                        <a:t>1.1.1. Medicinos prietaisų naudojimu;</a:t>
                      </a:r>
                      <a:endParaRPr lang="lt-LT" sz="1100" dirty="0">
                        <a:effectLst/>
                        <a:latin typeface="Calibri"/>
                        <a:ea typeface="Calibri"/>
                        <a:cs typeface="Times New Roman"/>
                      </a:endParaRPr>
                    </a:p>
                    <a:p>
                      <a:pPr algn="just">
                        <a:lnSpc>
                          <a:spcPct val="115000"/>
                        </a:lnSpc>
                        <a:spcAft>
                          <a:spcPts val="0"/>
                        </a:spcAft>
                      </a:pPr>
                      <a:r>
                        <a:rPr lang="lt-LT" sz="1000" dirty="0">
                          <a:effectLst/>
                          <a:latin typeface="Times New Roman"/>
                          <a:ea typeface="Times New Roman"/>
                          <a:cs typeface="Times New Roman"/>
                        </a:rPr>
                        <a:t>1.1.2. Kraujo ir jo komponentų ruošimu ir transfuzija;</a:t>
                      </a:r>
                      <a:endParaRPr lang="lt-LT" sz="1100" dirty="0">
                        <a:effectLst/>
                        <a:latin typeface="Calibri"/>
                        <a:ea typeface="Calibri"/>
                        <a:cs typeface="Times New Roman"/>
                      </a:endParaRPr>
                    </a:p>
                    <a:p>
                      <a:pPr algn="just">
                        <a:lnSpc>
                          <a:spcPct val="115000"/>
                        </a:lnSpc>
                        <a:spcAft>
                          <a:spcPts val="0"/>
                        </a:spcAft>
                      </a:pPr>
                      <a:r>
                        <a:rPr lang="lt-LT" sz="1000" dirty="0">
                          <a:effectLst/>
                          <a:latin typeface="Times New Roman"/>
                          <a:ea typeface="Times New Roman"/>
                          <a:cs typeface="Times New Roman"/>
                        </a:rPr>
                        <a:t>1.1.3. Vaistinių preparatų naudojimu;</a:t>
                      </a:r>
                      <a:endParaRPr lang="lt-LT" sz="1100" dirty="0">
                        <a:effectLst/>
                        <a:latin typeface="Calibri"/>
                        <a:ea typeface="Calibri"/>
                        <a:cs typeface="Times New Roman"/>
                      </a:endParaRPr>
                    </a:p>
                    <a:p>
                      <a:pPr algn="just">
                        <a:lnSpc>
                          <a:spcPct val="115000"/>
                        </a:lnSpc>
                        <a:spcAft>
                          <a:spcPts val="0"/>
                        </a:spcAft>
                      </a:pPr>
                      <a:r>
                        <a:rPr lang="lt-LT" sz="1000" dirty="0">
                          <a:effectLst/>
                          <a:latin typeface="Times New Roman"/>
                          <a:ea typeface="Times New Roman"/>
                          <a:cs typeface="Times New Roman"/>
                        </a:rPr>
                        <a:t>1.1.4. Hospitaline infekcija;</a:t>
                      </a:r>
                      <a:endParaRPr lang="lt-LT" sz="1100" dirty="0">
                        <a:effectLst/>
                        <a:latin typeface="Calibri"/>
                        <a:ea typeface="Calibri"/>
                        <a:cs typeface="Times New Roman"/>
                      </a:endParaRPr>
                    </a:p>
                    <a:p>
                      <a:pPr algn="just">
                        <a:lnSpc>
                          <a:spcPct val="115000"/>
                        </a:lnSpc>
                        <a:spcAft>
                          <a:spcPts val="0"/>
                        </a:spcAft>
                      </a:pPr>
                      <a:r>
                        <a:rPr lang="lt-LT" sz="1000" dirty="0">
                          <a:effectLst/>
                          <a:latin typeface="Times New Roman"/>
                          <a:ea typeface="Times New Roman"/>
                          <a:cs typeface="Times New Roman"/>
                        </a:rPr>
                        <a:t>1.1.5. Radiacine sauga.</a:t>
                      </a:r>
                      <a:endParaRPr lang="lt-LT" sz="1100" dirty="0">
                        <a:effectLst/>
                        <a:latin typeface="Calibri"/>
                        <a:ea typeface="Calibri"/>
                        <a:cs typeface="Times New Roman"/>
                      </a:endParaRPr>
                    </a:p>
                    <a:p>
                      <a:pPr algn="just">
                        <a:lnSpc>
                          <a:spcPct val="115000"/>
                        </a:lnSpc>
                        <a:spcAft>
                          <a:spcPts val="0"/>
                        </a:spcAft>
                      </a:pPr>
                      <a:r>
                        <a:rPr lang="lt-LT" sz="1000" dirty="0">
                          <a:effectLst/>
                          <a:latin typeface="Times New Roman"/>
                          <a:ea typeface="Times New Roman"/>
                          <a:cs typeface="Times New Roman"/>
                        </a:rPr>
                        <a:t>1.2. Teikiant slaugos paslaugas;</a:t>
                      </a:r>
                      <a:endParaRPr lang="lt-LT" sz="1100" dirty="0">
                        <a:effectLst/>
                        <a:latin typeface="Calibri"/>
                        <a:ea typeface="Calibri"/>
                        <a:cs typeface="Times New Roman"/>
                      </a:endParaRPr>
                    </a:p>
                    <a:p>
                      <a:pPr algn="just">
                        <a:lnSpc>
                          <a:spcPct val="115000"/>
                        </a:lnSpc>
                        <a:spcAft>
                          <a:spcPts val="0"/>
                        </a:spcAft>
                      </a:pPr>
                      <a:r>
                        <a:rPr lang="lt-LT" sz="1000" dirty="0">
                          <a:effectLst/>
                          <a:latin typeface="Times New Roman"/>
                          <a:ea typeface="Times New Roman"/>
                          <a:cs typeface="Times New Roman"/>
                        </a:rPr>
                        <a:t>1.3. Perkeliant ligonį į kitą gydymo įstaigą arba skyrių;</a:t>
                      </a:r>
                      <a:endParaRPr lang="lt-LT" sz="1100" dirty="0">
                        <a:effectLst/>
                        <a:latin typeface="Calibri"/>
                        <a:ea typeface="Calibri"/>
                        <a:cs typeface="Times New Roman"/>
                      </a:endParaRPr>
                    </a:p>
                    <a:p>
                      <a:pPr algn="just">
                        <a:lnSpc>
                          <a:spcPct val="115000"/>
                        </a:lnSpc>
                        <a:spcAft>
                          <a:spcPts val="0"/>
                        </a:spcAft>
                      </a:pPr>
                      <a:r>
                        <a:rPr lang="lt-LT" sz="1000" dirty="0">
                          <a:effectLst/>
                          <a:latin typeface="Times New Roman"/>
                          <a:ea typeface="Times New Roman"/>
                          <a:cs typeface="Times New Roman"/>
                        </a:rPr>
                        <a:t>1.4. Užtikrinant ligonių saugumą ir rėžimą įstaigoje</a:t>
                      </a:r>
                      <a:r>
                        <a:rPr lang="lt-LT" sz="1000" dirty="0" smtClean="0">
                          <a:effectLst/>
                          <a:latin typeface="Times New Roman"/>
                          <a:ea typeface="Times New Roman"/>
                          <a:cs typeface="Times New Roman"/>
                        </a:rPr>
                        <a:t>. </a:t>
                      </a:r>
                      <a:endParaRPr lang="lt-LT"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lt-LT" sz="1000" dirty="0">
                          <a:effectLst/>
                          <a:latin typeface="Times New Roman"/>
                          <a:ea typeface="Times New Roman"/>
                          <a:cs typeface="Times New Roman"/>
                        </a:rPr>
                        <a:t> </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 </a:t>
                      </a:r>
                      <a:endParaRPr lang="lt-LT" sz="1100" dirty="0">
                        <a:effectLst/>
                        <a:latin typeface="Calibri"/>
                        <a:ea typeface="Calibri"/>
                        <a:cs typeface="Times New Roman"/>
                      </a:endParaRPr>
                    </a:p>
                    <a:p>
                      <a:pPr algn="ctr">
                        <a:lnSpc>
                          <a:spcPct val="115000"/>
                        </a:lnSpc>
                        <a:spcAft>
                          <a:spcPts val="0"/>
                        </a:spcAft>
                      </a:pPr>
                      <a:r>
                        <a:rPr lang="lt-LT" sz="1000" dirty="0" smtClean="0">
                          <a:effectLst/>
                          <a:latin typeface="Times New Roman"/>
                          <a:ea typeface="Times New Roman"/>
                          <a:cs typeface="Times New Roman"/>
                        </a:rPr>
                        <a:t>Nebuvo </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 </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 </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 </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 </a:t>
                      </a:r>
                      <a:r>
                        <a:rPr lang="lt-LT" sz="1000" dirty="0" smtClean="0">
                          <a:effectLst/>
                          <a:latin typeface="Times New Roman"/>
                          <a:ea typeface="Times New Roman"/>
                          <a:cs typeface="Times New Roman"/>
                        </a:rPr>
                        <a:t>Nebuvo</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Nebuvo</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 </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1 atvejis</a:t>
                      </a:r>
                      <a:endParaRPr lang="lt-LT" sz="1100" dirty="0">
                        <a:effectLst/>
                        <a:latin typeface="Calibri"/>
                        <a:ea typeface="Calibri"/>
                        <a:cs typeface="Times New Roman"/>
                      </a:endParaRPr>
                    </a:p>
                  </a:txBody>
                  <a:tcPr marL="68580" marR="68580" marT="0" marB="0"/>
                </a:tc>
              </a:tr>
              <a:tr h="370840">
                <a:tc>
                  <a:txBody>
                    <a:bodyPr/>
                    <a:lstStyle/>
                    <a:p>
                      <a:pPr algn="ctr">
                        <a:lnSpc>
                          <a:spcPct val="115000"/>
                        </a:lnSpc>
                        <a:spcAft>
                          <a:spcPts val="0"/>
                        </a:spcAft>
                      </a:pPr>
                      <a:r>
                        <a:rPr lang="lt-LT" sz="1000">
                          <a:effectLst/>
                          <a:latin typeface="Times New Roman"/>
                          <a:ea typeface="Times New Roman"/>
                          <a:cs typeface="Times New Roman"/>
                        </a:rPr>
                        <a:t>2.</a:t>
                      </a:r>
                      <a:endParaRPr lang="lt-L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lt-LT" sz="1000">
                          <a:effectLst/>
                          <a:latin typeface="Times New Roman"/>
                          <a:ea typeface="Times New Roman"/>
                          <a:cs typeface="Times New Roman"/>
                        </a:rPr>
                        <a:t>Kokia informacija apie neprivalomus registruoti nepageidaujamus įvykius registruojama (įvykių skaičius ir kt.)</a:t>
                      </a:r>
                      <a:endParaRPr lang="lt-LT" sz="1100">
                        <a:effectLst/>
                        <a:latin typeface="Calibri"/>
                        <a:ea typeface="Calibri"/>
                        <a:cs typeface="Times New Roman"/>
                      </a:endParaRPr>
                    </a:p>
                    <a:p>
                      <a:pPr algn="just">
                        <a:lnSpc>
                          <a:spcPct val="115000"/>
                        </a:lnSpc>
                        <a:spcAft>
                          <a:spcPts val="0"/>
                        </a:spcAft>
                      </a:pPr>
                      <a:r>
                        <a:rPr lang="lt-LT" sz="1000">
                          <a:effectLst/>
                          <a:latin typeface="Times New Roman"/>
                          <a:ea typeface="Times New Roman"/>
                          <a:cs typeface="Times New Roman"/>
                        </a:rPr>
                        <a:t>2.1. Ligonio mirties atveju;</a:t>
                      </a:r>
                      <a:endParaRPr lang="lt-LT" sz="1100">
                        <a:effectLst/>
                        <a:latin typeface="Calibri"/>
                        <a:ea typeface="Calibri"/>
                        <a:cs typeface="Times New Roman"/>
                      </a:endParaRPr>
                    </a:p>
                    <a:p>
                      <a:pPr algn="just">
                        <a:lnSpc>
                          <a:spcPct val="115000"/>
                        </a:lnSpc>
                        <a:spcAft>
                          <a:spcPts val="0"/>
                        </a:spcAft>
                      </a:pPr>
                      <a:r>
                        <a:rPr lang="lt-LT" sz="1000">
                          <a:effectLst/>
                          <a:latin typeface="Times New Roman"/>
                          <a:ea typeface="Times New Roman"/>
                          <a:cs typeface="Times New Roman"/>
                        </a:rPr>
                        <a:t>2.2. Kilus pavojui gyvybei;</a:t>
                      </a:r>
                      <a:endParaRPr lang="lt-LT" sz="1100">
                        <a:effectLst/>
                        <a:latin typeface="Calibri"/>
                        <a:ea typeface="Calibri"/>
                        <a:cs typeface="Times New Roman"/>
                      </a:endParaRPr>
                    </a:p>
                    <a:p>
                      <a:pPr algn="just">
                        <a:lnSpc>
                          <a:spcPct val="115000"/>
                        </a:lnSpc>
                        <a:spcAft>
                          <a:spcPts val="0"/>
                        </a:spcAft>
                      </a:pPr>
                      <a:r>
                        <a:rPr lang="lt-LT" sz="1000">
                          <a:effectLst/>
                          <a:latin typeface="Times New Roman"/>
                          <a:ea typeface="Times New Roman"/>
                          <a:cs typeface="Times New Roman"/>
                        </a:rPr>
                        <a:t>2.3. Tenka hospitalizuoti arba pailginti stacionarinio ar ambulatorinio gydymo trukmę ir/ar skirti papildomą gydymą/intervenciją.</a:t>
                      </a:r>
                      <a:endParaRPr lang="lt-LT" sz="1100">
                        <a:effectLst/>
                        <a:latin typeface="Calibri"/>
                        <a:ea typeface="Calibri"/>
                        <a:cs typeface="Times New Roman"/>
                      </a:endParaRPr>
                    </a:p>
                    <a:p>
                      <a:pPr algn="just">
                        <a:lnSpc>
                          <a:spcPct val="115000"/>
                        </a:lnSpc>
                        <a:spcAft>
                          <a:spcPts val="0"/>
                        </a:spcAft>
                      </a:pPr>
                      <a:r>
                        <a:rPr lang="lt-LT" sz="1000">
                          <a:effectLst/>
                          <a:latin typeface="Times New Roman"/>
                          <a:ea typeface="Times New Roman"/>
                          <a:cs typeface="Times New Roman"/>
                        </a:rPr>
                        <a:t>2.4. Atsiranda invalidumas/neįgalumas.</a:t>
                      </a:r>
                      <a:endParaRPr lang="lt-LT" sz="1100">
                        <a:effectLst/>
                        <a:latin typeface="Calibri"/>
                        <a:ea typeface="Calibri"/>
                        <a:cs typeface="Times New Roman"/>
                      </a:endParaRPr>
                    </a:p>
                  </a:txBody>
                  <a:tcPr marL="68580" marR="68580" marT="0" marB="0"/>
                </a:tc>
                <a:tc>
                  <a:txBody>
                    <a:bodyPr/>
                    <a:lstStyle/>
                    <a:p>
                      <a:pPr algn="ctr">
                        <a:lnSpc>
                          <a:spcPct val="115000"/>
                        </a:lnSpc>
                        <a:spcAft>
                          <a:spcPts val="0"/>
                        </a:spcAft>
                      </a:pPr>
                      <a:r>
                        <a:rPr lang="lt-LT" sz="1000" dirty="0">
                          <a:effectLst/>
                          <a:latin typeface="Times New Roman"/>
                          <a:ea typeface="Times New Roman"/>
                          <a:cs typeface="Times New Roman"/>
                        </a:rPr>
                        <a:t> </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 </a:t>
                      </a:r>
                      <a:endParaRPr lang="lt-LT" sz="1100" dirty="0">
                        <a:effectLst/>
                        <a:latin typeface="Calibri"/>
                        <a:ea typeface="Calibri"/>
                        <a:cs typeface="Times New Roman"/>
                      </a:endParaRPr>
                    </a:p>
                    <a:p>
                      <a:pPr algn="ctr">
                        <a:lnSpc>
                          <a:spcPct val="115000"/>
                        </a:lnSpc>
                        <a:spcAft>
                          <a:spcPts val="0"/>
                        </a:spcAft>
                      </a:pPr>
                      <a:r>
                        <a:rPr lang="lt-LT" sz="1000" dirty="0" smtClean="0">
                          <a:effectLst/>
                          <a:latin typeface="Times New Roman"/>
                          <a:ea typeface="Times New Roman"/>
                          <a:cs typeface="Times New Roman"/>
                        </a:rPr>
                        <a:t>Nebuvo</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Nebuvo</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Nebuvo</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 </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Nebuvo</a:t>
                      </a:r>
                      <a:endParaRPr lang="lt-LT" sz="1100" dirty="0">
                        <a:effectLst/>
                        <a:latin typeface="Calibri"/>
                        <a:ea typeface="Calibri"/>
                        <a:cs typeface="Times New Roman"/>
                      </a:endParaRPr>
                    </a:p>
                  </a:txBody>
                  <a:tcPr marL="68580" marR="68580" marT="0" marB="0"/>
                </a:tc>
              </a:tr>
              <a:tr h="370840">
                <a:tc>
                  <a:txBody>
                    <a:bodyPr/>
                    <a:lstStyle/>
                    <a:p>
                      <a:pPr algn="ctr">
                        <a:lnSpc>
                          <a:spcPct val="115000"/>
                        </a:lnSpc>
                        <a:spcAft>
                          <a:spcPts val="0"/>
                        </a:spcAft>
                      </a:pPr>
                      <a:r>
                        <a:rPr lang="lt-LT" sz="1000">
                          <a:effectLst/>
                          <a:latin typeface="Times New Roman"/>
                          <a:ea typeface="Times New Roman"/>
                          <a:cs typeface="Times New Roman"/>
                        </a:rPr>
                        <a:t>3.</a:t>
                      </a:r>
                      <a:endParaRPr lang="lt-L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lt-LT" sz="1000">
                          <a:effectLst/>
                          <a:latin typeface="Times New Roman"/>
                          <a:ea typeface="Times New Roman"/>
                          <a:cs typeface="Times New Roman"/>
                        </a:rPr>
                        <a:t>Kokiose srityse yra būtinas papildomas nepageidaujamų įvykių registravimas:</a:t>
                      </a:r>
                      <a:endParaRPr lang="lt-LT" sz="1100">
                        <a:effectLst/>
                        <a:latin typeface="Calibri"/>
                        <a:ea typeface="Calibri"/>
                        <a:cs typeface="Times New Roman"/>
                      </a:endParaRPr>
                    </a:p>
                    <a:p>
                      <a:pPr algn="just">
                        <a:lnSpc>
                          <a:spcPct val="115000"/>
                        </a:lnSpc>
                        <a:spcAft>
                          <a:spcPts val="0"/>
                        </a:spcAft>
                      </a:pPr>
                      <a:r>
                        <a:rPr lang="lt-LT" sz="1000">
                          <a:effectLst/>
                          <a:latin typeface="Times New Roman"/>
                          <a:ea typeface="Times New Roman"/>
                          <a:cs typeface="Times New Roman"/>
                        </a:rPr>
                        <a:t>3.1. Nenumatyti nepageidaujami įvykiai sukėlę sveikatos sutrikimą/mirtį.</a:t>
                      </a:r>
                      <a:endParaRPr lang="lt-LT" sz="1100">
                        <a:effectLst/>
                        <a:latin typeface="Calibri"/>
                        <a:ea typeface="Calibri"/>
                        <a:cs typeface="Times New Roman"/>
                      </a:endParaRPr>
                    </a:p>
                    <a:p>
                      <a:pPr algn="just">
                        <a:lnSpc>
                          <a:spcPct val="115000"/>
                        </a:lnSpc>
                        <a:spcAft>
                          <a:spcPts val="0"/>
                        </a:spcAft>
                      </a:pPr>
                      <a:r>
                        <a:rPr lang="lt-LT" sz="1000">
                          <a:effectLst/>
                          <a:latin typeface="Times New Roman"/>
                          <a:ea typeface="Times New Roman"/>
                          <a:cs typeface="Times New Roman"/>
                        </a:rPr>
                        <a:t> </a:t>
                      </a:r>
                      <a:endParaRPr lang="lt-LT" sz="1100">
                        <a:effectLst/>
                        <a:latin typeface="Calibri"/>
                        <a:ea typeface="Calibri"/>
                        <a:cs typeface="Times New Roman"/>
                      </a:endParaRPr>
                    </a:p>
                  </a:txBody>
                  <a:tcPr marL="68580" marR="68580" marT="0" marB="0"/>
                </a:tc>
                <a:tc>
                  <a:txBody>
                    <a:bodyPr/>
                    <a:lstStyle/>
                    <a:p>
                      <a:pPr algn="ctr">
                        <a:lnSpc>
                          <a:spcPct val="115000"/>
                        </a:lnSpc>
                        <a:spcAft>
                          <a:spcPts val="0"/>
                        </a:spcAft>
                      </a:pPr>
                      <a:r>
                        <a:rPr lang="lt-LT" sz="1000" dirty="0">
                          <a:effectLst/>
                          <a:latin typeface="Times New Roman"/>
                          <a:ea typeface="Times New Roman"/>
                          <a:cs typeface="Times New Roman"/>
                        </a:rPr>
                        <a:t> </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Nebuvo</a:t>
                      </a:r>
                      <a:endParaRPr lang="lt-LT" sz="1100" dirty="0">
                        <a:effectLst/>
                        <a:latin typeface="Calibri"/>
                        <a:ea typeface="Calibri"/>
                        <a:cs typeface="Times New Roman"/>
                      </a:endParaRPr>
                    </a:p>
                  </a:txBody>
                  <a:tcPr marL="68580" marR="68580" marT="0" marB="0"/>
                </a:tc>
              </a:tr>
              <a:tr h="370840">
                <a:tc>
                  <a:txBody>
                    <a:bodyPr/>
                    <a:lstStyle/>
                    <a:p>
                      <a:pPr algn="ctr">
                        <a:lnSpc>
                          <a:spcPct val="115000"/>
                        </a:lnSpc>
                        <a:spcAft>
                          <a:spcPts val="0"/>
                        </a:spcAft>
                      </a:pPr>
                      <a:r>
                        <a:rPr lang="lt-LT" sz="1000">
                          <a:effectLst/>
                          <a:latin typeface="Times New Roman"/>
                          <a:ea typeface="Times New Roman"/>
                          <a:cs typeface="Times New Roman"/>
                        </a:rPr>
                        <a:t>4.</a:t>
                      </a:r>
                      <a:endParaRPr lang="lt-L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lt-LT" sz="1000" dirty="0">
                          <a:effectLst/>
                          <a:latin typeface="Times New Roman"/>
                          <a:ea typeface="Times New Roman"/>
                          <a:cs typeface="Times New Roman"/>
                        </a:rPr>
                        <a:t>Nepageidaujamų įvykių registravimo trūkumai:</a:t>
                      </a:r>
                      <a:endParaRPr lang="lt-LT" sz="1100" dirty="0">
                        <a:effectLst/>
                        <a:latin typeface="Calibri"/>
                        <a:ea typeface="Calibri"/>
                        <a:cs typeface="Times New Roman"/>
                      </a:endParaRPr>
                    </a:p>
                    <a:p>
                      <a:pPr algn="just">
                        <a:lnSpc>
                          <a:spcPct val="115000"/>
                        </a:lnSpc>
                        <a:spcAft>
                          <a:spcPts val="0"/>
                        </a:spcAft>
                      </a:pPr>
                      <a:r>
                        <a:rPr lang="lt-LT" sz="1000" dirty="0">
                          <a:effectLst/>
                          <a:latin typeface="Times New Roman"/>
                          <a:ea typeface="Times New Roman"/>
                          <a:cs typeface="Times New Roman"/>
                        </a:rPr>
                        <a:t>4.1 Nepakankamos įstaigos personalo žinios apie nepageidaujamų įvykių registravimo sistemą, įvykių prevenciją, valdymą</a:t>
                      </a:r>
                      <a:r>
                        <a:rPr lang="lt-LT" sz="1000" dirty="0" smtClean="0">
                          <a:effectLst/>
                          <a:latin typeface="Times New Roman"/>
                          <a:ea typeface="Times New Roman"/>
                          <a:cs typeface="Times New Roman"/>
                        </a:rPr>
                        <a:t>.</a:t>
                      </a:r>
                      <a:endParaRPr lang="lt-LT"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lt-LT" sz="1000" dirty="0">
                          <a:effectLst/>
                          <a:latin typeface="Times New Roman"/>
                          <a:ea typeface="Times New Roman"/>
                          <a:cs typeface="Times New Roman"/>
                        </a:rPr>
                        <a:t> </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Nebuvo</a:t>
                      </a:r>
                      <a:endParaRPr lang="lt-LT" sz="1100" dirty="0">
                        <a:effectLst/>
                        <a:latin typeface="Calibri"/>
                        <a:ea typeface="Calibri"/>
                        <a:cs typeface="Times New Roman"/>
                      </a:endParaRPr>
                    </a:p>
                  </a:txBody>
                  <a:tcPr marL="68580" marR="68580" marT="0" marB="0"/>
                </a:tc>
              </a:tr>
              <a:tr h="370840">
                <a:tc>
                  <a:txBody>
                    <a:bodyPr/>
                    <a:lstStyle/>
                    <a:p>
                      <a:pPr algn="ctr">
                        <a:lnSpc>
                          <a:spcPct val="115000"/>
                        </a:lnSpc>
                        <a:spcAft>
                          <a:spcPts val="0"/>
                        </a:spcAft>
                      </a:pPr>
                      <a:r>
                        <a:rPr lang="lt-LT" sz="1000">
                          <a:effectLst/>
                          <a:latin typeface="Times New Roman"/>
                          <a:ea typeface="Times New Roman"/>
                          <a:cs typeface="Times New Roman"/>
                        </a:rPr>
                        <a:t>5.</a:t>
                      </a:r>
                      <a:endParaRPr lang="lt-L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lt-LT" sz="1000">
                          <a:effectLst/>
                          <a:latin typeface="Times New Roman"/>
                          <a:ea typeface="Times New Roman"/>
                          <a:cs typeface="Times New Roman"/>
                        </a:rPr>
                        <a:t>Problemos, kylančios registruojant nepageidaujamus įvykius:</a:t>
                      </a:r>
                      <a:endParaRPr lang="lt-LT" sz="1100">
                        <a:effectLst/>
                        <a:latin typeface="Calibri"/>
                        <a:ea typeface="Calibri"/>
                        <a:cs typeface="Times New Roman"/>
                      </a:endParaRPr>
                    </a:p>
                    <a:p>
                      <a:pPr algn="just">
                        <a:lnSpc>
                          <a:spcPct val="115000"/>
                        </a:lnSpc>
                        <a:spcAft>
                          <a:spcPts val="0"/>
                        </a:spcAft>
                      </a:pPr>
                      <a:r>
                        <a:rPr lang="lt-LT" sz="1000">
                          <a:effectLst/>
                          <a:latin typeface="Times New Roman"/>
                          <a:ea typeface="Times New Roman"/>
                          <a:cs typeface="Times New Roman"/>
                        </a:rPr>
                        <a:t>5.1. Pasitikėjimo stoka;</a:t>
                      </a:r>
                      <a:endParaRPr lang="lt-LT" sz="1100">
                        <a:effectLst/>
                        <a:latin typeface="Calibri"/>
                        <a:ea typeface="Calibri"/>
                        <a:cs typeface="Times New Roman"/>
                      </a:endParaRPr>
                    </a:p>
                    <a:p>
                      <a:pPr algn="just">
                        <a:lnSpc>
                          <a:spcPct val="115000"/>
                        </a:lnSpc>
                        <a:spcAft>
                          <a:spcPts val="0"/>
                        </a:spcAft>
                      </a:pPr>
                      <a:r>
                        <a:rPr lang="lt-LT" sz="1000">
                          <a:effectLst/>
                          <a:latin typeface="Times New Roman"/>
                          <a:ea typeface="Times New Roman"/>
                          <a:cs typeface="Times New Roman"/>
                        </a:rPr>
                        <a:t>5.2. Baimė būti nubaustiems;</a:t>
                      </a:r>
                      <a:endParaRPr lang="lt-LT" sz="1100">
                        <a:effectLst/>
                        <a:latin typeface="Calibri"/>
                        <a:ea typeface="Calibri"/>
                        <a:cs typeface="Times New Roman"/>
                      </a:endParaRPr>
                    </a:p>
                    <a:p>
                      <a:pPr algn="just">
                        <a:lnSpc>
                          <a:spcPct val="115000"/>
                        </a:lnSpc>
                        <a:spcAft>
                          <a:spcPts val="0"/>
                        </a:spcAft>
                      </a:pPr>
                      <a:r>
                        <a:rPr lang="lt-LT" sz="1000">
                          <a:effectLst/>
                          <a:latin typeface="Times New Roman"/>
                          <a:ea typeface="Times New Roman"/>
                          <a:cs typeface="Times New Roman"/>
                        </a:rPr>
                        <a:t>5.3. Skepticizmas;</a:t>
                      </a:r>
                      <a:endParaRPr lang="lt-LT" sz="1100">
                        <a:effectLst/>
                        <a:latin typeface="Calibri"/>
                        <a:ea typeface="Calibri"/>
                        <a:cs typeface="Times New Roman"/>
                      </a:endParaRPr>
                    </a:p>
                    <a:p>
                      <a:pPr algn="just">
                        <a:lnSpc>
                          <a:spcPct val="115000"/>
                        </a:lnSpc>
                        <a:spcAft>
                          <a:spcPts val="0"/>
                        </a:spcAft>
                      </a:pPr>
                      <a:r>
                        <a:rPr lang="lt-LT" sz="1000">
                          <a:effectLst/>
                          <a:latin typeface="Times New Roman"/>
                          <a:ea typeface="Times New Roman"/>
                          <a:cs typeface="Times New Roman"/>
                        </a:rPr>
                        <a:t>5.4. Nepilnai aiški registracijos procedūra personalui.</a:t>
                      </a:r>
                      <a:endParaRPr lang="lt-LT" sz="1100">
                        <a:effectLst/>
                        <a:latin typeface="Calibri"/>
                        <a:ea typeface="Calibri"/>
                        <a:cs typeface="Times New Roman"/>
                      </a:endParaRPr>
                    </a:p>
                  </a:txBody>
                  <a:tcPr marL="68580" marR="68580" marT="0" marB="0"/>
                </a:tc>
                <a:tc>
                  <a:txBody>
                    <a:bodyPr/>
                    <a:lstStyle/>
                    <a:p>
                      <a:pPr>
                        <a:lnSpc>
                          <a:spcPct val="115000"/>
                        </a:lnSpc>
                        <a:spcAft>
                          <a:spcPts val="0"/>
                        </a:spcAft>
                      </a:pPr>
                      <a:r>
                        <a:rPr lang="lt-LT" sz="1000" dirty="0">
                          <a:effectLst/>
                          <a:latin typeface="Times New Roman"/>
                          <a:ea typeface="Times New Roman"/>
                          <a:cs typeface="Times New Roman"/>
                        </a:rPr>
                        <a:t>  </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Nebuvo</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Nebuvo</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Nebuvo</a:t>
                      </a:r>
                      <a:endParaRPr lang="lt-LT" sz="1100" dirty="0">
                        <a:effectLst/>
                        <a:latin typeface="Calibri"/>
                        <a:ea typeface="Calibri"/>
                        <a:cs typeface="Times New Roman"/>
                      </a:endParaRPr>
                    </a:p>
                    <a:p>
                      <a:pPr algn="ctr">
                        <a:lnSpc>
                          <a:spcPct val="115000"/>
                        </a:lnSpc>
                        <a:spcAft>
                          <a:spcPts val="0"/>
                        </a:spcAft>
                      </a:pPr>
                      <a:r>
                        <a:rPr lang="lt-LT" sz="1000" dirty="0">
                          <a:effectLst/>
                          <a:latin typeface="Times New Roman"/>
                          <a:ea typeface="Times New Roman"/>
                          <a:cs typeface="Times New Roman"/>
                        </a:rPr>
                        <a:t>Nebuvo</a:t>
                      </a:r>
                      <a:endParaRPr lang="lt-LT"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41385955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7450"/>
            <a:ext cx="8229600" cy="562074"/>
          </a:xfrm>
        </p:spPr>
        <p:txBody>
          <a:bodyPr>
            <a:noAutofit/>
          </a:bodyPr>
          <a:lstStyle/>
          <a:p>
            <a:r>
              <a:rPr lang="en-US" sz="2000" b="1" dirty="0" err="1">
                <a:latin typeface="Times New Roman" panose="02020603050405020304" pitchFamily="18" charset="0"/>
                <a:cs typeface="Times New Roman" panose="02020603050405020304" pitchFamily="18" charset="0"/>
              </a:rPr>
              <a:t>Priemonių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planas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užtikrinantis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išsamų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objektyvų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nepageidaujamų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įvykių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registravimą</a:t>
            </a:r>
            <a:endParaRPr lang="lt-LT"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991872" y="307777"/>
            <a:ext cx="1152128" cy="307777"/>
          </a:xfrm>
          <a:prstGeom prst="rect">
            <a:avLst/>
          </a:prstGeom>
          <a:noFill/>
        </p:spPr>
        <p:txBody>
          <a:bodyPr wrap="square" rtlCol="0">
            <a:spAutoFit/>
          </a:bodyPr>
          <a:lstStyle/>
          <a:p>
            <a:r>
              <a:rPr lang="lt-LT" sz="1400" dirty="0" smtClean="0">
                <a:latin typeface="Times New Roman" panose="02020603050405020304" pitchFamily="18" charset="0"/>
                <a:cs typeface="Times New Roman" panose="02020603050405020304" pitchFamily="18" charset="0"/>
              </a:rPr>
              <a:t>10 lentelė</a:t>
            </a:r>
            <a:endParaRPr lang="lt-LT" sz="1400" dirty="0">
              <a:latin typeface="Times New Roman" panose="02020603050405020304" pitchFamily="18" charset="0"/>
              <a:cs typeface="Times New Roman" panose="02020603050405020304"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482532084"/>
              </p:ext>
            </p:extLst>
          </p:nvPr>
        </p:nvGraphicFramePr>
        <p:xfrm>
          <a:off x="107504" y="620688"/>
          <a:ext cx="8928993" cy="5882932"/>
        </p:xfrm>
        <a:graphic>
          <a:graphicData uri="http://schemas.openxmlformats.org/drawingml/2006/table">
            <a:tbl>
              <a:tblPr firstRow="1" bandRow="1">
                <a:tableStyleId>{5C22544A-7EE6-4342-B048-85BDC9FD1C3A}</a:tableStyleId>
              </a:tblPr>
              <a:tblGrid>
                <a:gridCol w="176375"/>
                <a:gridCol w="2487921"/>
                <a:gridCol w="2808312"/>
                <a:gridCol w="1882609"/>
                <a:gridCol w="703149"/>
                <a:gridCol w="870627"/>
              </a:tblGrid>
              <a:tr h="370840">
                <a:tc>
                  <a:txBody>
                    <a:bodyPr/>
                    <a:lstStyle/>
                    <a:p>
                      <a:pPr marR="62230" algn="ctr">
                        <a:lnSpc>
                          <a:spcPct val="115000"/>
                        </a:lnSpc>
                        <a:spcAft>
                          <a:spcPts val="0"/>
                        </a:spcAft>
                      </a:pPr>
                      <a:endParaRPr lang="lt-LT" sz="1100" dirty="0">
                        <a:effectLst/>
                        <a:latin typeface="Calibri"/>
                        <a:ea typeface="Calibri"/>
                        <a:cs typeface="Times New Roman"/>
                      </a:endParaRPr>
                    </a:p>
                  </a:txBody>
                  <a:tcPr marL="68580" marR="68580" marT="0" marB="0"/>
                </a:tc>
                <a:tc>
                  <a:txBody>
                    <a:bodyPr/>
                    <a:lstStyle/>
                    <a:p>
                      <a:pPr marR="62230" algn="ctr">
                        <a:lnSpc>
                          <a:spcPct val="115000"/>
                        </a:lnSpc>
                        <a:spcAft>
                          <a:spcPts val="0"/>
                        </a:spcAft>
                      </a:pPr>
                      <a:r>
                        <a:rPr lang="lt-LT" sz="1000" b="1">
                          <a:effectLst/>
                          <a:latin typeface="Times New Roman"/>
                          <a:ea typeface="Times New Roman"/>
                          <a:cs typeface="Times New Roman"/>
                        </a:rPr>
                        <a:t>Orientaciniai klausimai ir problemos, kurių sprendimui turi būti formuojamos atitinkamos priemonės</a:t>
                      </a:r>
                      <a:endParaRPr lang="lt-LT" sz="1100">
                        <a:effectLst/>
                        <a:latin typeface="Calibri"/>
                        <a:ea typeface="Calibri"/>
                        <a:cs typeface="Times New Roman"/>
                      </a:endParaRPr>
                    </a:p>
                  </a:txBody>
                  <a:tcPr marL="68580" marR="68580" marT="0" marB="0"/>
                </a:tc>
                <a:tc>
                  <a:txBody>
                    <a:bodyPr/>
                    <a:lstStyle/>
                    <a:p>
                      <a:pPr marR="62230" algn="ctr">
                        <a:lnSpc>
                          <a:spcPct val="115000"/>
                        </a:lnSpc>
                        <a:spcAft>
                          <a:spcPts val="0"/>
                        </a:spcAft>
                      </a:pPr>
                      <a:r>
                        <a:rPr lang="lt-LT" sz="1000" b="1">
                          <a:effectLst/>
                          <a:latin typeface="Times New Roman"/>
                          <a:ea typeface="Times New Roman"/>
                          <a:cs typeface="Times New Roman"/>
                        </a:rPr>
                        <a:t>Numatomos priemonės, užtikrinančios išsamų ir objektyvų nepageidaujamų įvykių registravimą </a:t>
                      </a:r>
                      <a:endParaRPr lang="lt-LT" sz="1100">
                        <a:effectLst/>
                        <a:latin typeface="Calibri"/>
                        <a:ea typeface="Calibri"/>
                        <a:cs typeface="Times New Roman"/>
                      </a:endParaRPr>
                    </a:p>
                  </a:txBody>
                  <a:tcPr marL="68580" marR="68580" marT="0" marB="0"/>
                </a:tc>
                <a:tc>
                  <a:txBody>
                    <a:bodyPr/>
                    <a:lstStyle/>
                    <a:p>
                      <a:pPr marR="62230" algn="ctr">
                        <a:lnSpc>
                          <a:spcPct val="115000"/>
                        </a:lnSpc>
                        <a:spcAft>
                          <a:spcPts val="0"/>
                        </a:spcAft>
                      </a:pPr>
                      <a:r>
                        <a:rPr lang="lt-LT" sz="1000" b="1">
                          <a:effectLst/>
                          <a:latin typeface="Times New Roman"/>
                          <a:ea typeface="Times New Roman"/>
                          <a:cs typeface="Times New Roman"/>
                        </a:rPr>
                        <a:t>Konkretūs rezultatai, kurių tikimasi pasiekti įgyvendinant priemonę</a:t>
                      </a:r>
                      <a:endParaRPr lang="lt-LT" sz="1100">
                        <a:effectLst/>
                        <a:latin typeface="Calibri"/>
                        <a:ea typeface="Calibri"/>
                        <a:cs typeface="Times New Roman"/>
                      </a:endParaRPr>
                    </a:p>
                  </a:txBody>
                  <a:tcPr marL="68580" marR="68580" marT="0" marB="0"/>
                </a:tc>
                <a:tc>
                  <a:txBody>
                    <a:bodyPr/>
                    <a:lstStyle/>
                    <a:p>
                      <a:pPr marR="62230" algn="ctr">
                        <a:lnSpc>
                          <a:spcPct val="115000"/>
                        </a:lnSpc>
                        <a:spcAft>
                          <a:spcPts val="0"/>
                        </a:spcAft>
                      </a:pPr>
                      <a:r>
                        <a:rPr lang="lt-LT" sz="1000" b="1" dirty="0" smtClean="0">
                          <a:effectLst/>
                          <a:latin typeface="Times New Roman"/>
                          <a:ea typeface="Times New Roman"/>
                          <a:cs typeface="Times New Roman"/>
                        </a:rPr>
                        <a:t>Priem</a:t>
                      </a:r>
                      <a:r>
                        <a:rPr lang="en-US" sz="1000" b="1" dirty="0" smtClean="0">
                          <a:effectLst/>
                          <a:latin typeface="Times New Roman"/>
                          <a:ea typeface="Times New Roman"/>
                          <a:cs typeface="Times New Roman"/>
                        </a:rPr>
                        <a:t>on.</a:t>
                      </a:r>
                      <a:r>
                        <a:rPr lang="lt-LT" sz="1000" b="1" dirty="0" smtClean="0">
                          <a:effectLst/>
                          <a:latin typeface="Times New Roman"/>
                          <a:ea typeface="Times New Roman"/>
                          <a:cs typeface="Times New Roman"/>
                        </a:rPr>
                        <a:t> įgyvend</a:t>
                      </a:r>
                      <a:r>
                        <a:rPr lang="en-US" sz="1000" b="1" dirty="0" smtClean="0">
                          <a:effectLst/>
                          <a:latin typeface="Times New Roman"/>
                          <a:ea typeface="Times New Roman"/>
                          <a:cs typeface="Times New Roman"/>
                        </a:rPr>
                        <a:t>.</a:t>
                      </a:r>
                      <a:r>
                        <a:rPr lang="en-US" sz="1000" b="1" baseline="0" dirty="0" smtClean="0">
                          <a:effectLst/>
                          <a:latin typeface="Times New Roman"/>
                          <a:ea typeface="Times New Roman"/>
                          <a:cs typeface="Times New Roman"/>
                        </a:rPr>
                        <a:t> </a:t>
                      </a:r>
                      <a:r>
                        <a:rPr lang="lt-LT" sz="1000" b="1" dirty="0" smtClean="0">
                          <a:effectLst/>
                          <a:latin typeface="Times New Roman"/>
                          <a:ea typeface="Times New Roman"/>
                          <a:cs typeface="Times New Roman"/>
                        </a:rPr>
                        <a:t>term.</a:t>
                      </a:r>
                      <a:endParaRPr lang="lt-LT" sz="1100" dirty="0">
                        <a:effectLst/>
                        <a:latin typeface="Calibri"/>
                        <a:ea typeface="Calibri"/>
                        <a:cs typeface="Times New Roman"/>
                      </a:endParaRPr>
                    </a:p>
                  </a:txBody>
                  <a:tcPr marL="68580" marR="68580" marT="0" marB="0"/>
                </a:tc>
                <a:tc>
                  <a:txBody>
                    <a:bodyPr/>
                    <a:lstStyle/>
                    <a:p>
                      <a:pPr marR="62230" algn="ctr">
                        <a:lnSpc>
                          <a:spcPct val="115000"/>
                        </a:lnSpc>
                        <a:spcAft>
                          <a:spcPts val="0"/>
                        </a:spcAft>
                      </a:pPr>
                      <a:r>
                        <a:rPr lang="lt-LT" sz="1000" b="1" dirty="0">
                          <a:effectLst/>
                          <a:latin typeface="Times New Roman"/>
                          <a:ea typeface="Times New Roman"/>
                          <a:cs typeface="Times New Roman"/>
                        </a:rPr>
                        <a:t>Atsakingi </a:t>
                      </a:r>
                      <a:r>
                        <a:rPr lang="lt-LT" sz="1000" b="1" dirty="0" smtClean="0">
                          <a:effectLst/>
                          <a:latin typeface="Times New Roman"/>
                          <a:ea typeface="Times New Roman"/>
                          <a:cs typeface="Times New Roman"/>
                        </a:rPr>
                        <a:t>vykdytojai</a:t>
                      </a:r>
                      <a:endParaRPr lang="lt-LT" sz="1100" dirty="0">
                        <a:effectLst/>
                        <a:latin typeface="Calibri"/>
                        <a:ea typeface="Calibri"/>
                        <a:cs typeface="Times New Roman"/>
                      </a:endParaRPr>
                    </a:p>
                  </a:txBody>
                  <a:tcPr marL="68580" marR="68580" marT="0" marB="0"/>
                </a:tc>
              </a:tr>
              <a:tr h="370840">
                <a:tc>
                  <a:txBody>
                    <a:bodyPr/>
                    <a:lstStyle/>
                    <a:p>
                      <a:pPr marR="62230">
                        <a:lnSpc>
                          <a:spcPct val="115000"/>
                        </a:lnSpc>
                        <a:spcAft>
                          <a:spcPts val="0"/>
                        </a:spcAft>
                      </a:pPr>
                      <a:r>
                        <a:rPr lang="lt-LT" sz="1100" dirty="0" smtClean="0">
                          <a:effectLst/>
                          <a:latin typeface="Calibri"/>
                          <a:ea typeface="Calibri"/>
                          <a:cs typeface="Times New Roman"/>
                        </a:rPr>
                        <a:t>1</a:t>
                      </a:r>
                      <a:endParaRPr lang="lt-LT" sz="1100" dirty="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Priežasčių, sukeliančių kontroliuojančių subjektų nustatytus privalomų registruoti nepageidaujamų įvykių registravimo trūkumus, šalinimas</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Įstaigos darbuotojų supažindinimas su :</a:t>
                      </a:r>
                      <a:endParaRPr lang="lt-LT" sz="1100">
                        <a:effectLst/>
                        <a:latin typeface="Calibri"/>
                        <a:ea typeface="Calibri"/>
                        <a:cs typeface="Times New Roman"/>
                      </a:endParaRPr>
                    </a:p>
                    <a:p>
                      <a:pPr marL="342900" marR="62230" lvl="0" indent="-342900" algn="just">
                        <a:lnSpc>
                          <a:spcPct val="115000"/>
                        </a:lnSpc>
                        <a:spcAft>
                          <a:spcPts val="0"/>
                        </a:spcAft>
                        <a:buFont typeface="Wingdings"/>
                        <a:buChar char=""/>
                      </a:pPr>
                      <a:r>
                        <a:rPr lang="lt-LT" sz="1000">
                          <a:effectLst/>
                          <a:latin typeface="Times New Roman"/>
                          <a:ea typeface="Times New Roman"/>
                          <a:cs typeface="Times New Roman"/>
                        </a:rPr>
                        <a:t>Nepageidaujamais įvykiais;</a:t>
                      </a:r>
                      <a:endParaRPr lang="lt-LT" sz="1100">
                        <a:effectLst/>
                        <a:latin typeface="Symbol"/>
                        <a:ea typeface="Calibri"/>
                        <a:cs typeface="Times New Roman"/>
                      </a:endParaRPr>
                    </a:p>
                    <a:p>
                      <a:pPr marL="342900" marR="62230" lvl="0" indent="-342900" algn="just">
                        <a:lnSpc>
                          <a:spcPct val="115000"/>
                        </a:lnSpc>
                        <a:spcAft>
                          <a:spcPts val="0"/>
                        </a:spcAft>
                        <a:buFont typeface="Wingdings"/>
                        <a:buChar char=""/>
                      </a:pPr>
                      <a:r>
                        <a:rPr lang="lt-LT" sz="1000">
                          <a:effectLst/>
                          <a:latin typeface="Times New Roman"/>
                          <a:ea typeface="Times New Roman"/>
                          <a:cs typeface="Times New Roman"/>
                        </a:rPr>
                        <a:t>Nepageidaujamų įvykių priežastimis;</a:t>
                      </a:r>
                      <a:endParaRPr lang="lt-LT" sz="1100">
                        <a:effectLst/>
                        <a:latin typeface="Symbol"/>
                        <a:ea typeface="Calibri"/>
                        <a:cs typeface="Times New Roman"/>
                      </a:endParaRPr>
                    </a:p>
                    <a:p>
                      <a:pPr marL="342900" marR="62230" lvl="0" indent="-342900" algn="just">
                        <a:lnSpc>
                          <a:spcPct val="115000"/>
                        </a:lnSpc>
                        <a:spcAft>
                          <a:spcPts val="0"/>
                        </a:spcAft>
                        <a:buFont typeface="Wingdings"/>
                        <a:buChar char=""/>
                      </a:pPr>
                      <a:r>
                        <a:rPr lang="lt-LT" sz="1000">
                          <a:effectLst/>
                          <a:latin typeface="Times New Roman"/>
                          <a:ea typeface="Times New Roman"/>
                          <a:cs typeface="Times New Roman"/>
                        </a:rPr>
                        <a:t>Nepageidaujamų įvykių nustatymu;</a:t>
                      </a:r>
                      <a:endParaRPr lang="lt-LT" sz="1100">
                        <a:effectLst/>
                        <a:latin typeface="Symbol"/>
                        <a:ea typeface="Calibri"/>
                        <a:cs typeface="Times New Roman"/>
                      </a:endParaRPr>
                    </a:p>
                    <a:p>
                      <a:pPr marL="342900" marR="62230" lvl="0" indent="-342900" algn="just">
                        <a:lnSpc>
                          <a:spcPct val="115000"/>
                        </a:lnSpc>
                        <a:spcAft>
                          <a:spcPts val="0"/>
                        </a:spcAft>
                        <a:buFont typeface="Wingdings"/>
                        <a:buChar char=""/>
                      </a:pPr>
                      <a:r>
                        <a:rPr lang="lt-LT" sz="1000">
                          <a:effectLst/>
                          <a:latin typeface="Times New Roman"/>
                          <a:ea typeface="Times New Roman"/>
                          <a:cs typeface="Times New Roman"/>
                        </a:rPr>
                        <a:t>Nepageidaujamų įvykių registracija.</a:t>
                      </a:r>
                      <a:endParaRPr lang="lt-LT" sz="1100">
                        <a:effectLst/>
                        <a:latin typeface="Symbol"/>
                        <a:ea typeface="Calibri"/>
                        <a:cs typeface="Times New Roman"/>
                      </a:endParaRPr>
                    </a:p>
                  </a:txBody>
                  <a:tcPr marL="68580" marR="68580" marT="0" marB="0"/>
                </a:tc>
                <a:tc>
                  <a:txBody>
                    <a:bodyPr/>
                    <a:lstStyle/>
                    <a:p>
                      <a:pPr indent="-3175">
                        <a:lnSpc>
                          <a:spcPct val="115000"/>
                        </a:lnSpc>
                        <a:spcAft>
                          <a:spcPts val="0"/>
                        </a:spcAft>
                      </a:pPr>
                      <a:r>
                        <a:rPr lang="lt-LT" sz="1000">
                          <a:effectLst/>
                          <a:latin typeface="Times New Roman"/>
                          <a:ea typeface="Times New Roman"/>
                          <a:cs typeface="Times New Roman"/>
                        </a:rPr>
                        <a:t>Nepageidaujamų įvykių prevencija, registravimas.</a:t>
                      </a:r>
                      <a:endParaRPr lang="lt-LT" sz="1100">
                        <a:effectLst/>
                        <a:latin typeface="Calibri"/>
                        <a:ea typeface="Calibri"/>
                        <a:cs typeface="Times New Roman"/>
                      </a:endParaRPr>
                    </a:p>
                  </a:txBody>
                  <a:tcPr marL="68580" marR="68580" marT="0" marB="0"/>
                </a:tc>
                <a:tc>
                  <a:txBody>
                    <a:bodyPr/>
                    <a:lstStyle/>
                    <a:p>
                      <a:pPr marR="635" indent="-3175">
                        <a:lnSpc>
                          <a:spcPts val="1370"/>
                        </a:lnSpc>
                        <a:spcAft>
                          <a:spcPts val="0"/>
                        </a:spcAft>
                      </a:pPr>
                      <a:r>
                        <a:rPr lang="lt-LT" sz="1000">
                          <a:effectLst/>
                          <a:latin typeface="Times New Roman"/>
                          <a:ea typeface="Times New Roman"/>
                          <a:cs typeface="Times New Roman"/>
                        </a:rPr>
                        <a:t>2013 m. II ketv.</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dirty="0" smtClean="0">
                          <a:effectLst/>
                          <a:latin typeface="Times New Roman"/>
                          <a:ea typeface="Times New Roman"/>
                          <a:cs typeface="Times New Roman"/>
                        </a:rPr>
                        <a:t>Pav. medicinai</a:t>
                      </a:r>
                      <a:r>
                        <a:rPr lang="lt-LT" sz="1000" dirty="0">
                          <a:effectLst/>
                          <a:latin typeface="Times New Roman"/>
                          <a:ea typeface="Times New Roman"/>
                          <a:cs typeface="Times New Roman"/>
                        </a:rPr>
                        <a:t>, auditorius.</a:t>
                      </a:r>
                      <a:endParaRPr lang="lt-LT" sz="1100" dirty="0">
                        <a:effectLst/>
                        <a:latin typeface="Calibri"/>
                        <a:ea typeface="Calibri"/>
                        <a:cs typeface="Times New Roman"/>
                      </a:endParaRPr>
                    </a:p>
                  </a:txBody>
                  <a:tcPr marL="68580" marR="68580" marT="0" marB="0"/>
                </a:tc>
              </a:tr>
              <a:tr h="370840">
                <a:tc>
                  <a:txBody>
                    <a:bodyPr/>
                    <a:lstStyle/>
                    <a:p>
                      <a:pPr marR="62230">
                        <a:lnSpc>
                          <a:spcPct val="115000"/>
                        </a:lnSpc>
                        <a:spcAft>
                          <a:spcPts val="0"/>
                        </a:spcAft>
                      </a:pPr>
                      <a:r>
                        <a:rPr lang="lt-LT" sz="1100" dirty="0" smtClean="0">
                          <a:effectLst/>
                          <a:latin typeface="Calibri"/>
                          <a:ea typeface="Calibri"/>
                          <a:cs typeface="Times New Roman"/>
                        </a:rPr>
                        <a:t>2</a:t>
                      </a:r>
                      <a:endParaRPr lang="lt-LT" sz="1100" dirty="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Registruojamų neprivalomų registruoti nepageidaujamų įvykių sąrašo peržiūrėjimas ar sudarymas (jeigu nebuvo registruojami, atsižvelgiant į teikiamų paslaugų specifiką)</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Registruojamų neprivalomų registruoti nepageidaujamų įvykių sąrašo sudarymas ir patvirtinimas, įvertinus įstaigos med. personalo ir administracijos pasiūlymus.</a:t>
                      </a:r>
                      <a:endParaRPr lang="lt-LT" sz="1100">
                        <a:effectLst/>
                        <a:latin typeface="Calibri"/>
                        <a:ea typeface="Calibri"/>
                        <a:cs typeface="Times New Roman"/>
                      </a:endParaRPr>
                    </a:p>
                  </a:txBody>
                  <a:tcPr marL="68580" marR="68580" marT="0" marB="0"/>
                </a:tc>
                <a:tc>
                  <a:txBody>
                    <a:bodyPr/>
                    <a:lstStyle/>
                    <a:p>
                      <a:pPr>
                        <a:lnSpc>
                          <a:spcPct val="115000"/>
                        </a:lnSpc>
                        <a:spcAft>
                          <a:spcPts val="0"/>
                        </a:spcAft>
                      </a:pPr>
                      <a:r>
                        <a:rPr lang="lt-LT" sz="1000">
                          <a:effectLst/>
                          <a:latin typeface="Times New Roman"/>
                          <a:ea typeface="Times New Roman"/>
                          <a:cs typeface="Times New Roman"/>
                        </a:rPr>
                        <a:t>Įstaigos med. personalo iniciatyvos ir motyvacijos sukūrimas. Tai atlikti ir vykdyti.</a:t>
                      </a:r>
                      <a:endParaRPr lang="lt-LT" sz="1100">
                        <a:effectLst/>
                        <a:latin typeface="Calibri"/>
                        <a:ea typeface="Calibri"/>
                        <a:cs typeface="Times New Roman"/>
                      </a:endParaRPr>
                    </a:p>
                  </a:txBody>
                  <a:tcPr marL="68580" marR="68580" marT="0" marB="0"/>
                </a:tc>
                <a:tc>
                  <a:txBody>
                    <a:bodyPr/>
                    <a:lstStyle/>
                    <a:p>
                      <a:pPr marR="635">
                        <a:lnSpc>
                          <a:spcPts val="1370"/>
                        </a:lnSpc>
                        <a:spcAft>
                          <a:spcPts val="0"/>
                        </a:spcAft>
                      </a:pPr>
                      <a:r>
                        <a:rPr lang="lt-LT" sz="1000">
                          <a:effectLst/>
                          <a:latin typeface="Times New Roman"/>
                          <a:ea typeface="Times New Roman"/>
                          <a:cs typeface="Times New Roman"/>
                        </a:rPr>
                        <a:t>2014 m. I ketv.</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dirty="0" smtClean="0">
                          <a:effectLst/>
                          <a:latin typeface="Times New Roman"/>
                          <a:ea typeface="Times New Roman"/>
                          <a:cs typeface="Times New Roman"/>
                        </a:rPr>
                        <a:t>Pav. medicinai</a:t>
                      </a:r>
                      <a:r>
                        <a:rPr lang="lt-LT" sz="1000" dirty="0">
                          <a:effectLst/>
                          <a:latin typeface="Times New Roman"/>
                          <a:ea typeface="Times New Roman"/>
                          <a:cs typeface="Times New Roman"/>
                        </a:rPr>
                        <a:t>, auditorius.</a:t>
                      </a:r>
                      <a:endParaRPr lang="lt-LT" sz="1100" dirty="0">
                        <a:effectLst/>
                        <a:latin typeface="Calibri"/>
                        <a:ea typeface="Calibri"/>
                        <a:cs typeface="Times New Roman"/>
                      </a:endParaRPr>
                    </a:p>
                  </a:txBody>
                  <a:tcPr marL="68580" marR="68580" marT="0" marB="0"/>
                </a:tc>
              </a:tr>
              <a:tr h="370840">
                <a:tc>
                  <a:txBody>
                    <a:bodyPr/>
                    <a:lstStyle/>
                    <a:p>
                      <a:pPr marR="62230">
                        <a:lnSpc>
                          <a:spcPct val="115000"/>
                        </a:lnSpc>
                        <a:spcAft>
                          <a:spcPts val="0"/>
                        </a:spcAft>
                      </a:pPr>
                      <a:r>
                        <a:rPr lang="lt-LT" sz="1100" dirty="0" smtClean="0">
                          <a:effectLst/>
                          <a:latin typeface="Calibri"/>
                          <a:ea typeface="Calibri"/>
                          <a:cs typeface="Times New Roman"/>
                        </a:rPr>
                        <a:t>3</a:t>
                      </a:r>
                      <a:endParaRPr lang="lt-LT" sz="1100" dirty="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Registravimo proceso tobulinimo priemonės</a:t>
                      </a:r>
                      <a:endParaRPr lang="lt-LT" sz="1100">
                        <a:effectLst/>
                        <a:latin typeface="Calibri"/>
                        <a:ea typeface="Calibri"/>
                        <a:cs typeface="Times New Roman"/>
                      </a:endParaRPr>
                    </a:p>
                  </a:txBody>
                  <a:tcPr marL="68580" marR="68580" marT="0" marB="0"/>
                </a:tc>
                <a:tc>
                  <a:txBody>
                    <a:bodyPr/>
                    <a:lstStyle/>
                    <a:p>
                      <a:pPr marR="62230">
                        <a:lnSpc>
                          <a:spcPct val="115000"/>
                        </a:lnSpc>
                        <a:spcAft>
                          <a:spcPts val="0"/>
                        </a:spcAft>
                      </a:pPr>
                      <a:r>
                        <a:rPr lang="lt-LT" sz="1000">
                          <a:effectLst/>
                          <a:latin typeface="Times New Roman"/>
                          <a:ea typeface="Times New Roman"/>
                          <a:cs typeface="Times New Roman"/>
                        </a:rPr>
                        <a:t>Įstaigos personalo mokymo programos sukūrimas, patvirtinimas ir vykdymas.</a:t>
                      </a:r>
                      <a:endParaRPr lang="lt-LT" sz="1100">
                        <a:effectLst/>
                        <a:latin typeface="Calibri"/>
                        <a:ea typeface="Calibri"/>
                        <a:cs typeface="Times New Roman"/>
                      </a:endParaRPr>
                    </a:p>
                  </a:txBody>
                  <a:tcPr marL="68580" marR="68580" marT="0" marB="0"/>
                </a:tc>
                <a:tc>
                  <a:txBody>
                    <a:bodyPr/>
                    <a:lstStyle/>
                    <a:p>
                      <a:pPr indent="-3175" algn="just">
                        <a:lnSpc>
                          <a:spcPts val="1370"/>
                        </a:lnSpc>
                        <a:spcAft>
                          <a:spcPts val="0"/>
                        </a:spcAft>
                      </a:pPr>
                      <a:r>
                        <a:rPr lang="lt-LT" sz="1000">
                          <a:effectLst/>
                          <a:latin typeface="Times New Roman"/>
                          <a:ea typeface="Times New Roman"/>
                          <a:cs typeface="Times New Roman"/>
                        </a:rPr>
                        <a:t>Sukurti sąlygas nepageidaujamų įvykių prevencijos vykdymui. </a:t>
                      </a:r>
                      <a:endParaRPr lang="lt-LT" sz="1100">
                        <a:effectLst/>
                        <a:latin typeface="Calibri"/>
                        <a:ea typeface="Calibri"/>
                        <a:cs typeface="Times New Roman"/>
                      </a:endParaRPr>
                    </a:p>
                  </a:txBody>
                  <a:tcPr marL="68580" marR="68580" marT="0" marB="0"/>
                </a:tc>
                <a:tc>
                  <a:txBody>
                    <a:bodyPr/>
                    <a:lstStyle/>
                    <a:p>
                      <a:pPr marR="635" indent="-3175">
                        <a:lnSpc>
                          <a:spcPts val="1370"/>
                        </a:lnSpc>
                        <a:spcAft>
                          <a:spcPts val="0"/>
                        </a:spcAft>
                      </a:pPr>
                      <a:r>
                        <a:rPr lang="lt-LT" sz="1000">
                          <a:effectLst/>
                          <a:latin typeface="Times New Roman"/>
                          <a:ea typeface="Times New Roman"/>
                          <a:cs typeface="Times New Roman"/>
                        </a:rPr>
                        <a:t>2013 m. IV ketv.</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dirty="0" smtClean="0">
                          <a:effectLst/>
                          <a:latin typeface="Times New Roman"/>
                          <a:ea typeface="Times New Roman"/>
                          <a:cs typeface="Times New Roman"/>
                        </a:rPr>
                        <a:t>Pav. </a:t>
                      </a:r>
                      <a:r>
                        <a:rPr lang="lt-LT" sz="1000" dirty="0" err="1" smtClean="0">
                          <a:effectLst/>
                          <a:latin typeface="Times New Roman"/>
                          <a:ea typeface="Times New Roman"/>
                          <a:cs typeface="Times New Roman"/>
                        </a:rPr>
                        <a:t>medic</a:t>
                      </a:r>
                      <a:r>
                        <a:rPr lang="lt-LT" sz="1000" dirty="0" smtClean="0">
                          <a:effectLst/>
                          <a:latin typeface="Times New Roman"/>
                          <a:ea typeface="Times New Roman"/>
                          <a:cs typeface="Times New Roman"/>
                        </a:rPr>
                        <a:t>., </a:t>
                      </a:r>
                      <a:r>
                        <a:rPr lang="lt-LT" sz="1000" dirty="0">
                          <a:effectLst/>
                          <a:latin typeface="Times New Roman"/>
                          <a:ea typeface="Times New Roman"/>
                          <a:cs typeface="Times New Roman"/>
                        </a:rPr>
                        <a:t>auditorius.</a:t>
                      </a:r>
                      <a:endParaRPr lang="lt-LT" sz="1100" dirty="0">
                        <a:effectLst/>
                        <a:latin typeface="Calibri"/>
                        <a:ea typeface="Calibri"/>
                        <a:cs typeface="Times New Roman"/>
                      </a:endParaRPr>
                    </a:p>
                  </a:txBody>
                  <a:tcPr marL="68580" marR="68580" marT="0" marB="0"/>
                </a:tc>
              </a:tr>
              <a:tr h="370840">
                <a:tc>
                  <a:txBody>
                    <a:bodyPr/>
                    <a:lstStyle/>
                    <a:p>
                      <a:pPr marR="62230">
                        <a:lnSpc>
                          <a:spcPct val="115000"/>
                        </a:lnSpc>
                        <a:spcAft>
                          <a:spcPts val="0"/>
                        </a:spcAft>
                      </a:pPr>
                      <a:r>
                        <a:rPr lang="lt-LT" sz="1100" dirty="0" smtClean="0">
                          <a:effectLst/>
                          <a:latin typeface="Calibri"/>
                          <a:ea typeface="Calibri"/>
                          <a:cs typeface="Times New Roman"/>
                        </a:rPr>
                        <a:t>4</a:t>
                      </a:r>
                      <a:endParaRPr lang="lt-LT" sz="1100" dirty="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Registravimo vadybos gerinimas</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Įstaigos personalo mokymo programos įgyvendinimas.</a:t>
                      </a:r>
                      <a:endParaRPr lang="lt-LT" sz="1100">
                        <a:effectLst/>
                        <a:latin typeface="Calibri"/>
                        <a:ea typeface="Calibri"/>
                        <a:cs typeface="Times New Roman"/>
                      </a:endParaRPr>
                    </a:p>
                    <a:p>
                      <a:pPr marR="62230" algn="just">
                        <a:lnSpc>
                          <a:spcPct val="115000"/>
                        </a:lnSpc>
                        <a:spcAft>
                          <a:spcPts val="0"/>
                        </a:spcAft>
                      </a:pPr>
                      <a:r>
                        <a:rPr lang="lt-LT" sz="1000">
                          <a:effectLst/>
                          <a:latin typeface="Times New Roman"/>
                          <a:ea typeface="Times New Roman"/>
                          <a:cs typeface="Times New Roman"/>
                        </a:rPr>
                        <a:t>Sukurti ir įdiegti vieningą nepageidaujamų įvykių registravimo, stebėsenos ir prevencijos sistemą.</a:t>
                      </a:r>
                      <a:endParaRPr lang="lt-LT" sz="1100">
                        <a:effectLst/>
                        <a:latin typeface="Calibri"/>
                        <a:ea typeface="Calibri"/>
                        <a:cs typeface="Times New Roman"/>
                      </a:endParaRPr>
                    </a:p>
                  </a:txBody>
                  <a:tcPr marL="68580" marR="68580" marT="0" marB="0"/>
                </a:tc>
                <a:tc>
                  <a:txBody>
                    <a:bodyPr/>
                    <a:lstStyle/>
                    <a:p>
                      <a:pPr algn="just">
                        <a:lnSpc>
                          <a:spcPts val="1370"/>
                        </a:lnSpc>
                        <a:spcAft>
                          <a:spcPts val="0"/>
                        </a:spcAft>
                      </a:pPr>
                      <a:r>
                        <a:rPr lang="lt-LT" sz="1000">
                          <a:effectLst/>
                          <a:latin typeface="Times New Roman"/>
                          <a:ea typeface="Times New Roman"/>
                          <a:cs typeface="Times New Roman"/>
                        </a:rPr>
                        <a:t>Darbuotojų ugdymas, motyvacijos sukūrimas.</a:t>
                      </a:r>
                      <a:endParaRPr lang="lt-LT" sz="1100">
                        <a:effectLst/>
                        <a:latin typeface="Calibri"/>
                        <a:ea typeface="Calibri"/>
                        <a:cs typeface="Times New Roman"/>
                      </a:endParaRPr>
                    </a:p>
                    <a:p>
                      <a:pPr algn="just">
                        <a:lnSpc>
                          <a:spcPts val="1370"/>
                        </a:lnSpc>
                        <a:spcAft>
                          <a:spcPts val="0"/>
                        </a:spcAft>
                      </a:pPr>
                      <a:r>
                        <a:rPr lang="lt-LT" sz="1000">
                          <a:effectLst/>
                          <a:latin typeface="Times New Roman"/>
                          <a:ea typeface="Times New Roman"/>
                          <a:cs typeface="Times New Roman"/>
                        </a:rPr>
                        <a:t>LR Sveikatos apsaugos ministerija.</a:t>
                      </a:r>
                      <a:endParaRPr lang="lt-LT" sz="1100">
                        <a:effectLst/>
                        <a:latin typeface="Calibri"/>
                        <a:ea typeface="Calibri"/>
                        <a:cs typeface="Times New Roman"/>
                      </a:endParaRPr>
                    </a:p>
                  </a:txBody>
                  <a:tcPr marL="68580" marR="68580" marT="0" marB="0"/>
                </a:tc>
                <a:tc>
                  <a:txBody>
                    <a:bodyPr/>
                    <a:lstStyle/>
                    <a:p>
                      <a:pPr marR="635">
                        <a:lnSpc>
                          <a:spcPts val="1370"/>
                        </a:lnSpc>
                        <a:spcAft>
                          <a:spcPts val="0"/>
                        </a:spcAft>
                      </a:pPr>
                      <a:r>
                        <a:rPr lang="lt-LT" sz="1000">
                          <a:effectLst/>
                          <a:latin typeface="Times New Roman"/>
                          <a:ea typeface="Times New Roman"/>
                          <a:cs typeface="Times New Roman"/>
                        </a:rPr>
                        <a:t>2013-2014m.</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dirty="0" smtClean="0">
                          <a:effectLst/>
                          <a:latin typeface="Times New Roman"/>
                          <a:ea typeface="Times New Roman"/>
                          <a:cs typeface="Times New Roman"/>
                        </a:rPr>
                        <a:t>Pav. medicinai</a:t>
                      </a:r>
                      <a:r>
                        <a:rPr lang="lt-LT" sz="1000" dirty="0">
                          <a:effectLst/>
                          <a:latin typeface="Times New Roman"/>
                          <a:ea typeface="Times New Roman"/>
                          <a:cs typeface="Times New Roman"/>
                        </a:rPr>
                        <a:t>, auditorius.</a:t>
                      </a:r>
                      <a:endParaRPr lang="lt-LT" sz="1100" dirty="0">
                        <a:effectLst/>
                        <a:latin typeface="Calibri"/>
                        <a:ea typeface="Calibri"/>
                        <a:cs typeface="Times New Roman"/>
                      </a:endParaRPr>
                    </a:p>
                  </a:txBody>
                  <a:tcPr marL="68580" marR="68580" marT="0" marB="0"/>
                </a:tc>
              </a:tr>
              <a:tr h="370840">
                <a:tc>
                  <a:txBody>
                    <a:bodyPr/>
                    <a:lstStyle/>
                    <a:p>
                      <a:pPr marR="62230">
                        <a:lnSpc>
                          <a:spcPct val="115000"/>
                        </a:lnSpc>
                        <a:spcAft>
                          <a:spcPts val="0"/>
                        </a:spcAft>
                      </a:pPr>
                      <a:r>
                        <a:rPr lang="lt-LT" sz="1100" dirty="0" smtClean="0">
                          <a:effectLst/>
                          <a:latin typeface="Calibri"/>
                          <a:ea typeface="Calibri"/>
                          <a:cs typeface="Times New Roman"/>
                        </a:rPr>
                        <a:t>5</a:t>
                      </a:r>
                      <a:endParaRPr lang="lt-LT" sz="1100" dirty="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Vidaus audito veiklos tobulinimas, procedūrų tikslinimas</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Baigti atnaujinti įstaigos sveikatos priežiūros kokybės vadybos organizacinės procedūros, sveikatos priežiūros paslaugų standartus ir procedūras, įstaigos kokybės vadovą.</a:t>
                      </a:r>
                      <a:endParaRPr lang="lt-LT" sz="1100">
                        <a:effectLst/>
                        <a:latin typeface="Calibri"/>
                        <a:ea typeface="Calibri"/>
                        <a:cs typeface="Times New Roman"/>
                      </a:endParaRPr>
                    </a:p>
                  </a:txBody>
                  <a:tcPr marL="68580" marR="68580" marT="0" marB="0"/>
                </a:tc>
                <a:tc>
                  <a:txBody>
                    <a:bodyPr/>
                    <a:lstStyle/>
                    <a:p>
                      <a:pPr indent="-3175" algn="just">
                        <a:lnSpc>
                          <a:spcPts val="1390"/>
                        </a:lnSpc>
                        <a:spcAft>
                          <a:spcPts val="0"/>
                        </a:spcAft>
                      </a:pPr>
                      <a:r>
                        <a:rPr lang="lt-LT" sz="1000">
                          <a:effectLst/>
                          <a:latin typeface="Times New Roman"/>
                          <a:ea typeface="Times New Roman"/>
                          <a:cs typeface="Times New Roman"/>
                        </a:rPr>
                        <a:t>Sveikatos priežiūros paslaugų veiksmingumas, prieinamumas, efektyvumas, našumas, tęstinumas.</a:t>
                      </a:r>
                      <a:endParaRPr lang="lt-LT" sz="1100">
                        <a:effectLst/>
                        <a:latin typeface="Calibri"/>
                        <a:ea typeface="Calibri"/>
                        <a:cs typeface="Times New Roman"/>
                      </a:endParaRPr>
                    </a:p>
                  </a:txBody>
                  <a:tcPr marL="68580" marR="68580" marT="0" marB="0"/>
                </a:tc>
                <a:tc>
                  <a:txBody>
                    <a:bodyPr/>
                    <a:lstStyle/>
                    <a:p>
                      <a:pPr marR="635" indent="-3175">
                        <a:lnSpc>
                          <a:spcPts val="1390"/>
                        </a:lnSpc>
                        <a:spcAft>
                          <a:spcPts val="0"/>
                        </a:spcAft>
                      </a:pPr>
                      <a:r>
                        <a:rPr lang="lt-LT" sz="1000">
                          <a:effectLst/>
                          <a:latin typeface="Times New Roman"/>
                          <a:ea typeface="Times New Roman"/>
                          <a:cs typeface="Times New Roman"/>
                        </a:rPr>
                        <a:t>2014 m</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dirty="0" smtClean="0">
                          <a:effectLst/>
                          <a:latin typeface="Times New Roman"/>
                          <a:ea typeface="Times New Roman"/>
                          <a:cs typeface="Times New Roman"/>
                        </a:rPr>
                        <a:t>Pav. medicinai</a:t>
                      </a:r>
                      <a:r>
                        <a:rPr lang="lt-LT" sz="1000" dirty="0">
                          <a:effectLst/>
                          <a:latin typeface="Times New Roman"/>
                          <a:ea typeface="Times New Roman"/>
                          <a:cs typeface="Times New Roman"/>
                        </a:rPr>
                        <a:t>, auditorius.</a:t>
                      </a:r>
                      <a:endParaRPr lang="lt-LT" sz="1100" dirty="0">
                        <a:effectLst/>
                        <a:latin typeface="Calibri"/>
                        <a:ea typeface="Calibri"/>
                        <a:cs typeface="Times New Roman"/>
                      </a:endParaRPr>
                    </a:p>
                  </a:txBody>
                  <a:tcPr marL="68580" marR="68580" marT="0" marB="0"/>
                </a:tc>
              </a:tr>
              <a:tr h="370840">
                <a:tc>
                  <a:txBody>
                    <a:bodyPr/>
                    <a:lstStyle/>
                    <a:p>
                      <a:pPr marR="62230">
                        <a:lnSpc>
                          <a:spcPct val="115000"/>
                        </a:lnSpc>
                        <a:spcAft>
                          <a:spcPts val="0"/>
                        </a:spcAft>
                      </a:pPr>
                      <a:r>
                        <a:rPr lang="lt-LT" sz="1100" dirty="0" smtClean="0">
                          <a:effectLst/>
                          <a:latin typeface="Calibri"/>
                          <a:ea typeface="Calibri"/>
                          <a:cs typeface="Times New Roman"/>
                        </a:rPr>
                        <a:t>6</a:t>
                      </a:r>
                      <a:endParaRPr lang="lt-LT" sz="1100" dirty="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Elektroninės nepageidaujamų įvykių registracijos diegimas</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 </a:t>
                      </a:r>
                      <a:endParaRPr lang="lt-LT" sz="1100">
                        <a:effectLst/>
                        <a:latin typeface="Calibri"/>
                        <a:ea typeface="Calibri"/>
                        <a:cs typeface="Times New Roman"/>
                      </a:endParaRPr>
                    </a:p>
                  </a:txBody>
                  <a:tcPr marL="68580" marR="68580" marT="0" marB="0"/>
                </a:tc>
                <a:tc>
                  <a:txBody>
                    <a:bodyPr/>
                    <a:lstStyle/>
                    <a:p>
                      <a:pPr algn="just">
                        <a:lnSpc>
                          <a:spcPts val="1370"/>
                        </a:lnSpc>
                        <a:spcAft>
                          <a:spcPts val="0"/>
                        </a:spcAft>
                        <a:tabLst>
                          <a:tab pos="1327150" algn="l"/>
                          <a:tab pos="1600200" algn="l"/>
                        </a:tabLst>
                      </a:pPr>
                      <a:r>
                        <a:rPr lang="lt-LT" sz="1000">
                          <a:effectLst/>
                          <a:latin typeface="Times New Roman"/>
                          <a:ea typeface="Times New Roman"/>
                          <a:cs typeface="Times New Roman"/>
                        </a:rPr>
                        <a:t> </a:t>
                      </a:r>
                      <a:endParaRPr lang="lt-LT" sz="1100">
                        <a:effectLst/>
                        <a:latin typeface="Calibri"/>
                        <a:ea typeface="Calibri"/>
                        <a:cs typeface="Times New Roman"/>
                      </a:endParaRPr>
                    </a:p>
                  </a:txBody>
                  <a:tcPr marL="68580" marR="68580" marT="0" marB="0"/>
                </a:tc>
                <a:tc>
                  <a:txBody>
                    <a:bodyPr/>
                    <a:lstStyle/>
                    <a:p>
                      <a:pPr marR="1179830">
                        <a:lnSpc>
                          <a:spcPts val="1370"/>
                        </a:lnSpc>
                        <a:spcAft>
                          <a:spcPts val="0"/>
                        </a:spcAft>
                        <a:tabLst>
                          <a:tab pos="1327150" algn="l"/>
                          <a:tab pos="1600200" algn="l"/>
                        </a:tabLst>
                      </a:pPr>
                      <a:r>
                        <a:rPr lang="lt-LT" sz="1000">
                          <a:effectLst/>
                          <a:latin typeface="Times New Roman"/>
                          <a:ea typeface="Times New Roman"/>
                          <a:cs typeface="Times New Roman"/>
                        </a:rPr>
                        <a:t> </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 </a:t>
                      </a:r>
                      <a:endParaRPr lang="lt-LT" sz="1100">
                        <a:effectLst/>
                        <a:latin typeface="Calibri"/>
                        <a:ea typeface="Calibri"/>
                        <a:cs typeface="Times New Roman"/>
                      </a:endParaRPr>
                    </a:p>
                  </a:txBody>
                  <a:tcPr marL="68580" marR="68580" marT="0" marB="0"/>
                </a:tc>
              </a:tr>
              <a:tr h="370840">
                <a:tc>
                  <a:txBody>
                    <a:bodyPr/>
                    <a:lstStyle/>
                    <a:p>
                      <a:pPr marR="62230">
                        <a:lnSpc>
                          <a:spcPct val="115000"/>
                        </a:lnSpc>
                        <a:spcAft>
                          <a:spcPts val="0"/>
                        </a:spcAft>
                      </a:pPr>
                      <a:r>
                        <a:rPr lang="lt-LT" sz="1100" dirty="0" smtClean="0">
                          <a:effectLst/>
                          <a:latin typeface="Calibri"/>
                          <a:ea typeface="Calibri"/>
                          <a:cs typeface="Times New Roman"/>
                        </a:rPr>
                        <a:t>7</a:t>
                      </a:r>
                      <a:endParaRPr lang="lt-LT" sz="1100" dirty="0">
                        <a:effectLst/>
                        <a:latin typeface="Calibri"/>
                        <a:ea typeface="Calibri"/>
                        <a:cs typeface="Times New Roman"/>
                      </a:endParaRPr>
                    </a:p>
                  </a:txBody>
                  <a:tcPr marL="68580" marR="68580" marT="0" marB="0"/>
                </a:tc>
                <a:tc>
                  <a:txBody>
                    <a:bodyPr/>
                    <a:lstStyle/>
                    <a:p>
                      <a:pPr marR="167640" indent="3175">
                        <a:lnSpc>
                          <a:spcPts val="1390"/>
                        </a:lnSpc>
                        <a:spcAft>
                          <a:spcPts val="0"/>
                        </a:spcAft>
                      </a:pPr>
                      <a:r>
                        <a:rPr lang="lt-LT" sz="1000">
                          <a:effectLst/>
                          <a:latin typeface="Times New Roman"/>
                          <a:ea typeface="Times New Roman"/>
                          <a:cs typeface="Times New Roman"/>
                        </a:rPr>
                        <a:t>Įstaigos darbuotojų informuotumo gerinimas, mokymas</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Mokymo programos parengimas ir vykdymas kokybės vadybos sistemos klausimais.</a:t>
                      </a:r>
                      <a:endParaRPr lang="lt-L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lt-LT" sz="1000" dirty="0">
                          <a:effectLst/>
                          <a:latin typeface="Times New Roman"/>
                          <a:ea typeface="Times New Roman"/>
                          <a:cs typeface="Times New Roman"/>
                        </a:rPr>
                        <a:t>Įstaigos darbuotojų supažindinimas su kokybės vadybos </a:t>
                      </a:r>
                      <a:r>
                        <a:rPr lang="lt-LT" sz="1000" dirty="0" smtClean="0">
                          <a:effectLst/>
                          <a:latin typeface="Times New Roman"/>
                          <a:ea typeface="Times New Roman"/>
                          <a:cs typeface="Times New Roman"/>
                        </a:rPr>
                        <a:t>sistemas.</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000">
                          <a:effectLst/>
                          <a:latin typeface="Times New Roman"/>
                          <a:ea typeface="Times New Roman"/>
                          <a:cs typeface="Times New Roman"/>
                        </a:rPr>
                        <a:t>2014 m.</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dirty="0" smtClean="0">
                          <a:effectLst/>
                          <a:latin typeface="Times New Roman"/>
                          <a:ea typeface="Times New Roman"/>
                          <a:cs typeface="Times New Roman"/>
                        </a:rPr>
                        <a:t>Pav. medicinai</a:t>
                      </a:r>
                      <a:r>
                        <a:rPr lang="lt-LT" sz="1000" dirty="0">
                          <a:effectLst/>
                          <a:latin typeface="Times New Roman"/>
                          <a:ea typeface="Times New Roman"/>
                          <a:cs typeface="Times New Roman"/>
                        </a:rPr>
                        <a:t>, auditorius.</a:t>
                      </a:r>
                      <a:endParaRPr lang="lt-LT" sz="1100" dirty="0">
                        <a:effectLst/>
                        <a:latin typeface="Calibri"/>
                        <a:ea typeface="Calibri"/>
                        <a:cs typeface="Times New Roman"/>
                      </a:endParaRPr>
                    </a:p>
                  </a:txBody>
                  <a:tcPr marL="68580" marR="68580" marT="0" marB="0"/>
                </a:tc>
              </a:tr>
              <a:tr h="370840">
                <a:tc>
                  <a:txBody>
                    <a:bodyPr/>
                    <a:lstStyle/>
                    <a:p>
                      <a:pPr marR="62230">
                        <a:lnSpc>
                          <a:spcPct val="115000"/>
                        </a:lnSpc>
                        <a:spcAft>
                          <a:spcPts val="0"/>
                        </a:spcAft>
                      </a:pPr>
                      <a:r>
                        <a:rPr lang="lt-LT" sz="1100" dirty="0" smtClean="0">
                          <a:effectLst/>
                          <a:latin typeface="Calibri"/>
                          <a:ea typeface="Calibri"/>
                          <a:cs typeface="Times New Roman"/>
                        </a:rPr>
                        <a:t>8</a:t>
                      </a:r>
                      <a:endParaRPr lang="lt-LT" sz="1100" dirty="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Informacijos valdymo tobulinimas, keitimasis informacija (periodiškai organizuojant aptarimus, darbuotojų apklausas ir kt.)</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a:effectLst/>
                          <a:latin typeface="Times New Roman"/>
                          <a:ea typeface="Times New Roman"/>
                          <a:cs typeface="Times New Roman"/>
                        </a:rPr>
                        <a:t>Darbuotojų susitikimai. </a:t>
                      </a:r>
                      <a:endParaRPr lang="lt-LT" sz="1100">
                        <a:effectLst/>
                        <a:latin typeface="Calibri"/>
                        <a:ea typeface="Calibri"/>
                        <a:cs typeface="Times New Roman"/>
                      </a:endParaRPr>
                    </a:p>
                    <a:p>
                      <a:pPr marR="62230" algn="just">
                        <a:lnSpc>
                          <a:spcPct val="115000"/>
                        </a:lnSpc>
                        <a:spcAft>
                          <a:spcPts val="0"/>
                        </a:spcAft>
                      </a:pPr>
                      <a:r>
                        <a:rPr lang="lt-LT" sz="1000">
                          <a:effectLst/>
                          <a:latin typeface="Times New Roman"/>
                          <a:ea typeface="Times New Roman"/>
                          <a:cs typeface="Times New Roman"/>
                        </a:rPr>
                        <a:t>Darbuotojų apklausa.</a:t>
                      </a:r>
                      <a:endParaRPr lang="lt-LT" sz="1100">
                        <a:effectLst/>
                        <a:latin typeface="Calibri"/>
                        <a:ea typeface="Calibri"/>
                        <a:cs typeface="Times New Roman"/>
                      </a:endParaRPr>
                    </a:p>
                    <a:p>
                      <a:pPr marR="62230" algn="just">
                        <a:lnSpc>
                          <a:spcPct val="115000"/>
                        </a:lnSpc>
                        <a:spcAft>
                          <a:spcPts val="0"/>
                        </a:spcAft>
                      </a:pPr>
                      <a:r>
                        <a:rPr lang="lt-LT" sz="1000">
                          <a:effectLst/>
                          <a:latin typeface="Times New Roman"/>
                          <a:ea typeface="Times New Roman"/>
                          <a:cs typeface="Times New Roman"/>
                        </a:rPr>
                        <a:t>Darbuotojų mokymo programos. </a:t>
                      </a:r>
                      <a:endParaRPr lang="lt-LT" sz="1100">
                        <a:effectLst/>
                        <a:latin typeface="Calibri"/>
                        <a:ea typeface="Calibri"/>
                        <a:cs typeface="Times New Roman"/>
                      </a:endParaRPr>
                    </a:p>
                  </a:txBody>
                  <a:tcPr marL="68580" marR="68580" marT="0" marB="0"/>
                </a:tc>
                <a:tc>
                  <a:txBody>
                    <a:bodyPr/>
                    <a:lstStyle/>
                    <a:p>
                      <a:pPr>
                        <a:lnSpc>
                          <a:spcPct val="115000"/>
                        </a:lnSpc>
                        <a:spcAft>
                          <a:spcPts val="0"/>
                        </a:spcAft>
                      </a:pPr>
                      <a:r>
                        <a:rPr lang="lt-LT" sz="1000">
                          <a:effectLst/>
                          <a:latin typeface="Times New Roman"/>
                          <a:ea typeface="Times New Roman"/>
                          <a:cs typeface="Times New Roman"/>
                        </a:rPr>
                        <a:t>Personalo ir pacientų pasitenkinimas.</a:t>
                      </a:r>
                      <a:endParaRPr lang="lt-LT" sz="1100">
                        <a:effectLst/>
                        <a:latin typeface="Calibri"/>
                        <a:ea typeface="Calibri"/>
                        <a:cs typeface="Times New Roman"/>
                      </a:endParaRPr>
                    </a:p>
                    <a:p>
                      <a:pPr>
                        <a:lnSpc>
                          <a:spcPct val="115000"/>
                        </a:lnSpc>
                        <a:spcAft>
                          <a:spcPts val="0"/>
                        </a:spcAft>
                      </a:pPr>
                      <a:r>
                        <a:rPr lang="lt-LT" sz="1000">
                          <a:effectLst/>
                          <a:latin typeface="Times New Roman"/>
                          <a:ea typeface="Times New Roman"/>
                          <a:cs typeface="Times New Roman"/>
                        </a:rPr>
                        <a:t>Sveikatos priežiūros paslaugų kokybė, sauga, prieinamumas, efektyvumas, tinkamumas.</a:t>
                      </a:r>
                      <a:endParaRPr lang="lt-LT" sz="1100">
                        <a:effectLst/>
                        <a:latin typeface="Calibri"/>
                        <a:ea typeface="Calibri"/>
                        <a:cs typeface="Times New Roman"/>
                      </a:endParaRPr>
                    </a:p>
                  </a:txBody>
                  <a:tcPr marL="68580" marR="68580" marT="0" marB="0"/>
                </a:tc>
                <a:tc>
                  <a:txBody>
                    <a:bodyPr/>
                    <a:lstStyle/>
                    <a:p>
                      <a:pPr>
                        <a:lnSpc>
                          <a:spcPct val="115000"/>
                        </a:lnSpc>
                        <a:spcAft>
                          <a:spcPts val="0"/>
                        </a:spcAft>
                      </a:pPr>
                      <a:r>
                        <a:rPr lang="lt-LT" sz="1000">
                          <a:effectLst/>
                          <a:latin typeface="Times New Roman"/>
                          <a:ea typeface="Times New Roman"/>
                          <a:cs typeface="Times New Roman"/>
                        </a:rPr>
                        <a:t>Kas metai.</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dirty="0" smtClean="0">
                          <a:effectLst/>
                          <a:latin typeface="Times New Roman"/>
                          <a:ea typeface="Times New Roman"/>
                          <a:cs typeface="Times New Roman"/>
                        </a:rPr>
                        <a:t>Pav. medicinai</a:t>
                      </a:r>
                      <a:r>
                        <a:rPr lang="lt-LT" sz="1000" dirty="0">
                          <a:effectLst/>
                          <a:latin typeface="Times New Roman"/>
                          <a:ea typeface="Times New Roman"/>
                          <a:cs typeface="Times New Roman"/>
                        </a:rPr>
                        <a:t>, auditorius.</a:t>
                      </a:r>
                      <a:endParaRPr lang="lt-LT" sz="1100" dirty="0">
                        <a:effectLst/>
                        <a:latin typeface="Calibri"/>
                        <a:ea typeface="Calibri"/>
                        <a:cs typeface="Times New Roman"/>
                      </a:endParaRPr>
                    </a:p>
                  </a:txBody>
                  <a:tcPr marL="68580" marR="68580" marT="0" marB="0"/>
                </a:tc>
              </a:tr>
              <a:tr h="213652">
                <a:tc>
                  <a:txBody>
                    <a:bodyPr/>
                    <a:lstStyle/>
                    <a:p>
                      <a:pPr marR="62230">
                        <a:lnSpc>
                          <a:spcPct val="115000"/>
                        </a:lnSpc>
                        <a:spcAft>
                          <a:spcPts val="0"/>
                        </a:spcAft>
                      </a:pPr>
                      <a:r>
                        <a:rPr lang="lt-LT" sz="1100" dirty="0" smtClean="0">
                          <a:effectLst/>
                          <a:latin typeface="Calibri"/>
                          <a:ea typeface="Calibri"/>
                          <a:cs typeface="Times New Roman"/>
                        </a:rPr>
                        <a:t>9</a:t>
                      </a:r>
                      <a:endParaRPr lang="lt-LT" sz="1100" dirty="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dirty="0">
                          <a:effectLst/>
                          <a:latin typeface="Times New Roman"/>
                          <a:ea typeface="Times New Roman"/>
                          <a:cs typeface="Times New Roman"/>
                        </a:rPr>
                        <a:t>Kiti aktualūs klausimai</a:t>
                      </a:r>
                      <a:endParaRPr lang="lt-LT" sz="1100" dirty="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dirty="0">
                          <a:effectLst/>
                          <a:latin typeface="Times New Roman"/>
                          <a:ea typeface="Times New Roman"/>
                          <a:cs typeface="Times New Roman"/>
                        </a:rPr>
                        <a:t>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000">
                          <a:effectLst/>
                          <a:latin typeface="Times New Roman"/>
                          <a:ea typeface="Times New Roman"/>
                          <a:cs typeface="Times New Roman"/>
                        </a:rPr>
                        <a:t> </a:t>
                      </a:r>
                      <a:endParaRPr lang="lt-LT" sz="1100">
                        <a:effectLst/>
                        <a:latin typeface="Calibri"/>
                        <a:ea typeface="Calibri"/>
                        <a:cs typeface="Times New Roman"/>
                      </a:endParaRPr>
                    </a:p>
                  </a:txBody>
                  <a:tcPr marL="68580" marR="68580" marT="0" marB="0"/>
                </a:tc>
                <a:tc>
                  <a:txBody>
                    <a:bodyPr/>
                    <a:lstStyle/>
                    <a:p>
                      <a:pPr marL="3175">
                        <a:lnSpc>
                          <a:spcPct val="115000"/>
                        </a:lnSpc>
                        <a:spcAft>
                          <a:spcPts val="0"/>
                        </a:spcAft>
                      </a:pPr>
                      <a:r>
                        <a:rPr lang="lt-LT" sz="1000">
                          <a:effectLst/>
                          <a:latin typeface="Times New Roman"/>
                          <a:ea typeface="Times New Roman"/>
                          <a:cs typeface="Times New Roman"/>
                        </a:rPr>
                        <a:t> </a:t>
                      </a:r>
                      <a:endParaRPr lang="lt-LT" sz="1100">
                        <a:effectLst/>
                        <a:latin typeface="Calibri"/>
                        <a:ea typeface="Calibri"/>
                        <a:cs typeface="Times New Roman"/>
                      </a:endParaRPr>
                    </a:p>
                  </a:txBody>
                  <a:tcPr marL="68580" marR="68580" marT="0" marB="0"/>
                </a:tc>
                <a:tc>
                  <a:txBody>
                    <a:bodyPr/>
                    <a:lstStyle/>
                    <a:p>
                      <a:pPr marR="62230" algn="just">
                        <a:lnSpc>
                          <a:spcPct val="115000"/>
                        </a:lnSpc>
                        <a:spcAft>
                          <a:spcPts val="0"/>
                        </a:spcAft>
                      </a:pPr>
                      <a:r>
                        <a:rPr lang="lt-LT" sz="1000" dirty="0">
                          <a:effectLst/>
                          <a:latin typeface="Times New Roman"/>
                          <a:ea typeface="Times New Roman"/>
                          <a:cs typeface="Times New Roman"/>
                        </a:rPr>
                        <a:t> </a:t>
                      </a:r>
                      <a:endParaRPr lang="lt-LT"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16689726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47664" y="2132856"/>
          <a:ext cx="6096000" cy="4626864"/>
        </p:xfrm>
        <a:graphic>
          <a:graphicData uri="http://schemas.openxmlformats.org/drawingml/2006/table">
            <a:tbl>
              <a:tblPr firstRow="1" bandRow="1">
                <a:tableStyleId>{5C22544A-7EE6-4342-B048-85BDC9FD1C3A}</a:tableStyleId>
              </a:tblPr>
              <a:tblGrid>
                <a:gridCol w="455712"/>
                <a:gridCol w="3000672"/>
                <a:gridCol w="1967880"/>
                <a:gridCol w="671736"/>
              </a:tblGrid>
              <a:tr h="60584">
                <a:tc>
                  <a:txBody>
                    <a:bodyPr/>
                    <a:lstStyle/>
                    <a:p>
                      <a:pPr algn="just">
                        <a:lnSpc>
                          <a:spcPct val="115000"/>
                        </a:lnSpc>
                        <a:spcAft>
                          <a:spcPts val="0"/>
                        </a:spcAft>
                      </a:pPr>
                      <a:r>
                        <a:rPr lang="lt-LT" sz="1200" dirty="0">
                          <a:latin typeface="Times New Roman"/>
                          <a:ea typeface="Calibri"/>
                          <a:cs typeface="Times New Roman"/>
                        </a:rPr>
                        <a:t>Eil. Nr.</a:t>
                      </a:r>
                      <a:endParaRPr lang="lt-LT"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lt-LT" sz="1200" dirty="0">
                          <a:latin typeface="Times New Roman"/>
                          <a:ea typeface="Calibri"/>
                          <a:cs typeface="Times New Roman"/>
                        </a:rPr>
                        <a:t>Temos pavadinimas</a:t>
                      </a:r>
                      <a:endParaRPr lang="lt-LT"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lt-LT" sz="1200" dirty="0">
                          <a:latin typeface="Times New Roman"/>
                          <a:ea typeface="Calibri"/>
                          <a:cs typeface="Times New Roman"/>
                        </a:rPr>
                        <a:t>Atsakingas asmuo</a:t>
                      </a:r>
                      <a:endParaRPr lang="lt-LT"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lt-LT" sz="1200" dirty="0">
                          <a:latin typeface="Times New Roman"/>
                          <a:ea typeface="Calibri"/>
                          <a:cs typeface="Times New Roman"/>
                        </a:rPr>
                        <a:t>Trukmė </a:t>
                      </a:r>
                      <a:endParaRPr lang="lt-LT" sz="1100" dirty="0">
                        <a:latin typeface="Calibri"/>
                        <a:ea typeface="Calibri"/>
                        <a:cs typeface="Times New Roman"/>
                      </a:endParaRPr>
                    </a:p>
                  </a:txBody>
                  <a:tcPr marL="68580" marR="68580" marT="0" marB="0" anchor="ctr"/>
                </a:tc>
              </a:tr>
              <a:tr h="370840">
                <a:tc>
                  <a:txBody>
                    <a:bodyPr/>
                    <a:lstStyle/>
                    <a:p>
                      <a:pPr algn="ctr">
                        <a:lnSpc>
                          <a:spcPct val="115000"/>
                        </a:lnSpc>
                      </a:pPr>
                      <a:r>
                        <a:rPr lang="lt-LT" sz="1200">
                          <a:latin typeface="Times New Roman"/>
                          <a:ea typeface="Calibri"/>
                          <a:cs typeface="Times New Roman"/>
                        </a:rPr>
                        <a:t>1</a:t>
                      </a:r>
                      <a:endParaRPr lang="lt-LT" sz="1100">
                        <a:latin typeface="Calibri"/>
                        <a:ea typeface="Calibri"/>
                        <a:cs typeface="Times New Roman"/>
                      </a:endParaRPr>
                    </a:p>
                  </a:txBody>
                  <a:tcPr marL="68580" marR="68580" marT="0" marB="0" anchor="ctr"/>
                </a:tc>
                <a:tc>
                  <a:txBody>
                    <a:bodyPr/>
                    <a:lstStyle/>
                    <a:p>
                      <a:pPr>
                        <a:lnSpc>
                          <a:spcPct val="115000"/>
                        </a:lnSpc>
                      </a:pPr>
                      <a:r>
                        <a:rPr lang="lt-LT" sz="1200" dirty="0">
                          <a:latin typeface="Times New Roman"/>
                          <a:ea typeface="Calibri"/>
                          <a:cs typeface="Times New Roman"/>
                        </a:rPr>
                        <a:t>Nepageidaujamas įvykis ir neatitiktis.</a:t>
                      </a:r>
                      <a:endParaRPr lang="lt-LT"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lt-LT" sz="1200">
                          <a:latin typeface="Times New Roman"/>
                          <a:ea typeface="Calibri"/>
                          <a:cs typeface="Times New Roman"/>
                        </a:rPr>
                        <a:t>Pavaduotojas medicinai</a:t>
                      </a:r>
                      <a:endParaRPr lang="lt-LT" sz="1100">
                        <a:latin typeface="Calibri"/>
                        <a:ea typeface="Calibri"/>
                        <a:cs typeface="Times New Roman"/>
                      </a:endParaRPr>
                    </a:p>
                    <a:p>
                      <a:pPr algn="ctr">
                        <a:lnSpc>
                          <a:spcPct val="115000"/>
                        </a:lnSpc>
                        <a:spcAft>
                          <a:spcPts val="0"/>
                        </a:spcAft>
                      </a:pPr>
                      <a:r>
                        <a:rPr lang="lt-LT" sz="1200">
                          <a:latin typeface="Times New Roman"/>
                          <a:ea typeface="Calibri"/>
                          <a:cs typeface="Times New Roman"/>
                        </a:rPr>
                        <a:t>Auditorius</a:t>
                      </a:r>
                      <a:endParaRPr lang="lt-LT" sz="1100">
                        <a:latin typeface="Calibri"/>
                        <a:ea typeface="Calibri"/>
                        <a:cs typeface="Times New Roman"/>
                      </a:endParaRPr>
                    </a:p>
                  </a:txBody>
                  <a:tcPr marL="68580" marR="68580" marT="0" marB="0"/>
                </a:tc>
                <a:tc>
                  <a:txBody>
                    <a:bodyPr/>
                    <a:lstStyle/>
                    <a:p>
                      <a:pPr algn="ctr">
                        <a:lnSpc>
                          <a:spcPct val="115000"/>
                        </a:lnSpc>
                      </a:pPr>
                      <a:r>
                        <a:rPr lang="lt-LT" sz="1200">
                          <a:latin typeface="Times New Roman"/>
                          <a:ea typeface="Calibri"/>
                          <a:cs typeface="Times New Roman"/>
                        </a:rPr>
                        <a:t>1 val.</a:t>
                      </a:r>
                      <a:endParaRPr lang="lt-LT" sz="1100">
                        <a:latin typeface="Calibri"/>
                        <a:ea typeface="Calibri"/>
                        <a:cs typeface="Times New Roman"/>
                      </a:endParaRPr>
                    </a:p>
                  </a:txBody>
                  <a:tcPr marL="68580" marR="68580" marT="0" marB="0" anchor="ctr"/>
                </a:tc>
              </a:tr>
              <a:tr h="370840">
                <a:tc>
                  <a:txBody>
                    <a:bodyPr/>
                    <a:lstStyle/>
                    <a:p>
                      <a:pPr algn="ctr">
                        <a:lnSpc>
                          <a:spcPct val="115000"/>
                        </a:lnSpc>
                      </a:pPr>
                      <a:r>
                        <a:rPr lang="lt-LT" sz="1200">
                          <a:latin typeface="Times New Roman"/>
                          <a:ea typeface="Calibri"/>
                          <a:cs typeface="Times New Roman"/>
                        </a:rPr>
                        <a:t>2</a:t>
                      </a:r>
                      <a:endParaRPr lang="lt-LT" sz="1100">
                        <a:latin typeface="Calibri"/>
                        <a:ea typeface="Calibri"/>
                        <a:cs typeface="Times New Roman"/>
                      </a:endParaRPr>
                    </a:p>
                  </a:txBody>
                  <a:tcPr marL="68580" marR="68580" marT="0" marB="0" anchor="ctr"/>
                </a:tc>
                <a:tc>
                  <a:txBody>
                    <a:bodyPr/>
                    <a:lstStyle/>
                    <a:p>
                      <a:pPr>
                        <a:lnSpc>
                          <a:spcPct val="115000"/>
                        </a:lnSpc>
                      </a:pPr>
                      <a:r>
                        <a:rPr lang="lt-LT" sz="1200">
                          <a:latin typeface="Times New Roman"/>
                          <a:ea typeface="Calibri"/>
                          <a:cs typeface="Times New Roman"/>
                        </a:rPr>
                        <a:t>Nepageidaujami įvykiai pasaulyje.</a:t>
                      </a:r>
                      <a:endParaRPr lang="lt-LT" sz="1100">
                        <a:latin typeface="Calibri"/>
                        <a:ea typeface="Calibri"/>
                        <a:cs typeface="Times New Roman"/>
                      </a:endParaRPr>
                    </a:p>
                  </a:txBody>
                  <a:tcPr marL="68580" marR="68580" marT="0" marB="0" anchor="ctr"/>
                </a:tc>
                <a:tc>
                  <a:txBody>
                    <a:bodyPr/>
                    <a:lstStyle/>
                    <a:p>
                      <a:pPr algn="ctr">
                        <a:lnSpc>
                          <a:spcPct val="115000"/>
                        </a:lnSpc>
                        <a:spcAft>
                          <a:spcPts val="0"/>
                        </a:spcAft>
                      </a:pPr>
                      <a:r>
                        <a:rPr lang="lt-LT" sz="1200">
                          <a:latin typeface="Times New Roman"/>
                          <a:ea typeface="Calibri"/>
                          <a:cs typeface="Times New Roman"/>
                        </a:rPr>
                        <a:t>Pavaduotojas medicinai</a:t>
                      </a:r>
                      <a:endParaRPr lang="lt-LT" sz="1100">
                        <a:latin typeface="Calibri"/>
                        <a:ea typeface="Calibri"/>
                        <a:cs typeface="Times New Roman"/>
                      </a:endParaRPr>
                    </a:p>
                    <a:p>
                      <a:pPr algn="ctr">
                        <a:lnSpc>
                          <a:spcPct val="115000"/>
                        </a:lnSpc>
                      </a:pPr>
                      <a:r>
                        <a:rPr lang="lt-LT" sz="1200">
                          <a:latin typeface="Times New Roman"/>
                          <a:ea typeface="Calibri"/>
                          <a:cs typeface="Times New Roman"/>
                        </a:rPr>
                        <a:t>Auditorius</a:t>
                      </a:r>
                      <a:endParaRPr lang="lt-LT" sz="1100">
                        <a:latin typeface="Calibri"/>
                        <a:ea typeface="Calibri"/>
                        <a:cs typeface="Times New Roman"/>
                      </a:endParaRPr>
                    </a:p>
                  </a:txBody>
                  <a:tcPr marL="68580" marR="68580" marT="0" marB="0"/>
                </a:tc>
                <a:tc>
                  <a:txBody>
                    <a:bodyPr/>
                    <a:lstStyle/>
                    <a:p>
                      <a:pPr algn="ctr">
                        <a:lnSpc>
                          <a:spcPct val="115000"/>
                        </a:lnSpc>
                      </a:pPr>
                      <a:r>
                        <a:rPr lang="lt-LT" sz="1200">
                          <a:latin typeface="Times New Roman"/>
                          <a:ea typeface="Calibri"/>
                          <a:cs typeface="Times New Roman"/>
                        </a:rPr>
                        <a:t>1 val.</a:t>
                      </a:r>
                      <a:endParaRPr lang="lt-LT" sz="1100">
                        <a:latin typeface="Calibri"/>
                        <a:ea typeface="Calibri"/>
                        <a:cs typeface="Times New Roman"/>
                      </a:endParaRPr>
                    </a:p>
                  </a:txBody>
                  <a:tcPr marL="68580" marR="68580" marT="0" marB="0" anchor="ctr"/>
                </a:tc>
              </a:tr>
              <a:tr h="370840">
                <a:tc>
                  <a:txBody>
                    <a:bodyPr/>
                    <a:lstStyle/>
                    <a:p>
                      <a:pPr algn="ctr">
                        <a:lnSpc>
                          <a:spcPct val="115000"/>
                        </a:lnSpc>
                      </a:pPr>
                      <a:r>
                        <a:rPr lang="lt-LT" sz="1200">
                          <a:latin typeface="Times New Roman"/>
                          <a:ea typeface="Calibri"/>
                          <a:cs typeface="Times New Roman"/>
                        </a:rPr>
                        <a:t>3</a:t>
                      </a:r>
                      <a:endParaRPr lang="lt-LT" sz="1100">
                        <a:latin typeface="Calibri"/>
                        <a:ea typeface="Calibri"/>
                        <a:cs typeface="Times New Roman"/>
                      </a:endParaRPr>
                    </a:p>
                  </a:txBody>
                  <a:tcPr marL="68580" marR="68580" marT="0" marB="0" anchor="ctr"/>
                </a:tc>
                <a:tc>
                  <a:txBody>
                    <a:bodyPr/>
                    <a:lstStyle/>
                    <a:p>
                      <a:pPr>
                        <a:lnSpc>
                          <a:spcPct val="115000"/>
                        </a:lnSpc>
                      </a:pPr>
                      <a:r>
                        <a:rPr lang="lt-LT" sz="1200">
                          <a:latin typeface="Times New Roman"/>
                          <a:ea typeface="Calibri"/>
                          <a:cs typeface="Times New Roman"/>
                        </a:rPr>
                        <a:t>Paciento sauga ir sveikatos priežiūros kokybė.</a:t>
                      </a:r>
                      <a:endParaRPr lang="lt-LT" sz="1100">
                        <a:latin typeface="Calibri"/>
                        <a:ea typeface="Calibri"/>
                        <a:cs typeface="Times New Roman"/>
                      </a:endParaRPr>
                    </a:p>
                  </a:txBody>
                  <a:tcPr marL="68580" marR="68580" marT="0" marB="0" anchor="ctr"/>
                </a:tc>
                <a:tc>
                  <a:txBody>
                    <a:bodyPr/>
                    <a:lstStyle/>
                    <a:p>
                      <a:pPr algn="ctr">
                        <a:lnSpc>
                          <a:spcPct val="115000"/>
                        </a:lnSpc>
                        <a:spcAft>
                          <a:spcPts val="0"/>
                        </a:spcAft>
                      </a:pPr>
                      <a:r>
                        <a:rPr lang="lt-LT" sz="1200">
                          <a:latin typeface="Times New Roman"/>
                          <a:ea typeface="Calibri"/>
                          <a:cs typeface="Times New Roman"/>
                        </a:rPr>
                        <a:t>Pavaduotojas medicinai</a:t>
                      </a:r>
                      <a:endParaRPr lang="lt-LT" sz="1100">
                        <a:latin typeface="Calibri"/>
                        <a:ea typeface="Calibri"/>
                        <a:cs typeface="Times New Roman"/>
                      </a:endParaRPr>
                    </a:p>
                    <a:p>
                      <a:pPr algn="ctr">
                        <a:lnSpc>
                          <a:spcPct val="115000"/>
                        </a:lnSpc>
                      </a:pPr>
                      <a:r>
                        <a:rPr lang="lt-LT" sz="1200">
                          <a:latin typeface="Times New Roman"/>
                          <a:ea typeface="Calibri"/>
                          <a:cs typeface="Times New Roman"/>
                        </a:rPr>
                        <a:t>Auditorius</a:t>
                      </a:r>
                      <a:endParaRPr lang="lt-LT" sz="1100">
                        <a:latin typeface="Calibri"/>
                        <a:ea typeface="Calibri"/>
                        <a:cs typeface="Times New Roman"/>
                      </a:endParaRPr>
                    </a:p>
                  </a:txBody>
                  <a:tcPr marL="68580" marR="68580" marT="0" marB="0"/>
                </a:tc>
                <a:tc>
                  <a:txBody>
                    <a:bodyPr/>
                    <a:lstStyle/>
                    <a:p>
                      <a:pPr algn="ctr">
                        <a:lnSpc>
                          <a:spcPct val="115000"/>
                        </a:lnSpc>
                      </a:pPr>
                      <a:r>
                        <a:rPr lang="lt-LT" sz="1200">
                          <a:latin typeface="Times New Roman"/>
                          <a:ea typeface="Calibri"/>
                          <a:cs typeface="Times New Roman"/>
                        </a:rPr>
                        <a:t>1 val.</a:t>
                      </a:r>
                      <a:endParaRPr lang="lt-LT" sz="1100">
                        <a:latin typeface="Calibri"/>
                        <a:ea typeface="Calibri"/>
                        <a:cs typeface="Times New Roman"/>
                      </a:endParaRPr>
                    </a:p>
                  </a:txBody>
                  <a:tcPr marL="68580" marR="68580" marT="0" marB="0" anchor="ctr"/>
                </a:tc>
              </a:tr>
              <a:tr h="370840">
                <a:tc>
                  <a:txBody>
                    <a:bodyPr/>
                    <a:lstStyle/>
                    <a:p>
                      <a:pPr algn="ctr">
                        <a:lnSpc>
                          <a:spcPct val="115000"/>
                        </a:lnSpc>
                      </a:pPr>
                      <a:r>
                        <a:rPr lang="lt-LT" sz="1200">
                          <a:latin typeface="Times New Roman"/>
                          <a:ea typeface="Calibri"/>
                          <a:cs typeface="Times New Roman"/>
                        </a:rPr>
                        <a:t>4</a:t>
                      </a:r>
                      <a:endParaRPr lang="lt-LT" sz="1100">
                        <a:latin typeface="Calibri"/>
                        <a:ea typeface="Calibri"/>
                        <a:cs typeface="Times New Roman"/>
                      </a:endParaRPr>
                    </a:p>
                  </a:txBody>
                  <a:tcPr marL="68580" marR="68580" marT="0" marB="0" anchor="ctr"/>
                </a:tc>
                <a:tc>
                  <a:txBody>
                    <a:bodyPr/>
                    <a:lstStyle/>
                    <a:p>
                      <a:pPr>
                        <a:lnSpc>
                          <a:spcPct val="115000"/>
                        </a:lnSpc>
                      </a:pPr>
                      <a:r>
                        <a:rPr lang="lt-LT" sz="1200">
                          <a:latin typeface="Times New Roman"/>
                          <a:ea typeface="Calibri"/>
                          <a:cs typeface="Times New Roman"/>
                        </a:rPr>
                        <a:t>Nepageidaujamų įvykių diapazonas.</a:t>
                      </a:r>
                      <a:endParaRPr lang="lt-LT" sz="1100">
                        <a:latin typeface="Calibri"/>
                        <a:ea typeface="Calibri"/>
                        <a:cs typeface="Times New Roman"/>
                      </a:endParaRPr>
                    </a:p>
                  </a:txBody>
                  <a:tcPr marL="68580" marR="68580" marT="0" marB="0" anchor="ctr"/>
                </a:tc>
                <a:tc>
                  <a:txBody>
                    <a:bodyPr/>
                    <a:lstStyle/>
                    <a:p>
                      <a:pPr algn="ctr">
                        <a:lnSpc>
                          <a:spcPct val="115000"/>
                        </a:lnSpc>
                        <a:spcAft>
                          <a:spcPts val="0"/>
                        </a:spcAft>
                      </a:pPr>
                      <a:r>
                        <a:rPr lang="lt-LT" sz="1200">
                          <a:latin typeface="Times New Roman"/>
                          <a:ea typeface="Calibri"/>
                          <a:cs typeface="Times New Roman"/>
                        </a:rPr>
                        <a:t>Pavaduotojas medicinai</a:t>
                      </a:r>
                      <a:endParaRPr lang="lt-LT" sz="1100">
                        <a:latin typeface="Calibri"/>
                        <a:ea typeface="Calibri"/>
                        <a:cs typeface="Times New Roman"/>
                      </a:endParaRPr>
                    </a:p>
                    <a:p>
                      <a:pPr algn="ctr">
                        <a:lnSpc>
                          <a:spcPct val="115000"/>
                        </a:lnSpc>
                      </a:pPr>
                      <a:r>
                        <a:rPr lang="lt-LT" sz="1200">
                          <a:latin typeface="Times New Roman"/>
                          <a:ea typeface="Calibri"/>
                          <a:cs typeface="Times New Roman"/>
                        </a:rPr>
                        <a:t>Auditorius</a:t>
                      </a:r>
                      <a:endParaRPr lang="lt-LT" sz="1100">
                        <a:latin typeface="Calibri"/>
                        <a:ea typeface="Calibri"/>
                        <a:cs typeface="Times New Roman"/>
                      </a:endParaRPr>
                    </a:p>
                  </a:txBody>
                  <a:tcPr marL="68580" marR="68580" marT="0" marB="0"/>
                </a:tc>
                <a:tc>
                  <a:txBody>
                    <a:bodyPr/>
                    <a:lstStyle/>
                    <a:p>
                      <a:pPr algn="ctr">
                        <a:lnSpc>
                          <a:spcPct val="115000"/>
                        </a:lnSpc>
                      </a:pPr>
                      <a:r>
                        <a:rPr lang="lt-LT" sz="1200">
                          <a:latin typeface="Times New Roman"/>
                          <a:ea typeface="Calibri"/>
                          <a:cs typeface="Times New Roman"/>
                        </a:rPr>
                        <a:t>1 val.</a:t>
                      </a:r>
                      <a:endParaRPr lang="lt-LT" sz="1100">
                        <a:latin typeface="Calibri"/>
                        <a:ea typeface="Calibri"/>
                        <a:cs typeface="Times New Roman"/>
                      </a:endParaRPr>
                    </a:p>
                  </a:txBody>
                  <a:tcPr marL="68580" marR="68580" marT="0" marB="0" anchor="ctr"/>
                </a:tc>
              </a:tr>
              <a:tr h="370840">
                <a:tc>
                  <a:txBody>
                    <a:bodyPr/>
                    <a:lstStyle/>
                    <a:p>
                      <a:pPr algn="ctr">
                        <a:lnSpc>
                          <a:spcPct val="115000"/>
                        </a:lnSpc>
                      </a:pPr>
                      <a:r>
                        <a:rPr lang="lt-LT" sz="1200">
                          <a:latin typeface="Times New Roman"/>
                          <a:ea typeface="Calibri"/>
                          <a:cs typeface="Times New Roman"/>
                        </a:rPr>
                        <a:t>5</a:t>
                      </a:r>
                      <a:endParaRPr lang="lt-LT" sz="1100">
                        <a:latin typeface="Calibri"/>
                        <a:ea typeface="Calibri"/>
                        <a:cs typeface="Times New Roman"/>
                      </a:endParaRPr>
                    </a:p>
                  </a:txBody>
                  <a:tcPr marL="68580" marR="68580" marT="0" marB="0" anchor="ctr"/>
                </a:tc>
                <a:tc>
                  <a:txBody>
                    <a:bodyPr/>
                    <a:lstStyle/>
                    <a:p>
                      <a:pPr>
                        <a:lnSpc>
                          <a:spcPct val="115000"/>
                        </a:lnSpc>
                      </a:pPr>
                      <a:r>
                        <a:rPr lang="lt-LT" sz="1200">
                          <a:latin typeface="Times New Roman"/>
                          <a:ea typeface="Calibri"/>
                          <a:cs typeface="Times New Roman"/>
                        </a:rPr>
                        <a:t>Nepageidaujamų įvykių poveikis ligoniui, medicinos personalui, įstaigai ir t.t.</a:t>
                      </a:r>
                      <a:endParaRPr lang="lt-LT" sz="1100">
                        <a:latin typeface="Calibri"/>
                        <a:ea typeface="Calibri"/>
                        <a:cs typeface="Times New Roman"/>
                      </a:endParaRPr>
                    </a:p>
                  </a:txBody>
                  <a:tcPr marL="68580" marR="68580" marT="0" marB="0" anchor="ctr"/>
                </a:tc>
                <a:tc>
                  <a:txBody>
                    <a:bodyPr/>
                    <a:lstStyle/>
                    <a:p>
                      <a:pPr algn="ctr">
                        <a:lnSpc>
                          <a:spcPct val="115000"/>
                        </a:lnSpc>
                        <a:spcAft>
                          <a:spcPts val="0"/>
                        </a:spcAft>
                      </a:pPr>
                      <a:r>
                        <a:rPr lang="lt-LT" sz="1200">
                          <a:latin typeface="Times New Roman"/>
                          <a:ea typeface="Calibri"/>
                          <a:cs typeface="Times New Roman"/>
                        </a:rPr>
                        <a:t>Pavaduotojas medicinai</a:t>
                      </a:r>
                      <a:endParaRPr lang="lt-LT" sz="1100">
                        <a:latin typeface="Calibri"/>
                        <a:ea typeface="Calibri"/>
                        <a:cs typeface="Times New Roman"/>
                      </a:endParaRPr>
                    </a:p>
                    <a:p>
                      <a:pPr algn="ctr">
                        <a:lnSpc>
                          <a:spcPct val="115000"/>
                        </a:lnSpc>
                      </a:pPr>
                      <a:r>
                        <a:rPr lang="lt-LT" sz="1200">
                          <a:latin typeface="Times New Roman"/>
                          <a:ea typeface="Calibri"/>
                          <a:cs typeface="Times New Roman"/>
                        </a:rPr>
                        <a:t>Auditorius</a:t>
                      </a:r>
                      <a:endParaRPr lang="lt-LT" sz="1100">
                        <a:latin typeface="Calibri"/>
                        <a:ea typeface="Calibri"/>
                        <a:cs typeface="Times New Roman"/>
                      </a:endParaRPr>
                    </a:p>
                  </a:txBody>
                  <a:tcPr marL="68580" marR="68580" marT="0" marB="0"/>
                </a:tc>
                <a:tc>
                  <a:txBody>
                    <a:bodyPr/>
                    <a:lstStyle/>
                    <a:p>
                      <a:pPr algn="ctr">
                        <a:lnSpc>
                          <a:spcPct val="115000"/>
                        </a:lnSpc>
                      </a:pPr>
                      <a:r>
                        <a:rPr lang="lt-LT" sz="1200">
                          <a:latin typeface="Times New Roman"/>
                          <a:ea typeface="Calibri"/>
                          <a:cs typeface="Times New Roman"/>
                        </a:rPr>
                        <a:t>1 val.</a:t>
                      </a:r>
                      <a:endParaRPr lang="lt-LT" sz="1100">
                        <a:latin typeface="Calibri"/>
                        <a:ea typeface="Calibri"/>
                        <a:cs typeface="Times New Roman"/>
                      </a:endParaRPr>
                    </a:p>
                  </a:txBody>
                  <a:tcPr marL="68580" marR="68580" marT="0" marB="0" anchor="ctr"/>
                </a:tc>
              </a:tr>
              <a:tr h="370840">
                <a:tc>
                  <a:txBody>
                    <a:bodyPr/>
                    <a:lstStyle/>
                    <a:p>
                      <a:pPr algn="ctr">
                        <a:lnSpc>
                          <a:spcPct val="115000"/>
                        </a:lnSpc>
                      </a:pPr>
                      <a:r>
                        <a:rPr lang="lt-LT" sz="1200">
                          <a:latin typeface="Times New Roman"/>
                          <a:ea typeface="Calibri"/>
                          <a:cs typeface="Times New Roman"/>
                        </a:rPr>
                        <a:t>6</a:t>
                      </a:r>
                      <a:endParaRPr lang="lt-LT" sz="1100">
                        <a:latin typeface="Calibri"/>
                        <a:ea typeface="Calibri"/>
                        <a:cs typeface="Times New Roman"/>
                      </a:endParaRPr>
                    </a:p>
                  </a:txBody>
                  <a:tcPr marL="68580" marR="68580" marT="0" marB="0" anchor="ctr"/>
                </a:tc>
                <a:tc>
                  <a:txBody>
                    <a:bodyPr/>
                    <a:lstStyle/>
                    <a:p>
                      <a:pPr>
                        <a:lnSpc>
                          <a:spcPct val="115000"/>
                        </a:lnSpc>
                      </a:pPr>
                      <a:r>
                        <a:rPr lang="lt-LT" sz="1200">
                          <a:latin typeface="Times New Roman"/>
                          <a:ea typeface="Calibri"/>
                          <a:cs typeface="Times New Roman"/>
                        </a:rPr>
                        <a:t>Faktoriai įtakojantys nepageidaujamus  įvykius.</a:t>
                      </a:r>
                      <a:endParaRPr lang="lt-LT" sz="1100">
                        <a:latin typeface="Calibri"/>
                        <a:ea typeface="Calibri"/>
                        <a:cs typeface="Times New Roman"/>
                      </a:endParaRPr>
                    </a:p>
                  </a:txBody>
                  <a:tcPr marL="68580" marR="68580" marT="0" marB="0" anchor="ctr"/>
                </a:tc>
                <a:tc>
                  <a:txBody>
                    <a:bodyPr/>
                    <a:lstStyle/>
                    <a:p>
                      <a:pPr algn="ctr">
                        <a:lnSpc>
                          <a:spcPct val="115000"/>
                        </a:lnSpc>
                        <a:spcAft>
                          <a:spcPts val="0"/>
                        </a:spcAft>
                      </a:pPr>
                      <a:r>
                        <a:rPr lang="lt-LT" sz="1200">
                          <a:latin typeface="Times New Roman"/>
                          <a:ea typeface="Calibri"/>
                          <a:cs typeface="Times New Roman"/>
                        </a:rPr>
                        <a:t>Pavaduotojas medicinai</a:t>
                      </a:r>
                      <a:endParaRPr lang="lt-LT" sz="1100">
                        <a:latin typeface="Calibri"/>
                        <a:ea typeface="Calibri"/>
                        <a:cs typeface="Times New Roman"/>
                      </a:endParaRPr>
                    </a:p>
                    <a:p>
                      <a:pPr algn="ctr">
                        <a:lnSpc>
                          <a:spcPct val="115000"/>
                        </a:lnSpc>
                      </a:pPr>
                      <a:r>
                        <a:rPr lang="lt-LT" sz="1200">
                          <a:latin typeface="Times New Roman"/>
                          <a:ea typeface="Calibri"/>
                          <a:cs typeface="Times New Roman"/>
                        </a:rPr>
                        <a:t>Auditorius</a:t>
                      </a:r>
                      <a:endParaRPr lang="lt-LT" sz="1100">
                        <a:latin typeface="Calibri"/>
                        <a:ea typeface="Calibri"/>
                        <a:cs typeface="Times New Roman"/>
                      </a:endParaRPr>
                    </a:p>
                  </a:txBody>
                  <a:tcPr marL="68580" marR="68580" marT="0" marB="0"/>
                </a:tc>
                <a:tc>
                  <a:txBody>
                    <a:bodyPr/>
                    <a:lstStyle/>
                    <a:p>
                      <a:pPr algn="ctr">
                        <a:lnSpc>
                          <a:spcPct val="115000"/>
                        </a:lnSpc>
                      </a:pPr>
                      <a:r>
                        <a:rPr lang="lt-LT" sz="1200">
                          <a:latin typeface="Times New Roman"/>
                          <a:ea typeface="Calibri"/>
                          <a:cs typeface="Times New Roman"/>
                        </a:rPr>
                        <a:t>1 val.</a:t>
                      </a:r>
                      <a:endParaRPr lang="lt-LT" sz="1100">
                        <a:latin typeface="Calibri"/>
                        <a:ea typeface="Calibri"/>
                        <a:cs typeface="Times New Roman"/>
                      </a:endParaRPr>
                    </a:p>
                  </a:txBody>
                  <a:tcPr marL="68580" marR="68580" marT="0" marB="0" anchor="ctr"/>
                </a:tc>
              </a:tr>
              <a:tr h="370840">
                <a:tc>
                  <a:txBody>
                    <a:bodyPr/>
                    <a:lstStyle/>
                    <a:p>
                      <a:pPr algn="ctr">
                        <a:lnSpc>
                          <a:spcPct val="115000"/>
                        </a:lnSpc>
                      </a:pPr>
                      <a:r>
                        <a:rPr lang="lt-LT" sz="1200">
                          <a:latin typeface="Times New Roman"/>
                          <a:ea typeface="Calibri"/>
                          <a:cs typeface="Times New Roman"/>
                        </a:rPr>
                        <a:t>7</a:t>
                      </a:r>
                      <a:endParaRPr lang="lt-LT" sz="1100">
                        <a:latin typeface="Calibri"/>
                        <a:ea typeface="Calibri"/>
                        <a:cs typeface="Times New Roman"/>
                      </a:endParaRPr>
                    </a:p>
                  </a:txBody>
                  <a:tcPr marL="68580" marR="68580" marT="0" marB="0" anchor="ctr"/>
                </a:tc>
                <a:tc>
                  <a:txBody>
                    <a:bodyPr/>
                    <a:lstStyle/>
                    <a:p>
                      <a:pPr>
                        <a:lnSpc>
                          <a:spcPct val="115000"/>
                        </a:lnSpc>
                      </a:pPr>
                      <a:r>
                        <a:rPr lang="lt-LT" sz="1200">
                          <a:latin typeface="Times New Roman"/>
                          <a:ea typeface="Calibri"/>
                          <a:cs typeface="Times New Roman"/>
                        </a:rPr>
                        <a:t>Gydytojai, pacientai ir nepageidaujami įvykiai.</a:t>
                      </a:r>
                      <a:endParaRPr lang="lt-LT" sz="1100">
                        <a:latin typeface="Calibri"/>
                        <a:ea typeface="Calibri"/>
                        <a:cs typeface="Times New Roman"/>
                      </a:endParaRPr>
                    </a:p>
                  </a:txBody>
                  <a:tcPr marL="68580" marR="68580" marT="0" marB="0" anchor="ctr"/>
                </a:tc>
                <a:tc>
                  <a:txBody>
                    <a:bodyPr/>
                    <a:lstStyle/>
                    <a:p>
                      <a:pPr algn="ctr">
                        <a:lnSpc>
                          <a:spcPct val="115000"/>
                        </a:lnSpc>
                        <a:spcAft>
                          <a:spcPts val="0"/>
                        </a:spcAft>
                      </a:pPr>
                      <a:r>
                        <a:rPr lang="lt-LT" sz="1200">
                          <a:latin typeface="Times New Roman"/>
                          <a:ea typeface="Calibri"/>
                          <a:cs typeface="Times New Roman"/>
                        </a:rPr>
                        <a:t>Pavaduotojas medicinai</a:t>
                      </a:r>
                      <a:endParaRPr lang="lt-LT" sz="1100">
                        <a:latin typeface="Calibri"/>
                        <a:ea typeface="Calibri"/>
                        <a:cs typeface="Times New Roman"/>
                      </a:endParaRPr>
                    </a:p>
                    <a:p>
                      <a:pPr algn="ctr">
                        <a:lnSpc>
                          <a:spcPct val="115000"/>
                        </a:lnSpc>
                      </a:pPr>
                      <a:r>
                        <a:rPr lang="lt-LT" sz="1200">
                          <a:latin typeface="Times New Roman"/>
                          <a:ea typeface="Calibri"/>
                          <a:cs typeface="Times New Roman"/>
                        </a:rPr>
                        <a:t>Auditorius</a:t>
                      </a:r>
                      <a:endParaRPr lang="lt-LT" sz="1100">
                        <a:latin typeface="Calibri"/>
                        <a:ea typeface="Calibri"/>
                        <a:cs typeface="Times New Roman"/>
                      </a:endParaRPr>
                    </a:p>
                  </a:txBody>
                  <a:tcPr marL="68580" marR="68580" marT="0" marB="0"/>
                </a:tc>
                <a:tc>
                  <a:txBody>
                    <a:bodyPr/>
                    <a:lstStyle/>
                    <a:p>
                      <a:pPr algn="ctr">
                        <a:lnSpc>
                          <a:spcPct val="115000"/>
                        </a:lnSpc>
                      </a:pPr>
                      <a:r>
                        <a:rPr lang="lt-LT" sz="1200">
                          <a:latin typeface="Times New Roman"/>
                          <a:ea typeface="Calibri"/>
                          <a:cs typeface="Times New Roman"/>
                        </a:rPr>
                        <a:t>1 val.</a:t>
                      </a:r>
                      <a:endParaRPr lang="lt-LT" sz="1100">
                        <a:latin typeface="Calibri"/>
                        <a:ea typeface="Calibri"/>
                        <a:cs typeface="Times New Roman"/>
                      </a:endParaRPr>
                    </a:p>
                  </a:txBody>
                  <a:tcPr marL="68580" marR="68580" marT="0" marB="0" anchor="ctr"/>
                </a:tc>
              </a:tr>
              <a:tr h="370840">
                <a:tc>
                  <a:txBody>
                    <a:bodyPr/>
                    <a:lstStyle/>
                    <a:p>
                      <a:pPr algn="ctr">
                        <a:lnSpc>
                          <a:spcPct val="115000"/>
                        </a:lnSpc>
                      </a:pPr>
                      <a:r>
                        <a:rPr lang="lt-LT" sz="1200">
                          <a:latin typeface="Times New Roman"/>
                          <a:ea typeface="Calibri"/>
                          <a:cs typeface="Times New Roman"/>
                        </a:rPr>
                        <a:t>8</a:t>
                      </a:r>
                      <a:endParaRPr lang="lt-LT" sz="1100">
                        <a:latin typeface="Calibri"/>
                        <a:ea typeface="Calibri"/>
                        <a:cs typeface="Times New Roman"/>
                      </a:endParaRPr>
                    </a:p>
                  </a:txBody>
                  <a:tcPr marL="68580" marR="68580" marT="0" marB="0" anchor="ctr"/>
                </a:tc>
                <a:tc>
                  <a:txBody>
                    <a:bodyPr/>
                    <a:lstStyle/>
                    <a:p>
                      <a:pPr>
                        <a:lnSpc>
                          <a:spcPct val="115000"/>
                        </a:lnSpc>
                      </a:pPr>
                      <a:r>
                        <a:rPr lang="lt-LT" sz="1200">
                          <a:latin typeface="Times New Roman"/>
                          <a:ea typeface="Calibri"/>
                          <a:cs typeface="Times New Roman"/>
                        </a:rPr>
                        <a:t>Sisteminiai veiksniai provokuojantys nepageidaujamus įvykius, jų prevencija.</a:t>
                      </a:r>
                      <a:endParaRPr lang="lt-LT" sz="1100">
                        <a:latin typeface="Calibri"/>
                        <a:ea typeface="Calibri"/>
                        <a:cs typeface="Times New Roman"/>
                      </a:endParaRPr>
                    </a:p>
                  </a:txBody>
                  <a:tcPr marL="68580" marR="68580" marT="0" marB="0" anchor="ctr"/>
                </a:tc>
                <a:tc>
                  <a:txBody>
                    <a:bodyPr/>
                    <a:lstStyle/>
                    <a:p>
                      <a:pPr algn="ctr">
                        <a:lnSpc>
                          <a:spcPct val="115000"/>
                        </a:lnSpc>
                        <a:spcAft>
                          <a:spcPts val="0"/>
                        </a:spcAft>
                      </a:pPr>
                      <a:r>
                        <a:rPr lang="lt-LT" sz="1200">
                          <a:latin typeface="Times New Roman"/>
                          <a:ea typeface="Calibri"/>
                          <a:cs typeface="Times New Roman"/>
                        </a:rPr>
                        <a:t>Pavaduotojas medicinai</a:t>
                      </a:r>
                      <a:endParaRPr lang="lt-LT" sz="1100">
                        <a:latin typeface="Calibri"/>
                        <a:ea typeface="Calibri"/>
                        <a:cs typeface="Times New Roman"/>
                      </a:endParaRPr>
                    </a:p>
                    <a:p>
                      <a:pPr algn="ctr">
                        <a:lnSpc>
                          <a:spcPct val="115000"/>
                        </a:lnSpc>
                      </a:pPr>
                      <a:r>
                        <a:rPr lang="lt-LT" sz="1200">
                          <a:latin typeface="Times New Roman"/>
                          <a:ea typeface="Calibri"/>
                          <a:cs typeface="Times New Roman"/>
                        </a:rPr>
                        <a:t>Auditorius</a:t>
                      </a:r>
                      <a:endParaRPr lang="lt-LT" sz="1100">
                        <a:latin typeface="Calibri"/>
                        <a:ea typeface="Calibri"/>
                        <a:cs typeface="Times New Roman"/>
                      </a:endParaRPr>
                    </a:p>
                  </a:txBody>
                  <a:tcPr marL="68580" marR="68580" marT="0" marB="0"/>
                </a:tc>
                <a:tc>
                  <a:txBody>
                    <a:bodyPr/>
                    <a:lstStyle/>
                    <a:p>
                      <a:pPr algn="ctr">
                        <a:lnSpc>
                          <a:spcPct val="115000"/>
                        </a:lnSpc>
                      </a:pPr>
                      <a:r>
                        <a:rPr lang="lt-LT" sz="1200">
                          <a:latin typeface="Times New Roman"/>
                          <a:ea typeface="Calibri"/>
                          <a:cs typeface="Times New Roman"/>
                        </a:rPr>
                        <a:t>1 val.</a:t>
                      </a:r>
                      <a:endParaRPr lang="lt-LT" sz="1100">
                        <a:latin typeface="Calibri"/>
                        <a:ea typeface="Calibri"/>
                        <a:cs typeface="Times New Roman"/>
                      </a:endParaRPr>
                    </a:p>
                  </a:txBody>
                  <a:tcPr marL="68580" marR="68580" marT="0" marB="0" anchor="ctr"/>
                </a:tc>
              </a:tr>
              <a:tr h="370840">
                <a:tc>
                  <a:txBody>
                    <a:bodyPr/>
                    <a:lstStyle/>
                    <a:p>
                      <a:pPr algn="ctr">
                        <a:lnSpc>
                          <a:spcPct val="115000"/>
                        </a:lnSpc>
                      </a:pPr>
                      <a:r>
                        <a:rPr lang="lt-LT" sz="1200">
                          <a:latin typeface="Times New Roman"/>
                          <a:ea typeface="Calibri"/>
                          <a:cs typeface="Times New Roman"/>
                        </a:rPr>
                        <a:t>9</a:t>
                      </a:r>
                      <a:endParaRPr lang="lt-LT" sz="1100">
                        <a:latin typeface="Calibri"/>
                        <a:ea typeface="Calibri"/>
                        <a:cs typeface="Times New Roman"/>
                      </a:endParaRPr>
                    </a:p>
                  </a:txBody>
                  <a:tcPr marL="68580" marR="68580" marT="0" marB="0" anchor="ctr"/>
                </a:tc>
                <a:tc>
                  <a:txBody>
                    <a:bodyPr/>
                    <a:lstStyle/>
                    <a:p>
                      <a:pPr>
                        <a:lnSpc>
                          <a:spcPct val="115000"/>
                        </a:lnSpc>
                      </a:pPr>
                      <a:r>
                        <a:rPr lang="lt-LT" sz="1200">
                          <a:latin typeface="Times New Roman"/>
                          <a:ea typeface="Calibri"/>
                          <a:cs typeface="Times New Roman"/>
                        </a:rPr>
                        <a:t>Nepageidaujamų įvykių nustatymas, registracija, prevencija.</a:t>
                      </a:r>
                      <a:endParaRPr lang="lt-LT" sz="1100">
                        <a:latin typeface="Calibri"/>
                        <a:ea typeface="Calibri"/>
                        <a:cs typeface="Times New Roman"/>
                      </a:endParaRPr>
                    </a:p>
                  </a:txBody>
                  <a:tcPr marL="68580" marR="68580" marT="0" marB="0" anchor="ctr"/>
                </a:tc>
                <a:tc>
                  <a:txBody>
                    <a:bodyPr/>
                    <a:lstStyle/>
                    <a:p>
                      <a:pPr algn="ctr">
                        <a:lnSpc>
                          <a:spcPct val="115000"/>
                        </a:lnSpc>
                        <a:spcAft>
                          <a:spcPts val="0"/>
                        </a:spcAft>
                      </a:pPr>
                      <a:r>
                        <a:rPr lang="lt-LT" sz="1200">
                          <a:latin typeface="Times New Roman"/>
                          <a:ea typeface="Calibri"/>
                          <a:cs typeface="Times New Roman"/>
                        </a:rPr>
                        <a:t>Pavaduotojas medicinai</a:t>
                      </a:r>
                      <a:endParaRPr lang="lt-LT" sz="1100">
                        <a:latin typeface="Calibri"/>
                        <a:ea typeface="Calibri"/>
                        <a:cs typeface="Times New Roman"/>
                      </a:endParaRPr>
                    </a:p>
                    <a:p>
                      <a:pPr algn="ctr">
                        <a:lnSpc>
                          <a:spcPct val="115000"/>
                        </a:lnSpc>
                      </a:pPr>
                      <a:r>
                        <a:rPr lang="lt-LT" sz="1200">
                          <a:latin typeface="Times New Roman"/>
                          <a:ea typeface="Calibri"/>
                          <a:cs typeface="Times New Roman"/>
                        </a:rPr>
                        <a:t>Auditorius</a:t>
                      </a:r>
                      <a:endParaRPr lang="lt-LT" sz="1100">
                        <a:latin typeface="Calibri"/>
                        <a:ea typeface="Calibri"/>
                        <a:cs typeface="Times New Roman"/>
                      </a:endParaRPr>
                    </a:p>
                  </a:txBody>
                  <a:tcPr marL="68580" marR="68580" marT="0" marB="0"/>
                </a:tc>
                <a:tc>
                  <a:txBody>
                    <a:bodyPr/>
                    <a:lstStyle/>
                    <a:p>
                      <a:pPr algn="ctr">
                        <a:lnSpc>
                          <a:spcPct val="115000"/>
                        </a:lnSpc>
                      </a:pPr>
                      <a:r>
                        <a:rPr lang="lt-LT" sz="1200">
                          <a:latin typeface="Times New Roman"/>
                          <a:ea typeface="Calibri"/>
                          <a:cs typeface="Times New Roman"/>
                        </a:rPr>
                        <a:t>1 val.</a:t>
                      </a:r>
                      <a:endParaRPr lang="lt-LT" sz="1100">
                        <a:latin typeface="Calibri"/>
                        <a:ea typeface="Calibri"/>
                        <a:cs typeface="Times New Roman"/>
                      </a:endParaRPr>
                    </a:p>
                  </a:txBody>
                  <a:tcPr marL="68580" marR="68580" marT="0" marB="0" anchor="ctr"/>
                </a:tc>
              </a:tr>
              <a:tr h="370840">
                <a:tc>
                  <a:txBody>
                    <a:bodyPr/>
                    <a:lstStyle/>
                    <a:p>
                      <a:pPr algn="ctr">
                        <a:lnSpc>
                          <a:spcPct val="115000"/>
                        </a:lnSpc>
                      </a:pPr>
                      <a:r>
                        <a:rPr lang="lt-LT" sz="1200">
                          <a:latin typeface="Times New Roman"/>
                          <a:ea typeface="Calibri"/>
                          <a:cs typeface="Times New Roman"/>
                        </a:rPr>
                        <a:t>10</a:t>
                      </a:r>
                      <a:endParaRPr lang="lt-LT" sz="1100">
                        <a:latin typeface="Calibri"/>
                        <a:ea typeface="Calibri"/>
                        <a:cs typeface="Times New Roman"/>
                      </a:endParaRPr>
                    </a:p>
                  </a:txBody>
                  <a:tcPr marL="68580" marR="68580" marT="0" marB="0" anchor="ctr"/>
                </a:tc>
                <a:tc>
                  <a:txBody>
                    <a:bodyPr/>
                    <a:lstStyle/>
                    <a:p>
                      <a:pPr>
                        <a:lnSpc>
                          <a:spcPct val="115000"/>
                        </a:lnSpc>
                      </a:pPr>
                      <a:r>
                        <a:rPr lang="lt-LT" sz="1200">
                          <a:latin typeface="Times New Roman"/>
                          <a:ea typeface="Calibri"/>
                          <a:cs typeface="Times New Roman"/>
                        </a:rPr>
                        <a:t>Rizikos ir nepageidaujamų įvykių valdymas.</a:t>
                      </a:r>
                      <a:endParaRPr lang="lt-LT" sz="1100">
                        <a:latin typeface="Calibri"/>
                        <a:ea typeface="Calibri"/>
                        <a:cs typeface="Times New Roman"/>
                      </a:endParaRPr>
                    </a:p>
                  </a:txBody>
                  <a:tcPr marL="68580" marR="68580" marT="0" marB="0" anchor="ctr"/>
                </a:tc>
                <a:tc>
                  <a:txBody>
                    <a:bodyPr/>
                    <a:lstStyle/>
                    <a:p>
                      <a:pPr algn="ctr">
                        <a:lnSpc>
                          <a:spcPct val="115000"/>
                        </a:lnSpc>
                        <a:spcAft>
                          <a:spcPts val="0"/>
                        </a:spcAft>
                      </a:pPr>
                      <a:r>
                        <a:rPr lang="lt-LT" sz="1200">
                          <a:latin typeface="Times New Roman"/>
                          <a:ea typeface="Calibri"/>
                          <a:cs typeface="Times New Roman"/>
                        </a:rPr>
                        <a:t>Pavaduotojas medicinai</a:t>
                      </a:r>
                      <a:endParaRPr lang="lt-LT" sz="1100">
                        <a:latin typeface="Calibri"/>
                        <a:ea typeface="Calibri"/>
                        <a:cs typeface="Times New Roman"/>
                      </a:endParaRPr>
                    </a:p>
                    <a:p>
                      <a:pPr algn="ctr">
                        <a:lnSpc>
                          <a:spcPct val="115000"/>
                        </a:lnSpc>
                      </a:pPr>
                      <a:r>
                        <a:rPr lang="lt-LT" sz="1200">
                          <a:latin typeface="Times New Roman"/>
                          <a:ea typeface="Calibri"/>
                          <a:cs typeface="Times New Roman"/>
                        </a:rPr>
                        <a:t>Auditorius</a:t>
                      </a:r>
                      <a:endParaRPr lang="lt-LT" sz="1100">
                        <a:latin typeface="Calibri"/>
                        <a:ea typeface="Calibri"/>
                        <a:cs typeface="Times New Roman"/>
                      </a:endParaRPr>
                    </a:p>
                  </a:txBody>
                  <a:tcPr marL="68580" marR="68580" marT="0" marB="0"/>
                </a:tc>
                <a:tc>
                  <a:txBody>
                    <a:bodyPr/>
                    <a:lstStyle/>
                    <a:p>
                      <a:pPr algn="ctr">
                        <a:lnSpc>
                          <a:spcPct val="115000"/>
                        </a:lnSpc>
                      </a:pPr>
                      <a:r>
                        <a:rPr lang="lt-LT" sz="1200" dirty="0">
                          <a:latin typeface="Times New Roman"/>
                          <a:ea typeface="Calibri"/>
                          <a:cs typeface="Times New Roman"/>
                        </a:rPr>
                        <a:t>1 val.</a:t>
                      </a:r>
                      <a:endParaRPr lang="lt-LT" sz="1100" dirty="0">
                        <a:latin typeface="Calibri"/>
                        <a:ea typeface="Calibri"/>
                        <a:cs typeface="Times New Roman"/>
                      </a:endParaRPr>
                    </a:p>
                  </a:txBody>
                  <a:tcPr marL="68580" marR="68580" marT="0" marB="0" anchor="ctr"/>
                </a:tc>
              </a:tr>
            </a:tbl>
          </a:graphicData>
        </a:graphic>
      </p:graphicFrame>
      <p:sp>
        <p:nvSpPr>
          <p:cNvPr id="4" name="TextBox 3"/>
          <p:cNvSpPr txBox="1"/>
          <p:nvPr/>
        </p:nvSpPr>
        <p:spPr>
          <a:xfrm>
            <a:off x="2627784" y="548680"/>
            <a:ext cx="184731" cy="369332"/>
          </a:xfrm>
          <a:prstGeom prst="rect">
            <a:avLst/>
          </a:prstGeom>
          <a:noFill/>
        </p:spPr>
        <p:txBody>
          <a:bodyPr wrap="none" rtlCol="0">
            <a:spAutoFit/>
          </a:bodyPr>
          <a:lstStyle/>
          <a:p>
            <a:endParaRPr lang="lt-LT" dirty="0"/>
          </a:p>
        </p:txBody>
      </p:sp>
      <p:sp>
        <p:nvSpPr>
          <p:cNvPr id="6" name="TextBox 5"/>
          <p:cNvSpPr txBox="1"/>
          <p:nvPr/>
        </p:nvSpPr>
        <p:spPr>
          <a:xfrm>
            <a:off x="3707904" y="476672"/>
            <a:ext cx="184731" cy="369332"/>
          </a:xfrm>
          <a:prstGeom prst="rect">
            <a:avLst/>
          </a:prstGeom>
          <a:noFill/>
        </p:spPr>
        <p:txBody>
          <a:bodyPr wrap="none" rtlCol="0">
            <a:spAutoFit/>
          </a:bodyPr>
          <a:lstStyle/>
          <a:p>
            <a:endParaRPr lang="lt-LT" dirty="0"/>
          </a:p>
        </p:txBody>
      </p:sp>
      <p:sp>
        <p:nvSpPr>
          <p:cNvPr id="9" name="TextBox 8"/>
          <p:cNvSpPr txBox="1"/>
          <p:nvPr/>
        </p:nvSpPr>
        <p:spPr>
          <a:xfrm>
            <a:off x="971600" y="116632"/>
            <a:ext cx="7200800" cy="2492990"/>
          </a:xfrm>
          <a:prstGeom prst="rect">
            <a:avLst/>
          </a:prstGeom>
          <a:noFill/>
        </p:spPr>
        <p:txBody>
          <a:bodyPr wrap="square" rtlCol="0">
            <a:spAutoFit/>
          </a:bodyPr>
          <a:lstStyle/>
          <a:p>
            <a:pPr algn="ctr"/>
            <a:r>
              <a:rPr lang="en-US" dirty="0" err="1" smtClean="0">
                <a:latin typeface="Times New Roman" pitchFamily="18" charset="0"/>
                <a:cs typeface="Times New Roman" pitchFamily="18" charset="0"/>
              </a:rPr>
              <a:t>Nepageidaujam</a:t>
            </a:r>
            <a:r>
              <a:rPr lang="lt-LT" dirty="0" smtClean="0">
                <a:latin typeface="Times New Roman" pitchFamily="18" charset="0"/>
                <a:cs typeface="Times New Roman" pitchFamily="18" charset="0"/>
              </a:rPr>
              <a:t>ų įvykių sveikatos priežiūros įstaigoje valdymas</a:t>
            </a:r>
          </a:p>
          <a:p>
            <a:pPr algn="ctr"/>
            <a:r>
              <a:rPr lang="lt-LT" b="1" dirty="0" smtClean="0">
                <a:latin typeface="Times New Roman" pitchFamily="18" charset="0"/>
                <a:cs typeface="Times New Roman" pitchFamily="18" charset="0"/>
              </a:rPr>
              <a:t>Įstaigos personalo mokymo programa</a:t>
            </a:r>
          </a:p>
          <a:p>
            <a:pPr algn="ctr"/>
            <a:endParaRPr lang="lt-LT" dirty="0" smtClean="0">
              <a:latin typeface="Times New Roman" pitchFamily="18" charset="0"/>
              <a:cs typeface="Times New Roman" pitchFamily="18" charset="0"/>
            </a:endParaRPr>
          </a:p>
          <a:p>
            <a:pPr algn="just"/>
            <a:r>
              <a:rPr lang="lt-LT" sz="1200" dirty="0" smtClean="0">
                <a:latin typeface="Times New Roman" pitchFamily="18" charset="0"/>
                <a:cs typeface="Times New Roman" pitchFamily="18" charset="0"/>
              </a:rPr>
              <a:t>Nepageidaujamas įvykis, tai įvykis, įvykęs dėl veiklos galėjusios sukelti ar sukėlusios nepageidaujamą išeitį (rezultatą) pacientui, daugiau dėl medicininės pagalbos teikimo ir organizavimo, negu dėl paties paciento ligos ar būklės.</a:t>
            </a:r>
          </a:p>
          <a:p>
            <a:pPr algn="just"/>
            <a:r>
              <a:rPr lang="lt-LT" sz="1200" dirty="0" smtClean="0">
                <a:latin typeface="Times New Roman" pitchFamily="18" charset="0"/>
                <a:cs typeface="Times New Roman" pitchFamily="18" charset="0"/>
              </a:rPr>
              <a:t>Nepageidaujamą įvykį paprastai sukelia ne vienas veiksmas, bet daugybės aplinkybių ir įvykių tarpusavio sąveika.</a:t>
            </a:r>
          </a:p>
          <a:p>
            <a:endParaRPr lang="lt-LT" dirty="0" smtClean="0"/>
          </a:p>
          <a:p>
            <a:endParaRPr lang="lt-LT" dirty="0" smtClean="0"/>
          </a:p>
          <a:p>
            <a:endParaRPr lang="lt-L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490066"/>
          </a:xfrm>
        </p:spPr>
        <p:txBody>
          <a:bodyPr>
            <a:normAutofit fontScale="90000"/>
          </a:bodyPr>
          <a:lstStyle/>
          <a:p>
            <a:r>
              <a:rPr lang="lt-LT" smtClean="0">
                <a:latin typeface="Times New Roman" pitchFamily="18" charset="0"/>
                <a:cs typeface="Times New Roman" pitchFamily="18" charset="0"/>
              </a:rPr>
              <a:t>Darbuotojų skaičius</a:t>
            </a:r>
            <a:endParaRPr lang="lt-LT">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3202016483"/>
              </p:ext>
            </p:extLst>
          </p:nvPr>
        </p:nvGraphicFramePr>
        <p:xfrm>
          <a:off x="683568" y="908720"/>
          <a:ext cx="7544214" cy="5403656"/>
        </p:xfrm>
        <a:graphic>
          <a:graphicData uri="http://schemas.openxmlformats.org/drawingml/2006/table">
            <a:tbl>
              <a:tblPr firstRow="1" bandRow="1">
                <a:tableStyleId>{5C22544A-7EE6-4342-B048-85BDC9FD1C3A}</a:tableStyleId>
              </a:tblPr>
              <a:tblGrid>
                <a:gridCol w="418208"/>
                <a:gridCol w="1279527"/>
                <a:gridCol w="1346479"/>
                <a:gridCol w="900000"/>
                <a:gridCol w="900000"/>
                <a:gridCol w="900000"/>
                <a:gridCol w="900000"/>
                <a:gridCol w="900000"/>
              </a:tblGrid>
              <a:tr h="288032">
                <a:tc rowSpan="2">
                  <a:txBody>
                    <a:bodyPr/>
                    <a:lstStyle/>
                    <a:p>
                      <a:pPr algn="ctr"/>
                      <a:r>
                        <a:rPr lang="lt-LT" sz="1200" b="1" kern="1200" smtClean="0">
                          <a:solidFill>
                            <a:schemeClr val="lt1"/>
                          </a:solidFill>
                          <a:effectLst/>
                          <a:latin typeface="Times New Roman" pitchFamily="18" charset="0"/>
                          <a:ea typeface="+mn-ea"/>
                          <a:cs typeface="Times New Roman" pitchFamily="18" charset="0"/>
                        </a:rPr>
                        <a:t>Eil.</a:t>
                      </a:r>
                    </a:p>
                    <a:p>
                      <a:pPr algn="ctr"/>
                      <a:r>
                        <a:rPr lang="lt-LT" sz="1200" b="1" kern="1200" smtClean="0">
                          <a:solidFill>
                            <a:schemeClr val="lt1"/>
                          </a:solidFill>
                          <a:effectLst/>
                          <a:latin typeface="Times New Roman" pitchFamily="18" charset="0"/>
                          <a:ea typeface="+mn-ea"/>
                          <a:cs typeface="Times New Roman" pitchFamily="18" charset="0"/>
                        </a:rPr>
                        <a:t>Nr.</a:t>
                      </a:r>
                      <a:endParaRPr lang="lt-LT" sz="1200">
                        <a:latin typeface="Times New Roman" pitchFamily="18" charset="0"/>
                        <a:cs typeface="Times New Roman" pitchFamily="18" charset="0"/>
                      </a:endParaRPr>
                    </a:p>
                  </a:txBody>
                  <a:tcPr anchor="ctr"/>
                </a:tc>
                <a:tc rowSpan="2">
                  <a:txBody>
                    <a:bodyPr/>
                    <a:lstStyle/>
                    <a:p>
                      <a:pPr algn="ctr"/>
                      <a:r>
                        <a:rPr lang="lt-LT" sz="1200" b="1" kern="1200" smtClean="0">
                          <a:solidFill>
                            <a:schemeClr val="lt1"/>
                          </a:solidFill>
                          <a:effectLst/>
                          <a:latin typeface="Times New Roman" pitchFamily="18" charset="0"/>
                          <a:ea typeface="+mn-ea"/>
                          <a:cs typeface="Times New Roman" pitchFamily="18" charset="0"/>
                        </a:rPr>
                        <a:t>Struktūrinis </a:t>
                      </a:r>
                    </a:p>
                    <a:p>
                      <a:pPr algn="ctr"/>
                      <a:r>
                        <a:rPr lang="lt-LT" sz="1200" b="1" kern="1200" smtClean="0">
                          <a:solidFill>
                            <a:schemeClr val="lt1"/>
                          </a:solidFill>
                          <a:effectLst/>
                          <a:latin typeface="Times New Roman" pitchFamily="18" charset="0"/>
                          <a:ea typeface="+mn-ea"/>
                          <a:cs typeface="Times New Roman" pitchFamily="18" charset="0"/>
                        </a:rPr>
                        <a:t>padalinys</a:t>
                      </a:r>
                      <a:endParaRPr lang="lt-LT" sz="1200">
                        <a:latin typeface="Times New Roman" pitchFamily="18" charset="0"/>
                        <a:cs typeface="Times New Roman" pitchFamily="18" charset="0"/>
                      </a:endParaRPr>
                    </a:p>
                  </a:txBody>
                  <a:tcPr anchor="ctr"/>
                </a:tc>
                <a:tc rowSpan="2">
                  <a:txBody>
                    <a:bodyPr/>
                    <a:lstStyle/>
                    <a:p>
                      <a:pPr algn="ctr"/>
                      <a:r>
                        <a:rPr lang="lt-LT" sz="1200" b="1" kern="1200" smtClean="0">
                          <a:solidFill>
                            <a:schemeClr val="lt1"/>
                          </a:solidFill>
                          <a:effectLst/>
                          <a:latin typeface="Times New Roman" pitchFamily="18" charset="0"/>
                          <a:ea typeface="+mn-ea"/>
                          <a:cs typeface="Times New Roman" pitchFamily="18" charset="0"/>
                        </a:rPr>
                        <a:t>Etatinė</a:t>
                      </a:r>
                    </a:p>
                    <a:p>
                      <a:pPr algn="ctr"/>
                      <a:r>
                        <a:rPr lang="lt-LT" sz="1200" b="1" kern="1200" smtClean="0">
                          <a:solidFill>
                            <a:schemeClr val="lt1"/>
                          </a:solidFill>
                          <a:effectLst/>
                          <a:latin typeface="Times New Roman" pitchFamily="18" charset="0"/>
                          <a:ea typeface="+mn-ea"/>
                          <a:cs typeface="Times New Roman" pitchFamily="18" charset="0"/>
                        </a:rPr>
                        <a:t>pareigybė</a:t>
                      </a:r>
                      <a:endParaRPr lang="lt-LT" sz="1200">
                        <a:latin typeface="Times New Roman" pitchFamily="18" charset="0"/>
                        <a:cs typeface="Times New Roman" pitchFamily="18" charset="0"/>
                      </a:endParaRPr>
                    </a:p>
                  </a:txBody>
                  <a:tcPr anchor="ctr"/>
                </a:tc>
                <a:tc gridSpan="2">
                  <a:txBody>
                    <a:bodyPr/>
                    <a:lstStyle/>
                    <a:p>
                      <a:pPr algn="ctr"/>
                      <a:r>
                        <a:rPr lang="lt-LT" sz="1200" smtClean="0">
                          <a:latin typeface="Times New Roman" pitchFamily="18" charset="0"/>
                          <a:cs typeface="Times New Roman" pitchFamily="18" charset="0"/>
                        </a:rPr>
                        <a:t>201</a:t>
                      </a:r>
                      <a:r>
                        <a:rPr lang="en-US" sz="1200" smtClean="0">
                          <a:latin typeface="Times New Roman" pitchFamily="18" charset="0"/>
                          <a:cs typeface="Times New Roman" pitchFamily="18" charset="0"/>
                        </a:rPr>
                        <a:t>2</a:t>
                      </a:r>
                      <a:r>
                        <a:rPr lang="lt-LT" sz="1200" smtClean="0">
                          <a:latin typeface="Times New Roman" pitchFamily="18" charset="0"/>
                          <a:cs typeface="Times New Roman" pitchFamily="18" charset="0"/>
                        </a:rPr>
                        <a:t>-12-31</a:t>
                      </a:r>
                      <a:endParaRPr lang="lt-LT" sz="1200">
                        <a:latin typeface="Times New Roman" pitchFamily="18" charset="0"/>
                        <a:cs typeface="Times New Roman" pitchFamily="18" charset="0"/>
                      </a:endParaRPr>
                    </a:p>
                  </a:txBody>
                  <a:tcPr/>
                </a:tc>
                <a:tc hMerge="1">
                  <a:txBody>
                    <a:bodyPr/>
                    <a:lstStyle/>
                    <a:p>
                      <a:endParaRPr lang="lt-LT" dirty="0"/>
                    </a:p>
                  </a:txBody>
                  <a:tcPr/>
                </a:tc>
                <a:tc gridSpan="3">
                  <a:txBody>
                    <a:bodyPr/>
                    <a:lstStyle/>
                    <a:p>
                      <a:pPr algn="ctr"/>
                      <a:r>
                        <a:rPr lang="lt-LT" sz="1200" smtClean="0">
                          <a:latin typeface="Times New Roman" pitchFamily="18" charset="0"/>
                          <a:cs typeface="Times New Roman" pitchFamily="18" charset="0"/>
                        </a:rPr>
                        <a:t>201</a:t>
                      </a:r>
                      <a:r>
                        <a:rPr lang="en-US" sz="1200" smtClean="0">
                          <a:latin typeface="Times New Roman" pitchFamily="18" charset="0"/>
                          <a:cs typeface="Times New Roman" pitchFamily="18" charset="0"/>
                        </a:rPr>
                        <a:t>3</a:t>
                      </a:r>
                      <a:r>
                        <a:rPr lang="lt-LT" sz="1200" smtClean="0">
                          <a:latin typeface="Times New Roman" pitchFamily="18" charset="0"/>
                          <a:cs typeface="Times New Roman" pitchFamily="18" charset="0"/>
                        </a:rPr>
                        <a:t>-12-31</a:t>
                      </a:r>
                      <a:endParaRPr lang="lt-LT" sz="1200">
                        <a:latin typeface="Times New Roman" pitchFamily="18" charset="0"/>
                        <a:cs typeface="Times New Roman" pitchFamily="18" charset="0"/>
                      </a:endParaRPr>
                    </a:p>
                  </a:txBody>
                  <a:tcPr/>
                </a:tc>
                <a:tc hMerge="1">
                  <a:txBody>
                    <a:bodyPr/>
                    <a:lstStyle/>
                    <a:p>
                      <a:endParaRPr lang="lt-LT" dirty="0"/>
                    </a:p>
                  </a:txBody>
                  <a:tcPr/>
                </a:tc>
                <a:tc hMerge="1">
                  <a:txBody>
                    <a:bodyPr/>
                    <a:lstStyle/>
                    <a:p>
                      <a:pPr algn="ctr"/>
                      <a:endParaRPr lang="lt-LT" sz="1400" dirty="0">
                        <a:latin typeface="Times New Roman" pitchFamily="18" charset="0"/>
                        <a:cs typeface="Times New Roman" pitchFamily="18" charset="0"/>
                      </a:endParaRPr>
                    </a:p>
                  </a:txBody>
                  <a:tcPr/>
                </a:tc>
              </a:tr>
              <a:tr h="432048">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r>
                        <a:rPr lang="lt-LT" sz="1200" b="1" kern="1200" smtClean="0">
                          <a:solidFill>
                            <a:schemeClr val="dk1"/>
                          </a:solidFill>
                          <a:effectLst/>
                          <a:latin typeface="Times New Roman" pitchFamily="18" charset="0"/>
                          <a:ea typeface="+mn-ea"/>
                          <a:cs typeface="Times New Roman" pitchFamily="18" charset="0"/>
                        </a:rPr>
                        <a:t>Etatai</a:t>
                      </a:r>
                      <a:endParaRPr lang="lt-LT" sz="1200">
                        <a:latin typeface="Times New Roman" pitchFamily="18" charset="0"/>
                        <a:cs typeface="Times New Roman" pitchFamily="18" charset="0"/>
                      </a:endParaRPr>
                    </a:p>
                  </a:txBody>
                  <a:tcPr anchor="ctr"/>
                </a:tc>
                <a:tc>
                  <a:txBody>
                    <a:bodyPr/>
                    <a:lstStyle/>
                    <a:p>
                      <a:pPr algn="ctr"/>
                      <a:r>
                        <a:rPr lang="lt-LT" sz="1200" b="1" kern="1200" smtClean="0">
                          <a:solidFill>
                            <a:schemeClr val="dk1"/>
                          </a:solidFill>
                          <a:effectLst/>
                          <a:latin typeface="Times New Roman" pitchFamily="18" charset="0"/>
                          <a:ea typeface="+mn-ea"/>
                          <a:cs typeface="Times New Roman" pitchFamily="18" charset="0"/>
                        </a:rPr>
                        <a:t>Fiziniai asmenys</a:t>
                      </a:r>
                      <a:endParaRPr lang="lt-LT" sz="1200">
                        <a:latin typeface="Times New Roman" pitchFamily="18" charset="0"/>
                        <a:cs typeface="Times New Roman" pitchFamily="18" charset="0"/>
                      </a:endParaRPr>
                    </a:p>
                  </a:txBody>
                  <a:tcPr/>
                </a:tc>
                <a:tc>
                  <a:txBody>
                    <a:bodyPr/>
                    <a:lstStyle/>
                    <a:p>
                      <a:pPr algn="ctr"/>
                      <a:r>
                        <a:rPr lang="lt-LT" sz="1200" b="1" kern="1200" smtClean="0">
                          <a:solidFill>
                            <a:schemeClr val="dk1"/>
                          </a:solidFill>
                          <a:effectLst/>
                          <a:latin typeface="Times New Roman" pitchFamily="18" charset="0"/>
                          <a:ea typeface="+mn-ea"/>
                          <a:cs typeface="Times New Roman" pitchFamily="18" charset="0"/>
                        </a:rPr>
                        <a:t>Etatai</a:t>
                      </a:r>
                      <a:endParaRPr lang="lt-LT" sz="1200">
                        <a:latin typeface="Times New Roman" pitchFamily="18" charset="0"/>
                        <a:cs typeface="Times New Roman" pitchFamily="18" charset="0"/>
                      </a:endParaRPr>
                    </a:p>
                  </a:txBody>
                  <a:tcPr anchor="ctr"/>
                </a:tc>
                <a:tc>
                  <a:txBody>
                    <a:bodyPr/>
                    <a:lstStyle/>
                    <a:p>
                      <a:pPr algn="ctr"/>
                      <a:r>
                        <a:rPr lang="lt-LT" sz="1200" b="1" kern="1200" smtClean="0">
                          <a:solidFill>
                            <a:schemeClr val="dk1"/>
                          </a:solidFill>
                          <a:effectLst/>
                          <a:latin typeface="Times New Roman" pitchFamily="18" charset="0"/>
                          <a:ea typeface="+mn-ea"/>
                          <a:cs typeface="Times New Roman" pitchFamily="18" charset="0"/>
                        </a:rPr>
                        <a:t>Fiziniai asmenys</a:t>
                      </a:r>
                      <a:endParaRPr lang="lt-LT" sz="120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err="1" smtClean="0">
                          <a:latin typeface="Times New Roman" pitchFamily="18" charset="0"/>
                          <a:cs typeface="Times New Roman" pitchFamily="18" charset="0"/>
                        </a:rPr>
                        <a:t>Antraeil</a:t>
                      </a:r>
                      <a:r>
                        <a:rPr lang="lt-LT" sz="1200" b="1" smtClean="0">
                          <a:latin typeface="Times New Roman" pitchFamily="18" charset="0"/>
                          <a:cs typeface="Times New Roman" pitchFamily="18" charset="0"/>
                        </a:rPr>
                        <a:t>ės  pareigos </a:t>
                      </a:r>
                    </a:p>
                    <a:p>
                      <a:pPr marL="0" marR="0" indent="0" algn="ctr" defTabSz="914400" rtl="0" eaLnBrk="1" fontAlgn="auto" latinLnBrk="0" hangingPunct="1">
                        <a:lnSpc>
                          <a:spcPct val="100000"/>
                        </a:lnSpc>
                        <a:spcBef>
                          <a:spcPts val="0"/>
                        </a:spcBef>
                        <a:spcAft>
                          <a:spcPts val="0"/>
                        </a:spcAft>
                        <a:buClrTx/>
                        <a:buSzTx/>
                        <a:buFontTx/>
                        <a:buNone/>
                        <a:tabLst/>
                        <a:defRPr/>
                      </a:pPr>
                      <a:r>
                        <a:rPr lang="lt-LT" sz="1200" b="1" smtClean="0">
                          <a:latin typeface="Times New Roman" pitchFamily="18" charset="0"/>
                          <a:cs typeface="Times New Roman" pitchFamily="18" charset="0"/>
                        </a:rPr>
                        <a:t>(Iš kitų</a:t>
                      </a:r>
                      <a:r>
                        <a:rPr lang="lt-LT" sz="1200" b="1" baseline="0" smtClean="0">
                          <a:latin typeface="Times New Roman" pitchFamily="18" charset="0"/>
                          <a:cs typeface="Times New Roman" pitchFamily="18" charset="0"/>
                        </a:rPr>
                        <a:t> įst)</a:t>
                      </a:r>
                      <a:endParaRPr lang="lt-LT" sz="1200" b="1" smtClean="0">
                        <a:latin typeface="Times New Roman" pitchFamily="18" charset="0"/>
                        <a:cs typeface="Times New Roman" pitchFamily="18" charset="0"/>
                      </a:endParaRPr>
                    </a:p>
                  </a:txBody>
                  <a:tcPr/>
                </a:tc>
              </a:tr>
              <a:tr h="262880">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nchor="ctr"/>
                </a:tc>
                <a:tc>
                  <a:txBody>
                    <a:bodyPr/>
                    <a:lstStyle/>
                    <a:p>
                      <a:r>
                        <a:rPr lang="lt-LT" sz="1200" kern="1200" smtClean="0">
                          <a:solidFill>
                            <a:schemeClr val="dk1"/>
                          </a:solidFill>
                          <a:effectLst/>
                          <a:latin typeface="Times New Roman" pitchFamily="18" charset="0"/>
                          <a:ea typeface="+mn-ea"/>
                          <a:cs typeface="Times New Roman" pitchFamily="18" charset="0"/>
                        </a:rPr>
                        <a:t>Administracija</a:t>
                      </a:r>
                      <a:endParaRPr lang="lt-LT" sz="1200">
                        <a:latin typeface="Times New Roman" pitchFamily="18" charset="0"/>
                        <a:cs typeface="Times New Roman" pitchFamily="18" charset="0"/>
                      </a:endParaRPr>
                    </a:p>
                  </a:txBody>
                  <a:tcPr/>
                </a:tc>
                <a:tc>
                  <a:txBody>
                    <a:bodyPr/>
                    <a:lstStyle/>
                    <a:p>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3,25</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3</a:t>
                      </a:r>
                      <a:endParaRPr lang="lt-LT" sz="1200">
                        <a:latin typeface="Times New Roman" pitchFamily="18" charset="0"/>
                        <a:cs typeface="Times New Roman" pitchFamily="18" charset="0"/>
                      </a:endParaRPr>
                    </a:p>
                  </a:txBody>
                  <a:tcPr/>
                </a:tc>
                <a:tc>
                  <a:txBody>
                    <a:bodyPr/>
                    <a:lstStyle/>
                    <a:p>
                      <a:pPr algn="ctr"/>
                      <a:r>
                        <a:rPr lang="lt-LT" sz="1200" kern="1200" smtClean="0">
                          <a:solidFill>
                            <a:schemeClr val="dk1"/>
                          </a:solidFill>
                          <a:effectLst/>
                          <a:latin typeface="Times New Roman" pitchFamily="18" charset="0"/>
                          <a:ea typeface="+mn-ea"/>
                          <a:cs typeface="Times New Roman" pitchFamily="18" charset="0"/>
                        </a:rPr>
                        <a:t>3,25</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3</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tc>
              </a:tr>
              <a:tr h="276592">
                <a:tc>
                  <a:txBody>
                    <a:bodyPr/>
                    <a:lstStyle/>
                    <a:p>
                      <a:pPr algn="ctr"/>
                      <a:r>
                        <a:rPr lang="lt-LT" sz="1200" smtClean="0">
                          <a:latin typeface="Times New Roman" pitchFamily="18" charset="0"/>
                          <a:cs typeface="Times New Roman" pitchFamily="18" charset="0"/>
                        </a:rPr>
                        <a:t>2</a:t>
                      </a:r>
                      <a:endParaRPr lang="lt-LT" sz="1200">
                        <a:latin typeface="Times New Roman" pitchFamily="18" charset="0"/>
                        <a:cs typeface="Times New Roman" pitchFamily="18" charset="0"/>
                      </a:endParaRPr>
                    </a:p>
                  </a:txBody>
                  <a:tcPr anchor="ctr"/>
                </a:tc>
                <a:tc>
                  <a:txBody>
                    <a:bodyPr/>
                    <a:lstStyle/>
                    <a:p>
                      <a:r>
                        <a:rPr lang="lt-LT" sz="1200" kern="1200" smtClean="0">
                          <a:solidFill>
                            <a:schemeClr val="dk1"/>
                          </a:solidFill>
                          <a:effectLst/>
                          <a:latin typeface="Times New Roman" pitchFamily="18" charset="0"/>
                          <a:ea typeface="+mn-ea"/>
                          <a:cs typeface="Times New Roman" pitchFamily="18" charset="0"/>
                        </a:rPr>
                        <a:t>Bendras personalas</a:t>
                      </a:r>
                      <a:endParaRPr lang="lt-LT" sz="1200">
                        <a:latin typeface="Times New Roman" pitchFamily="18" charset="0"/>
                        <a:cs typeface="Times New Roman" pitchFamily="18" charset="0"/>
                      </a:endParaRPr>
                    </a:p>
                  </a:txBody>
                  <a:tcPr/>
                </a:tc>
                <a:tc>
                  <a:txBody>
                    <a:bodyPr/>
                    <a:lstStyle/>
                    <a:p>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9,0</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10</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9,0</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10</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3</a:t>
                      </a:r>
                      <a:endParaRPr lang="lt-LT" sz="1200">
                        <a:latin typeface="Times New Roman" pitchFamily="18" charset="0"/>
                        <a:cs typeface="Times New Roman" pitchFamily="18" charset="0"/>
                      </a:endParaRPr>
                    </a:p>
                  </a:txBody>
                  <a:tcPr anchor="ctr"/>
                </a:tc>
              </a:tr>
              <a:tr h="288032">
                <a:tc rowSpan="5">
                  <a:txBody>
                    <a:bodyPr/>
                    <a:lstStyle/>
                    <a:p>
                      <a:pPr algn="ctr"/>
                      <a:r>
                        <a:rPr lang="lt-LT" sz="1200" smtClean="0">
                          <a:latin typeface="Times New Roman" pitchFamily="18" charset="0"/>
                          <a:cs typeface="Times New Roman" pitchFamily="18" charset="0"/>
                        </a:rPr>
                        <a:t>3</a:t>
                      </a:r>
                      <a:endParaRPr lang="lt-LT" sz="1200">
                        <a:latin typeface="Times New Roman" pitchFamily="18" charset="0"/>
                        <a:cs typeface="Times New Roman" pitchFamily="18" charset="0"/>
                      </a:endParaRPr>
                    </a:p>
                  </a:txBody>
                  <a:tcPr anchor="ctr"/>
                </a:tc>
                <a:tc rowSpan="5">
                  <a:txBody>
                    <a:bodyPr/>
                    <a:lstStyle/>
                    <a:p>
                      <a:pPr algn="l"/>
                      <a:r>
                        <a:rPr lang="lt-LT" sz="1200" smtClean="0">
                          <a:latin typeface="Times New Roman" pitchFamily="18" charset="0"/>
                          <a:cs typeface="Times New Roman" pitchFamily="18" charset="0"/>
                        </a:rPr>
                        <a:t>Ambulatorija</a:t>
                      </a:r>
                      <a:endParaRPr lang="lt-LT" sz="1200">
                        <a:latin typeface="Times New Roman" pitchFamily="18" charset="0"/>
                        <a:cs typeface="Times New Roman" pitchFamily="18" charset="0"/>
                      </a:endParaRPr>
                    </a:p>
                  </a:txBody>
                  <a:tcPr anchor="ctr"/>
                </a:tc>
                <a:tc>
                  <a:txBody>
                    <a:bodyPr/>
                    <a:lstStyle/>
                    <a:p>
                      <a:r>
                        <a:rPr lang="lt-LT" sz="1200" smtClean="0">
                          <a:latin typeface="Times New Roman" pitchFamily="18" charset="0"/>
                          <a:cs typeface="Times New Roman" pitchFamily="18" charset="0"/>
                        </a:rPr>
                        <a:t>Gydytojas</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2,5</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3</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2,5</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4</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3</a:t>
                      </a:r>
                      <a:endParaRPr lang="lt-LT" sz="1200">
                        <a:latin typeface="Times New Roman" pitchFamily="18" charset="0"/>
                        <a:cs typeface="Times New Roman" pitchFamily="18" charset="0"/>
                      </a:endParaRPr>
                    </a:p>
                  </a:txBody>
                  <a:tcPr anchor="ctr"/>
                </a:tc>
              </a:tr>
              <a:tr h="288032">
                <a:tc vMerge="1">
                  <a:txBody>
                    <a:bodyPr/>
                    <a:lstStyle/>
                    <a:p>
                      <a:pPr algn="ctr"/>
                      <a:endParaRPr lang="lt-LT" dirty="0"/>
                    </a:p>
                  </a:txBody>
                  <a:tcPr anchor="ctr"/>
                </a:tc>
                <a:tc vMerge="1">
                  <a:txBody>
                    <a:bodyPr/>
                    <a:lstStyle/>
                    <a:p>
                      <a:endParaRPr lang="lt-LT"/>
                    </a:p>
                  </a:txBody>
                  <a:tcPr/>
                </a:tc>
                <a:tc>
                  <a:txBody>
                    <a:bodyPr/>
                    <a:lstStyle/>
                    <a:p>
                      <a:r>
                        <a:rPr lang="lt-LT" sz="1200" kern="1200" err="1" smtClean="0">
                          <a:solidFill>
                            <a:schemeClr val="dk1"/>
                          </a:solidFill>
                          <a:effectLst/>
                          <a:latin typeface="Times New Roman" pitchFamily="18" charset="0"/>
                          <a:ea typeface="+mn-ea"/>
                          <a:cs typeface="Times New Roman" pitchFamily="18" charset="0"/>
                        </a:rPr>
                        <a:t>Bendr</a:t>
                      </a:r>
                      <a:r>
                        <a:rPr lang="lt-LT" sz="1200" kern="1200" smtClean="0">
                          <a:solidFill>
                            <a:schemeClr val="dk1"/>
                          </a:solidFill>
                          <a:effectLst/>
                          <a:latin typeface="Times New Roman" pitchFamily="18" charset="0"/>
                          <a:ea typeface="+mn-ea"/>
                          <a:cs typeface="Times New Roman" pitchFamily="18" charset="0"/>
                        </a:rPr>
                        <a:t>. </a:t>
                      </a:r>
                      <a:r>
                        <a:rPr lang="lt-LT" sz="1200" kern="1200" err="1" smtClean="0">
                          <a:solidFill>
                            <a:schemeClr val="dk1"/>
                          </a:solidFill>
                          <a:effectLst/>
                          <a:latin typeface="Times New Roman" pitchFamily="18" charset="0"/>
                          <a:ea typeface="+mn-ea"/>
                          <a:cs typeface="Times New Roman" pitchFamily="18" charset="0"/>
                        </a:rPr>
                        <a:t>prakt</a:t>
                      </a:r>
                      <a:r>
                        <a:rPr lang="lt-LT" sz="1200" kern="1200" smtClean="0">
                          <a:solidFill>
                            <a:schemeClr val="dk1"/>
                          </a:solidFill>
                          <a:effectLst/>
                          <a:latin typeface="Times New Roman" pitchFamily="18" charset="0"/>
                          <a:ea typeface="+mn-ea"/>
                          <a:cs typeface="Times New Roman" pitchFamily="18" charset="0"/>
                        </a:rPr>
                        <a:t>. </a:t>
                      </a:r>
                      <a:r>
                        <a:rPr lang="lt-LT" sz="1200" kern="1200" err="1" smtClean="0">
                          <a:solidFill>
                            <a:schemeClr val="dk1"/>
                          </a:solidFill>
                          <a:effectLst/>
                          <a:latin typeface="Times New Roman" pitchFamily="18" charset="0"/>
                          <a:ea typeface="+mn-ea"/>
                          <a:cs typeface="Times New Roman" pitchFamily="18" charset="0"/>
                        </a:rPr>
                        <a:t>slaug</a:t>
                      </a:r>
                      <a:r>
                        <a:rPr lang="lt-LT" sz="1200" kern="1200" smtClean="0">
                          <a:solidFill>
                            <a:schemeClr val="dk1"/>
                          </a:solidFill>
                          <a:effectLst/>
                          <a:latin typeface="Times New Roman" pitchFamily="18" charset="0"/>
                          <a:ea typeface="+mn-ea"/>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2,0</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2</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2,0</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2</a:t>
                      </a:r>
                      <a:endParaRPr lang="lt-LT" sz="1200">
                        <a:latin typeface="Times New Roman" pitchFamily="18" charset="0"/>
                        <a:cs typeface="Times New Roman" pitchFamily="18" charset="0"/>
                      </a:endParaRPr>
                    </a:p>
                  </a:txBody>
                  <a:tcPr anchor="ctr"/>
                </a:tc>
                <a:tc>
                  <a:txBody>
                    <a:bodyPr/>
                    <a:lstStyle/>
                    <a:p>
                      <a:pPr algn="ctr"/>
                      <a:endParaRPr lang="lt-LT" sz="1200">
                        <a:latin typeface="Times New Roman" pitchFamily="18" charset="0"/>
                        <a:cs typeface="Times New Roman" pitchFamily="18" charset="0"/>
                      </a:endParaRPr>
                    </a:p>
                  </a:txBody>
                  <a:tcPr anchor="ctr"/>
                </a:tc>
              </a:tr>
              <a:tr h="288032">
                <a:tc vMerge="1">
                  <a:txBody>
                    <a:bodyPr/>
                    <a:lstStyle/>
                    <a:p>
                      <a:pPr algn="ctr"/>
                      <a:endParaRPr lang="lt-LT" dirty="0"/>
                    </a:p>
                  </a:txBody>
                  <a:tcPr anchor="ctr"/>
                </a:tc>
                <a:tc vMerge="1">
                  <a:txBody>
                    <a:bodyPr/>
                    <a:lstStyle/>
                    <a:p>
                      <a:endParaRPr lang="lt-LT"/>
                    </a:p>
                  </a:txBody>
                  <a:tcPr/>
                </a:tc>
                <a:tc>
                  <a:txBody>
                    <a:bodyPr/>
                    <a:lstStyle/>
                    <a:p>
                      <a:r>
                        <a:rPr lang="lt-LT" sz="1200" kern="1200" smtClean="0">
                          <a:solidFill>
                            <a:schemeClr val="dk1"/>
                          </a:solidFill>
                          <a:effectLst/>
                          <a:latin typeface="Times New Roman" pitchFamily="18" charset="0"/>
                          <a:ea typeface="+mn-ea"/>
                          <a:cs typeface="Times New Roman" pitchFamily="18" charset="0"/>
                        </a:rPr>
                        <a:t>Laborantas</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2,0</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2</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2,0</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2</a:t>
                      </a:r>
                      <a:endParaRPr lang="lt-LT" sz="1200">
                        <a:latin typeface="Times New Roman" pitchFamily="18" charset="0"/>
                        <a:cs typeface="Times New Roman" pitchFamily="18" charset="0"/>
                      </a:endParaRPr>
                    </a:p>
                  </a:txBody>
                  <a:tcPr anchor="ctr"/>
                </a:tc>
                <a:tc>
                  <a:txBody>
                    <a:bodyPr/>
                    <a:lstStyle/>
                    <a:p>
                      <a:pPr algn="ctr"/>
                      <a:endParaRPr lang="lt-LT" sz="1200">
                        <a:latin typeface="Times New Roman" pitchFamily="18" charset="0"/>
                        <a:cs typeface="Times New Roman" pitchFamily="18" charset="0"/>
                      </a:endParaRPr>
                    </a:p>
                  </a:txBody>
                  <a:tcPr anchor="ctr"/>
                </a:tc>
              </a:tr>
              <a:tr h="288032">
                <a:tc vMerge="1">
                  <a:txBody>
                    <a:bodyPr/>
                    <a:lstStyle/>
                    <a:p>
                      <a:pPr algn="ctr"/>
                      <a:endParaRPr lang="lt-LT" dirty="0"/>
                    </a:p>
                  </a:txBody>
                  <a:tcPr anchor="ctr"/>
                </a:tc>
                <a:tc vMerge="1">
                  <a:txBody>
                    <a:bodyPr/>
                    <a:lstStyle/>
                    <a:p>
                      <a:endParaRPr lang="lt-LT"/>
                    </a:p>
                  </a:txBody>
                  <a:tcPr/>
                </a:tc>
                <a:tc>
                  <a:txBody>
                    <a:bodyPr/>
                    <a:lstStyle/>
                    <a:p>
                      <a:r>
                        <a:rPr lang="lt-LT" sz="1200" smtClean="0">
                          <a:latin typeface="Times New Roman" pitchFamily="18" charset="0"/>
                          <a:cs typeface="Times New Roman" pitchFamily="18" charset="0"/>
                        </a:rPr>
                        <a:t>Valytojas</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0,75</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0,75</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nchor="ctr"/>
                </a:tc>
                <a:tc>
                  <a:txBody>
                    <a:bodyPr/>
                    <a:lstStyle/>
                    <a:p>
                      <a:pPr algn="ctr"/>
                      <a:endParaRPr lang="lt-LT" sz="1200">
                        <a:latin typeface="Times New Roman" pitchFamily="18" charset="0"/>
                        <a:cs typeface="Times New Roman" pitchFamily="18" charset="0"/>
                      </a:endParaRPr>
                    </a:p>
                  </a:txBody>
                  <a:tcPr anchor="ctr"/>
                </a:tc>
              </a:tr>
              <a:tr h="305896">
                <a:tc vMerge="1">
                  <a:txBody>
                    <a:bodyPr/>
                    <a:lstStyle/>
                    <a:p>
                      <a:pPr algn="ctr"/>
                      <a:endParaRPr lang="lt-LT" dirty="0"/>
                    </a:p>
                  </a:txBody>
                  <a:tcPr anchor="ctr"/>
                </a:tc>
                <a:tc vMerge="1">
                  <a:txBody>
                    <a:bodyPr/>
                    <a:lstStyle/>
                    <a:p>
                      <a:endParaRPr lang="lt-LT"/>
                    </a:p>
                  </a:txBody>
                  <a:tcPr/>
                </a:tc>
                <a:tc>
                  <a:txBody>
                    <a:bodyPr/>
                    <a:lstStyle/>
                    <a:p>
                      <a:r>
                        <a:rPr lang="lt-LT" sz="1200" kern="1200" err="1" smtClean="0">
                          <a:solidFill>
                            <a:schemeClr val="dk1"/>
                          </a:solidFill>
                          <a:effectLst/>
                          <a:latin typeface="Times New Roman" pitchFamily="18" charset="0"/>
                          <a:ea typeface="+mn-ea"/>
                          <a:cs typeface="Times New Roman" pitchFamily="18" charset="0"/>
                        </a:rPr>
                        <a:t>Medic</a:t>
                      </a:r>
                      <a:r>
                        <a:rPr lang="lt-LT" sz="1200" kern="1200" smtClean="0">
                          <a:solidFill>
                            <a:schemeClr val="dk1"/>
                          </a:solidFill>
                          <a:effectLst/>
                          <a:latin typeface="Times New Roman" pitchFamily="18" charset="0"/>
                          <a:ea typeface="+mn-ea"/>
                          <a:cs typeface="Times New Roman" pitchFamily="18" charset="0"/>
                        </a:rPr>
                        <a:t>. biologas</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0,25</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0,25</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nchor="ctr"/>
                </a:tc>
              </a:tr>
              <a:tr h="288032">
                <a:tc rowSpan="3">
                  <a:txBody>
                    <a:bodyPr/>
                    <a:lstStyle/>
                    <a:p>
                      <a:pPr algn="ctr"/>
                      <a:r>
                        <a:rPr lang="lt-LT" sz="1200" smtClean="0">
                          <a:latin typeface="Times New Roman" pitchFamily="18" charset="0"/>
                          <a:cs typeface="Times New Roman" pitchFamily="18" charset="0"/>
                        </a:rPr>
                        <a:t>4</a:t>
                      </a:r>
                      <a:endParaRPr lang="lt-LT" sz="1200">
                        <a:latin typeface="Times New Roman" pitchFamily="18" charset="0"/>
                        <a:cs typeface="Times New Roman" pitchFamily="18" charset="0"/>
                      </a:endParaRPr>
                    </a:p>
                  </a:txBody>
                  <a:tcPr anchor="ctr"/>
                </a:tc>
                <a:tc rowSpan="3">
                  <a:txBody>
                    <a:bodyPr/>
                    <a:lstStyle/>
                    <a:p>
                      <a:r>
                        <a:rPr lang="lt-LT" sz="1200" kern="1200" smtClean="0">
                          <a:solidFill>
                            <a:schemeClr val="dk1"/>
                          </a:solidFill>
                          <a:effectLst/>
                          <a:latin typeface="Times New Roman" pitchFamily="18" charset="0"/>
                          <a:ea typeface="+mn-ea"/>
                          <a:cs typeface="Times New Roman" pitchFamily="18" charset="0"/>
                        </a:rPr>
                        <a:t>Stacionaras</a:t>
                      </a:r>
                      <a:endParaRPr lang="lt-LT" sz="1200">
                        <a:latin typeface="Times New Roman" pitchFamily="18" charset="0"/>
                        <a:cs typeface="Times New Roman" pitchFamily="18" charset="0"/>
                      </a:endParaRPr>
                    </a:p>
                  </a:txBody>
                  <a:tcPr anchor="ctr"/>
                </a:tc>
                <a:tc>
                  <a:txBody>
                    <a:bodyPr/>
                    <a:lstStyle/>
                    <a:p>
                      <a:r>
                        <a:rPr lang="lt-LT" sz="1200" smtClean="0">
                          <a:latin typeface="Times New Roman" pitchFamily="18" charset="0"/>
                          <a:cs typeface="Times New Roman" pitchFamily="18" charset="0"/>
                        </a:rPr>
                        <a:t>Gy</a:t>
                      </a:r>
                      <a:r>
                        <a:rPr lang="en-US" sz="1200" smtClean="0">
                          <a:latin typeface="Times New Roman" pitchFamily="18" charset="0"/>
                          <a:cs typeface="Times New Roman" pitchFamily="18" charset="0"/>
                        </a:rPr>
                        <a:t>d</a:t>
                      </a:r>
                      <a:r>
                        <a:rPr lang="lt-LT" sz="1200" smtClean="0">
                          <a:latin typeface="Times New Roman" pitchFamily="18" charset="0"/>
                          <a:cs typeface="Times New Roman" pitchFamily="18" charset="0"/>
                        </a:rPr>
                        <a:t>ydojas</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8,25</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7</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8,25</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7</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3 (budintys)</a:t>
                      </a:r>
                      <a:endParaRPr lang="lt-LT" sz="1200">
                        <a:latin typeface="Times New Roman" pitchFamily="18" charset="0"/>
                        <a:cs typeface="Times New Roman" pitchFamily="18" charset="0"/>
                      </a:endParaRPr>
                    </a:p>
                  </a:txBody>
                  <a:tcPr anchor="ctr"/>
                </a:tc>
              </a:tr>
              <a:tr h="288032">
                <a:tc vMerge="1">
                  <a:txBody>
                    <a:bodyPr/>
                    <a:lstStyle/>
                    <a:p>
                      <a:pPr algn="ctr"/>
                      <a:endParaRPr lang="lt-LT" dirty="0"/>
                    </a:p>
                  </a:txBody>
                  <a:tcPr anchor="ctr"/>
                </a:tc>
                <a:tc vMerge="1">
                  <a:txBody>
                    <a:bodyPr/>
                    <a:lstStyle/>
                    <a:p>
                      <a:endParaRPr lang="lt-LT"/>
                    </a:p>
                  </a:txBody>
                  <a:tcPr/>
                </a:tc>
                <a:tc>
                  <a:txBody>
                    <a:bodyPr/>
                    <a:lstStyle/>
                    <a:p>
                      <a:r>
                        <a:rPr lang="lt-LT" sz="1200" kern="1200" err="1" smtClean="0">
                          <a:solidFill>
                            <a:schemeClr val="dk1"/>
                          </a:solidFill>
                          <a:effectLst/>
                          <a:latin typeface="Times New Roman" pitchFamily="18" charset="0"/>
                          <a:ea typeface="+mn-ea"/>
                          <a:cs typeface="Times New Roman" pitchFamily="18" charset="0"/>
                        </a:rPr>
                        <a:t>Bendr</a:t>
                      </a:r>
                      <a:r>
                        <a:rPr lang="lt-LT" sz="1200" kern="1200" smtClean="0">
                          <a:solidFill>
                            <a:schemeClr val="dk1"/>
                          </a:solidFill>
                          <a:effectLst/>
                          <a:latin typeface="Times New Roman" pitchFamily="18" charset="0"/>
                          <a:ea typeface="+mn-ea"/>
                          <a:cs typeface="Times New Roman" pitchFamily="18" charset="0"/>
                        </a:rPr>
                        <a:t>. </a:t>
                      </a:r>
                      <a:r>
                        <a:rPr lang="lt-LT" sz="1200" kern="1200" err="1" smtClean="0">
                          <a:solidFill>
                            <a:schemeClr val="dk1"/>
                          </a:solidFill>
                          <a:effectLst/>
                          <a:latin typeface="Times New Roman" pitchFamily="18" charset="0"/>
                          <a:ea typeface="+mn-ea"/>
                          <a:cs typeface="Times New Roman" pitchFamily="18" charset="0"/>
                        </a:rPr>
                        <a:t>prakt</a:t>
                      </a:r>
                      <a:r>
                        <a:rPr lang="lt-LT" sz="1200" kern="1200" smtClean="0">
                          <a:solidFill>
                            <a:schemeClr val="dk1"/>
                          </a:solidFill>
                          <a:effectLst/>
                          <a:latin typeface="Times New Roman" pitchFamily="18" charset="0"/>
                          <a:ea typeface="+mn-ea"/>
                          <a:cs typeface="Times New Roman" pitchFamily="18" charset="0"/>
                        </a:rPr>
                        <a:t>. </a:t>
                      </a:r>
                      <a:r>
                        <a:rPr lang="lt-LT" sz="1200" kern="1200" err="1" smtClean="0">
                          <a:solidFill>
                            <a:schemeClr val="dk1"/>
                          </a:solidFill>
                          <a:effectLst/>
                          <a:latin typeface="Times New Roman" pitchFamily="18" charset="0"/>
                          <a:ea typeface="+mn-ea"/>
                          <a:cs typeface="Times New Roman" pitchFamily="18" charset="0"/>
                        </a:rPr>
                        <a:t>slaug</a:t>
                      </a:r>
                      <a:r>
                        <a:rPr lang="lt-LT" sz="1200" kern="1200" smtClean="0">
                          <a:solidFill>
                            <a:schemeClr val="dk1"/>
                          </a:solidFill>
                          <a:effectLst/>
                          <a:latin typeface="Times New Roman" pitchFamily="18" charset="0"/>
                          <a:ea typeface="+mn-ea"/>
                          <a:cs typeface="Times New Roman" pitchFamily="18" charset="0"/>
                        </a:rPr>
                        <a:t>.</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17,5</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16</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17,5</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16</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2</a:t>
                      </a:r>
                      <a:endParaRPr lang="lt-LT" sz="1200">
                        <a:latin typeface="Times New Roman" pitchFamily="18" charset="0"/>
                        <a:cs typeface="Times New Roman" pitchFamily="18" charset="0"/>
                      </a:endParaRPr>
                    </a:p>
                  </a:txBody>
                  <a:tcPr anchor="ctr"/>
                </a:tc>
              </a:tr>
              <a:tr h="288032">
                <a:tc vMerge="1">
                  <a:txBody>
                    <a:bodyPr/>
                    <a:lstStyle/>
                    <a:p>
                      <a:pPr algn="ctr"/>
                      <a:endParaRPr lang="lt-LT" dirty="0"/>
                    </a:p>
                  </a:txBody>
                  <a:tcPr anchor="ctr"/>
                </a:tc>
                <a:tc vMerge="1">
                  <a:txBody>
                    <a:bodyPr/>
                    <a:lstStyle/>
                    <a:p>
                      <a:endParaRPr lang="lt-LT"/>
                    </a:p>
                  </a:txBody>
                  <a:tcPr/>
                </a:tc>
                <a:tc>
                  <a:txBody>
                    <a:bodyPr/>
                    <a:lstStyle/>
                    <a:p>
                      <a:r>
                        <a:rPr lang="lt-LT" sz="1200" smtClean="0">
                          <a:latin typeface="Times New Roman" pitchFamily="18" charset="0"/>
                          <a:cs typeface="Times New Roman" pitchFamily="18" charset="0"/>
                        </a:rPr>
                        <a:t>Valytojas</a:t>
                      </a:r>
                      <a:endParaRPr lang="lt-LT" sz="1200">
                        <a:latin typeface="Times New Roman" pitchFamily="18" charset="0"/>
                        <a:cs typeface="Times New Roman" pitchFamily="18" charset="0"/>
                      </a:endParaRPr>
                    </a:p>
                  </a:txBody>
                  <a:tcPr/>
                </a:tc>
                <a:tc>
                  <a:txBody>
                    <a:bodyPr/>
                    <a:lstStyle/>
                    <a:p>
                      <a:pPr algn="ctr"/>
                      <a:r>
                        <a:rPr lang="lt-LT" sz="1200" smtClean="0">
                          <a:latin typeface="Times New Roman" pitchFamily="18" charset="0"/>
                          <a:cs typeface="Times New Roman" pitchFamily="18" charset="0"/>
                        </a:rPr>
                        <a:t>5,0</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5</a:t>
                      </a:r>
                      <a:endParaRPr lang="lt-LT" sz="1200">
                        <a:latin typeface="Times New Roman" pitchFamily="18" charset="0"/>
                        <a:cs typeface="Times New Roman" pitchFamily="18" charset="0"/>
                      </a:endParaRPr>
                    </a:p>
                  </a:txBody>
                  <a:tcPr anchor="ctr"/>
                </a:tc>
                <a:tc>
                  <a:txBody>
                    <a:bodyPr/>
                    <a:lstStyle/>
                    <a:p>
                      <a:pPr algn="ctr"/>
                      <a:r>
                        <a:rPr lang="en-US" sz="1200" smtClean="0">
                          <a:latin typeface="Times New Roman" pitchFamily="18" charset="0"/>
                          <a:cs typeface="Times New Roman" pitchFamily="18" charset="0"/>
                        </a:rPr>
                        <a:t>6,25</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5</a:t>
                      </a:r>
                      <a:endParaRPr lang="lt-LT" sz="1200">
                        <a:latin typeface="Times New Roman" pitchFamily="18" charset="0"/>
                        <a:cs typeface="Times New Roman" pitchFamily="18" charset="0"/>
                      </a:endParaRPr>
                    </a:p>
                  </a:txBody>
                  <a:tcPr anchor="ctr"/>
                </a:tc>
                <a:tc>
                  <a:txBody>
                    <a:bodyPr/>
                    <a:lstStyle/>
                    <a:p>
                      <a:pPr algn="ctr"/>
                      <a:endParaRPr lang="lt-LT" sz="1200">
                        <a:latin typeface="Times New Roman" pitchFamily="18" charset="0"/>
                        <a:cs typeface="Times New Roman" pitchFamily="18" charset="0"/>
                      </a:endParaRPr>
                    </a:p>
                  </a:txBody>
                  <a:tcPr anchor="ctr"/>
                </a:tc>
              </a:tr>
              <a:tr h="360040">
                <a:tc>
                  <a:txBody>
                    <a:bodyPr/>
                    <a:lstStyle/>
                    <a:p>
                      <a:pPr algn="ctr"/>
                      <a:r>
                        <a:rPr lang="lt-LT" sz="1200" smtClean="0">
                          <a:latin typeface="Times New Roman" pitchFamily="18" charset="0"/>
                          <a:cs typeface="Times New Roman" pitchFamily="18" charset="0"/>
                        </a:rPr>
                        <a:t>5</a:t>
                      </a:r>
                      <a:endParaRPr lang="lt-LT" sz="1200">
                        <a:latin typeface="Times New Roman" pitchFamily="18" charset="0"/>
                        <a:cs typeface="Times New Roman" pitchFamily="18" charset="0"/>
                      </a:endParaRPr>
                    </a:p>
                  </a:txBody>
                  <a:tcPr anchor="ctr"/>
                </a:tc>
                <a:tc>
                  <a:txBody>
                    <a:bodyPr/>
                    <a:lstStyle/>
                    <a:p>
                      <a:r>
                        <a:rPr lang="lt-LT" sz="1200" kern="1200" smtClean="0">
                          <a:solidFill>
                            <a:schemeClr val="dk1"/>
                          </a:solidFill>
                          <a:effectLst/>
                          <a:latin typeface="Times New Roman" pitchFamily="18" charset="0"/>
                          <a:ea typeface="+mn-ea"/>
                          <a:cs typeface="Times New Roman" pitchFamily="18" charset="0"/>
                        </a:rPr>
                        <a:t>Ūkio eksploatacijos</a:t>
                      </a:r>
                    </a:p>
                    <a:p>
                      <a:r>
                        <a:rPr lang="en-US" sz="1200" kern="1200" err="1" smtClean="0">
                          <a:solidFill>
                            <a:schemeClr val="dk1"/>
                          </a:solidFill>
                          <a:effectLst/>
                          <a:latin typeface="Times New Roman" pitchFamily="18" charset="0"/>
                          <a:ea typeface="+mn-ea"/>
                          <a:cs typeface="Times New Roman" pitchFamily="18" charset="0"/>
                        </a:rPr>
                        <a:t>personalas</a:t>
                      </a:r>
                      <a:endParaRPr lang="lt-LT" sz="1200">
                        <a:latin typeface="Times New Roman" pitchFamily="18" charset="0"/>
                        <a:cs typeface="Times New Roman" pitchFamily="18" charset="0"/>
                      </a:endParaRPr>
                    </a:p>
                  </a:txBody>
                  <a:tcPr/>
                </a:tc>
                <a:tc>
                  <a:txBody>
                    <a:bodyPr/>
                    <a:lstStyle/>
                    <a:p>
                      <a:r>
                        <a:rPr lang="lt-LT" sz="1200" smtClean="0">
                          <a:latin typeface="Times New Roman" pitchFamily="18" charset="0"/>
                          <a:cs typeface="Times New Roman" pitchFamily="18" charset="0"/>
                        </a:rPr>
                        <a:t>Darbininkai</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6,25</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6</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6,25</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6</a:t>
                      </a:r>
                      <a:endParaRPr lang="lt-LT" sz="1200">
                        <a:latin typeface="Times New Roman" pitchFamily="18" charset="0"/>
                        <a:cs typeface="Times New Roman" pitchFamily="18" charset="0"/>
                      </a:endParaRPr>
                    </a:p>
                  </a:txBody>
                  <a:tcPr anchor="ctr"/>
                </a:tc>
                <a:tc>
                  <a:txBody>
                    <a:bodyPr/>
                    <a:lstStyle/>
                    <a:p>
                      <a:pPr algn="ctr"/>
                      <a:r>
                        <a:rPr lang="lt-LT" sz="1200" smtClean="0">
                          <a:latin typeface="Times New Roman" pitchFamily="18" charset="0"/>
                          <a:cs typeface="Times New Roman" pitchFamily="18" charset="0"/>
                        </a:rPr>
                        <a:t>1</a:t>
                      </a:r>
                      <a:endParaRPr lang="lt-LT" sz="1200">
                        <a:latin typeface="Times New Roman" pitchFamily="18" charset="0"/>
                        <a:cs typeface="Times New Roman" pitchFamily="18" charset="0"/>
                      </a:endParaRPr>
                    </a:p>
                  </a:txBody>
                  <a:tcPr anchor="ctr"/>
                </a:tc>
              </a:tr>
              <a:tr h="262880">
                <a:tc gridSpan="3">
                  <a:txBody>
                    <a:bodyPr/>
                    <a:lstStyle/>
                    <a:p>
                      <a:pPr algn="ctr"/>
                      <a:r>
                        <a:rPr lang="lt-LT" sz="1200" b="1" smtClean="0">
                          <a:latin typeface="Times New Roman" pitchFamily="18" charset="0"/>
                          <a:cs typeface="Times New Roman" pitchFamily="18" charset="0"/>
                        </a:rPr>
                        <a:t>Iš viso:</a:t>
                      </a:r>
                      <a:endParaRPr lang="lt-LT" sz="1200" b="1">
                        <a:latin typeface="Times New Roman" pitchFamily="18" charset="0"/>
                        <a:cs typeface="Times New Roman" pitchFamily="18" charset="0"/>
                      </a:endParaRPr>
                    </a:p>
                  </a:txBody>
                  <a:tcPr/>
                </a:tc>
                <a:tc hMerge="1">
                  <a:txBody>
                    <a:bodyPr/>
                    <a:lstStyle/>
                    <a:p>
                      <a:endParaRPr lang="lt-LT"/>
                    </a:p>
                  </a:txBody>
                  <a:tcPr/>
                </a:tc>
                <a:tc hMerge="1">
                  <a:txBody>
                    <a:bodyPr/>
                    <a:lstStyle/>
                    <a:p>
                      <a:endParaRPr lang="lt-LT"/>
                    </a:p>
                  </a:txBody>
                  <a:tcPr/>
                </a:tc>
                <a:tc>
                  <a:txBody>
                    <a:bodyPr/>
                    <a:lstStyle/>
                    <a:p>
                      <a:pPr algn="ctr"/>
                      <a:r>
                        <a:rPr lang="lt-LT" sz="1200" b="1" smtClean="0">
                          <a:latin typeface="Times New Roman" pitchFamily="18" charset="0"/>
                          <a:cs typeface="Times New Roman" pitchFamily="18" charset="0"/>
                        </a:rPr>
                        <a:t>56,75</a:t>
                      </a:r>
                      <a:endParaRPr lang="lt-LT" sz="1200" b="1">
                        <a:latin typeface="Times New Roman" pitchFamily="18" charset="0"/>
                        <a:cs typeface="Times New Roman" pitchFamily="18" charset="0"/>
                      </a:endParaRPr>
                    </a:p>
                  </a:txBody>
                  <a:tcPr anchor="ctr"/>
                </a:tc>
                <a:tc>
                  <a:txBody>
                    <a:bodyPr/>
                    <a:lstStyle/>
                    <a:p>
                      <a:pPr algn="ctr"/>
                      <a:r>
                        <a:rPr lang="lt-LT" sz="1200" b="1" smtClean="0">
                          <a:latin typeface="Times New Roman" pitchFamily="18" charset="0"/>
                          <a:cs typeface="Times New Roman" pitchFamily="18" charset="0"/>
                        </a:rPr>
                        <a:t>56</a:t>
                      </a:r>
                      <a:endParaRPr lang="lt-LT" sz="1200" b="1">
                        <a:latin typeface="Times New Roman" pitchFamily="18" charset="0"/>
                        <a:cs typeface="Times New Roman" pitchFamily="18" charset="0"/>
                      </a:endParaRPr>
                    </a:p>
                  </a:txBody>
                  <a:tcPr anchor="ctr"/>
                </a:tc>
                <a:tc>
                  <a:txBody>
                    <a:bodyPr/>
                    <a:lstStyle/>
                    <a:p>
                      <a:pPr algn="ctr"/>
                      <a:r>
                        <a:rPr lang="lt-LT" sz="1200" b="1" smtClean="0">
                          <a:latin typeface="Times New Roman" pitchFamily="18" charset="0"/>
                          <a:cs typeface="Times New Roman" pitchFamily="18" charset="0"/>
                        </a:rPr>
                        <a:t>58,0</a:t>
                      </a:r>
                      <a:endParaRPr lang="lt-LT" sz="1200" b="1">
                        <a:latin typeface="Times New Roman" pitchFamily="18" charset="0"/>
                        <a:cs typeface="Times New Roman" pitchFamily="18" charset="0"/>
                      </a:endParaRPr>
                    </a:p>
                  </a:txBody>
                  <a:tcPr anchor="ctr"/>
                </a:tc>
                <a:tc>
                  <a:txBody>
                    <a:bodyPr/>
                    <a:lstStyle/>
                    <a:p>
                      <a:pPr algn="ctr"/>
                      <a:r>
                        <a:rPr lang="lt-LT" sz="1200" b="1" smtClean="0">
                          <a:latin typeface="Times New Roman" pitchFamily="18" charset="0"/>
                          <a:cs typeface="Times New Roman" pitchFamily="18" charset="0"/>
                        </a:rPr>
                        <a:t>57</a:t>
                      </a:r>
                      <a:endParaRPr lang="lt-LT" sz="1200" b="1">
                        <a:latin typeface="Times New Roman" pitchFamily="18" charset="0"/>
                        <a:cs typeface="Times New Roman" pitchFamily="18" charset="0"/>
                      </a:endParaRPr>
                    </a:p>
                  </a:txBody>
                  <a:tcPr anchor="ctr"/>
                </a:tc>
                <a:tc>
                  <a:txBody>
                    <a:bodyPr/>
                    <a:lstStyle/>
                    <a:p>
                      <a:pPr algn="ctr"/>
                      <a:r>
                        <a:rPr lang="lt-LT" sz="1200" b="1" smtClean="0">
                          <a:latin typeface="Times New Roman" pitchFamily="18" charset="0"/>
                          <a:cs typeface="Times New Roman" pitchFamily="18" charset="0"/>
                        </a:rPr>
                        <a:t>14</a:t>
                      </a:r>
                      <a:endParaRPr lang="lt-LT" sz="1200" b="1">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xmlns="" val="40298402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Baigiamosios nuostatos</a:t>
            </a:r>
            <a:endParaRPr lang="lt-LT"/>
          </a:p>
        </p:txBody>
      </p:sp>
      <p:sp>
        <p:nvSpPr>
          <p:cNvPr id="3" name="Turinio vietos rezervavimo ženklas 2"/>
          <p:cNvSpPr>
            <a:spLocks noGrp="1"/>
          </p:cNvSpPr>
          <p:nvPr>
            <p:ph idx="1"/>
          </p:nvPr>
        </p:nvSpPr>
        <p:spPr>
          <a:xfrm>
            <a:off x="467544" y="1196751"/>
            <a:ext cx="8229600" cy="5544000"/>
          </a:xfrm>
        </p:spPr>
        <p:txBody>
          <a:bodyPr>
            <a:normAutofit fontScale="62500" lnSpcReduction="20000"/>
          </a:bodyPr>
          <a:lstStyle/>
          <a:p>
            <a:pPr algn="just">
              <a:buNone/>
            </a:pPr>
            <a:r>
              <a:rPr lang="lt-LT" smtClean="0">
                <a:latin typeface="Times New Roman" pitchFamily="18" charset="0"/>
                <a:cs typeface="Times New Roman" pitchFamily="18" charset="0"/>
              </a:rPr>
              <a:t>1. VšĮ Alytaus apskrities tuberkuliozės ligoninė 2013 metais dirbo pelningai, finansinių metų veiklos rezultatas – </a:t>
            </a:r>
            <a:r>
              <a:rPr lang="lt-LT" b="1" smtClean="0">
                <a:latin typeface="Times New Roman" pitchFamily="18" charset="0"/>
                <a:cs typeface="Times New Roman" pitchFamily="18" charset="0"/>
              </a:rPr>
              <a:t>297 661 Lt</a:t>
            </a:r>
            <a:r>
              <a:rPr lang="lt-LT" smtClean="0">
                <a:latin typeface="Times New Roman" pitchFamily="18" charset="0"/>
                <a:cs typeface="Times New Roman" pitchFamily="18" charset="0"/>
              </a:rPr>
              <a:t> pelno, tai sudaro </a:t>
            </a:r>
            <a:r>
              <a:rPr lang="lt-LT" b="1" smtClean="0">
                <a:latin typeface="Times New Roman" pitchFamily="18" charset="0"/>
                <a:cs typeface="Times New Roman" pitchFamily="18" charset="0"/>
              </a:rPr>
              <a:t>8,7 </a:t>
            </a:r>
            <a:r>
              <a:rPr lang="en-US" b="1" smtClean="0">
                <a:latin typeface="Times New Roman" pitchFamily="18" charset="0"/>
                <a:cs typeface="Times New Roman" pitchFamily="18" charset="0"/>
              </a:rPr>
              <a:t>%</a:t>
            </a:r>
            <a:r>
              <a:rPr lang="en-US" smtClean="0">
                <a:latin typeface="Times New Roman" pitchFamily="18" charset="0"/>
                <a:cs typeface="Times New Roman" pitchFamily="18" charset="0"/>
              </a:rPr>
              <a:t> </a:t>
            </a:r>
            <a:r>
              <a:rPr lang="lt-LT" smtClean="0">
                <a:latin typeface="Times New Roman" pitchFamily="18" charset="0"/>
                <a:cs typeface="Times New Roman" pitchFamily="18" charset="0"/>
              </a:rPr>
              <a:t>visų pajamų.</a:t>
            </a:r>
          </a:p>
          <a:p>
            <a:pPr algn="just">
              <a:buNone/>
            </a:pPr>
            <a:r>
              <a:rPr lang="lt-LT" smtClean="0">
                <a:latin typeface="Times New Roman" pitchFamily="18" charset="0"/>
                <a:cs typeface="Times New Roman" pitchFamily="18" charset="0"/>
              </a:rPr>
              <a:t>2. Sąnaudos darbo užmokesčiui ir socialiniam draudimui sudaro </a:t>
            </a:r>
            <a:r>
              <a:rPr lang="lt-LT" b="1" smtClean="0">
                <a:latin typeface="Times New Roman" pitchFamily="18" charset="0"/>
                <a:cs typeface="Times New Roman" pitchFamily="18" charset="0"/>
              </a:rPr>
              <a:t>67,3 </a:t>
            </a:r>
            <a:r>
              <a:rPr lang="en-US" b="1" smtClean="0">
                <a:latin typeface="Times New Roman" pitchFamily="18" charset="0"/>
                <a:cs typeface="Times New Roman" pitchFamily="18" charset="0"/>
              </a:rPr>
              <a:t>% </a:t>
            </a:r>
            <a:r>
              <a:rPr lang="lt-LT" smtClean="0">
                <a:latin typeface="Times New Roman" pitchFamily="18" charset="0"/>
                <a:cs typeface="Times New Roman" pitchFamily="18" charset="0"/>
              </a:rPr>
              <a:t>visų sąnaudų, iš jų darbo užmokesčio </a:t>
            </a:r>
            <a:r>
              <a:rPr lang="lt-LT" b="1" smtClean="0">
                <a:latin typeface="Times New Roman" pitchFamily="18" charset="0"/>
                <a:cs typeface="Times New Roman" pitchFamily="18" charset="0"/>
              </a:rPr>
              <a:t>51,4</a:t>
            </a:r>
            <a:r>
              <a:rPr lang="en-US" b="1" smtClean="0">
                <a:latin typeface="Times New Roman" pitchFamily="18" charset="0"/>
                <a:cs typeface="Times New Roman" pitchFamily="18" charset="0"/>
              </a:rPr>
              <a:t>%</a:t>
            </a:r>
            <a:r>
              <a:rPr lang="lt-LT" b="1" smtClean="0">
                <a:latin typeface="Times New Roman" pitchFamily="18" charset="0"/>
                <a:cs typeface="Times New Roman" pitchFamily="18" charset="0"/>
              </a:rPr>
              <a:t>,</a:t>
            </a:r>
            <a:r>
              <a:rPr lang="lt-LT" smtClean="0">
                <a:latin typeface="Times New Roman" pitchFamily="18" charset="0"/>
                <a:cs typeface="Times New Roman" pitchFamily="18" charset="0"/>
              </a:rPr>
              <a:t> socialiniam draudimui </a:t>
            </a:r>
            <a:r>
              <a:rPr lang="lt-LT" b="1" smtClean="0">
                <a:latin typeface="Times New Roman" pitchFamily="18" charset="0"/>
                <a:cs typeface="Times New Roman" pitchFamily="18" charset="0"/>
              </a:rPr>
              <a:t>15,9</a:t>
            </a:r>
            <a:r>
              <a:rPr lang="en-US" b="1" smtClean="0">
                <a:latin typeface="Times New Roman" pitchFamily="18" charset="0"/>
                <a:cs typeface="Times New Roman" pitchFamily="18" charset="0"/>
              </a:rPr>
              <a:t>%</a:t>
            </a:r>
            <a:endParaRPr lang="lt-LT" smtClean="0">
              <a:latin typeface="Times New Roman" pitchFamily="18" charset="0"/>
              <a:cs typeface="Times New Roman" pitchFamily="18" charset="0"/>
            </a:endParaRPr>
          </a:p>
          <a:p>
            <a:pPr algn="just">
              <a:buNone/>
            </a:pPr>
            <a:r>
              <a:rPr lang="en-US" smtClean="0">
                <a:latin typeface="Times New Roman" pitchFamily="18" charset="0"/>
                <a:cs typeface="Times New Roman" pitchFamily="18" charset="0"/>
              </a:rPr>
              <a:t>3. </a:t>
            </a:r>
            <a:r>
              <a:rPr lang="en-US" err="1" smtClean="0">
                <a:latin typeface="Times New Roman" pitchFamily="18" charset="0"/>
                <a:cs typeface="Times New Roman" pitchFamily="18" charset="0"/>
              </a:rPr>
              <a:t>Įstaigos</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bendrosios</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sąnaudos</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sudaro</a:t>
            </a:r>
            <a:r>
              <a:rPr lang="en-US" smtClean="0">
                <a:latin typeface="Times New Roman" pitchFamily="18" charset="0"/>
                <a:cs typeface="Times New Roman" pitchFamily="18" charset="0"/>
              </a:rPr>
              <a:t> </a:t>
            </a:r>
            <a:r>
              <a:rPr lang="en-US" b="1" smtClean="0">
                <a:latin typeface="Times New Roman" pitchFamily="18" charset="0"/>
                <a:cs typeface="Times New Roman" pitchFamily="18" charset="0"/>
              </a:rPr>
              <a:t>91,3 %</a:t>
            </a:r>
            <a:r>
              <a:rPr lang="en-US" smtClean="0">
                <a:latin typeface="Times New Roman" pitchFamily="18" charset="0"/>
                <a:cs typeface="Times New Roman" pitchFamily="18" charset="0"/>
              </a:rPr>
              <a:t> </a:t>
            </a:r>
            <a:r>
              <a:rPr lang="lt-LT" smtClean="0">
                <a:latin typeface="Times New Roman" pitchFamily="18" charset="0"/>
                <a:cs typeface="Times New Roman" pitchFamily="18" charset="0"/>
              </a:rPr>
              <a:t>, iš jų valdymo išlaidos - </a:t>
            </a:r>
            <a:r>
              <a:rPr lang="lt-LT" b="1" smtClean="0">
                <a:latin typeface="Times New Roman" pitchFamily="18" charset="0"/>
                <a:cs typeface="Times New Roman" pitchFamily="18" charset="0"/>
              </a:rPr>
              <a:t>8,4 </a:t>
            </a:r>
            <a:r>
              <a:rPr lang="en-US" b="1" smtClean="0">
                <a:latin typeface="Times New Roman" pitchFamily="18" charset="0"/>
                <a:cs typeface="Times New Roman" pitchFamily="18" charset="0"/>
              </a:rPr>
              <a:t>%</a:t>
            </a:r>
            <a:r>
              <a:rPr lang="lt-LT" b="1" smtClean="0">
                <a:latin typeface="Times New Roman" pitchFamily="18" charset="0"/>
                <a:cs typeface="Times New Roman" pitchFamily="18" charset="0"/>
              </a:rPr>
              <a:t>,</a:t>
            </a:r>
            <a:r>
              <a:rPr lang="lt-LT" smtClean="0">
                <a:latin typeface="Times New Roman" pitchFamily="18" charset="0"/>
                <a:cs typeface="Times New Roman" pitchFamily="18" charset="0"/>
              </a:rPr>
              <a:t> tame skaičiuje darbo užmokesčiui 6,0</a:t>
            </a:r>
            <a:r>
              <a:rPr lang="en-US" smtClean="0">
                <a:latin typeface="Times New Roman" pitchFamily="18" charset="0"/>
                <a:cs typeface="Times New Roman" pitchFamily="18" charset="0"/>
              </a:rPr>
              <a:t>%.</a:t>
            </a:r>
            <a:endParaRPr lang="lt-LT" smtClean="0">
              <a:latin typeface="Times New Roman" pitchFamily="18" charset="0"/>
              <a:cs typeface="Times New Roman" pitchFamily="18" charset="0"/>
            </a:endParaRPr>
          </a:p>
          <a:p>
            <a:pPr algn="just">
              <a:buNone/>
            </a:pPr>
            <a:r>
              <a:rPr lang="en-US" smtClean="0">
                <a:latin typeface="Times New Roman" pitchFamily="18" charset="0"/>
                <a:cs typeface="Times New Roman" pitchFamily="18" charset="0"/>
              </a:rPr>
              <a:t>4. </a:t>
            </a:r>
            <a:r>
              <a:rPr lang="en-US" err="1" smtClean="0">
                <a:latin typeface="Times New Roman" pitchFamily="18" charset="0"/>
                <a:cs typeface="Times New Roman" pitchFamily="18" charset="0"/>
              </a:rPr>
              <a:t>Gautas</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papildomas</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finansavimas</a:t>
            </a:r>
            <a:r>
              <a:rPr lang="en-US" smtClean="0">
                <a:latin typeface="Times New Roman" pitchFamily="18" charset="0"/>
                <a:cs typeface="Times New Roman" pitchFamily="18" charset="0"/>
              </a:rPr>
              <a:t> </a:t>
            </a:r>
            <a:r>
              <a:rPr lang="en-US" b="1" smtClean="0">
                <a:latin typeface="Times New Roman" pitchFamily="18" charset="0"/>
                <a:cs typeface="Times New Roman" pitchFamily="18" charset="0"/>
              </a:rPr>
              <a:t>15,5%;</a:t>
            </a:r>
            <a:endParaRPr lang="lt-LT" smtClean="0">
              <a:latin typeface="Times New Roman" pitchFamily="18" charset="0"/>
              <a:cs typeface="Times New Roman" pitchFamily="18" charset="0"/>
            </a:endParaRPr>
          </a:p>
          <a:p>
            <a:pPr algn="just">
              <a:buNone/>
            </a:pPr>
            <a:r>
              <a:rPr lang="lt-LT" smtClean="0">
                <a:latin typeface="Times New Roman" pitchFamily="18" charset="0"/>
                <a:cs typeface="Times New Roman" pitchFamily="18" charset="0"/>
              </a:rPr>
              <a:t>   -finansavimo sumos iš kitų šaltinių atsargoms įsigyti (medikamentai ligonių gydymui apmokami  centralizuotai Valstybinės ligonių kasos) </a:t>
            </a:r>
            <a:r>
              <a:rPr lang="lt-LT" b="1" smtClean="0">
                <a:latin typeface="Times New Roman" pitchFamily="18" charset="0"/>
                <a:cs typeface="Times New Roman" pitchFamily="18" charset="0"/>
              </a:rPr>
              <a:t>512 759 Lt</a:t>
            </a:r>
            <a:endParaRPr lang="lt-LT" smtClean="0">
              <a:latin typeface="Times New Roman" pitchFamily="18" charset="0"/>
              <a:cs typeface="Times New Roman" pitchFamily="18" charset="0"/>
            </a:endParaRPr>
          </a:p>
          <a:p>
            <a:pPr algn="just">
              <a:buNone/>
            </a:pPr>
            <a:r>
              <a:rPr lang="lt-LT" smtClean="0">
                <a:latin typeface="Times New Roman" pitchFamily="18" charset="0"/>
                <a:cs typeface="Times New Roman" pitchFamily="18" charset="0"/>
              </a:rPr>
              <a:t>   - piniginės lėšos 2 </a:t>
            </a:r>
            <a:r>
              <a:rPr lang="en-US" smtClean="0">
                <a:latin typeface="Times New Roman" pitchFamily="18" charset="0"/>
                <a:cs typeface="Times New Roman" pitchFamily="18" charset="0"/>
              </a:rPr>
              <a:t>% GPM </a:t>
            </a:r>
            <a:r>
              <a:rPr lang="en-US" b="1" smtClean="0">
                <a:latin typeface="Times New Roman" pitchFamily="18" charset="0"/>
                <a:cs typeface="Times New Roman" pitchFamily="18" charset="0"/>
              </a:rPr>
              <a:t>698</a:t>
            </a:r>
            <a:r>
              <a:rPr lang="en-US" smtClean="0">
                <a:latin typeface="Times New Roman" pitchFamily="18" charset="0"/>
                <a:cs typeface="Times New Roman" pitchFamily="18" charset="0"/>
              </a:rPr>
              <a:t> Lt</a:t>
            </a:r>
            <a:endParaRPr lang="lt-LT" smtClean="0">
              <a:latin typeface="Times New Roman" pitchFamily="18" charset="0"/>
              <a:cs typeface="Times New Roman" pitchFamily="18" charset="0"/>
            </a:endParaRPr>
          </a:p>
          <a:p>
            <a:pPr algn="just">
              <a:buNone/>
            </a:pPr>
            <a:r>
              <a:rPr lang="lt-LT" smtClean="0">
                <a:latin typeface="Times New Roman" pitchFamily="18" charset="0"/>
                <a:cs typeface="Times New Roman" pitchFamily="18" charset="0"/>
              </a:rPr>
              <a:t>   </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gauta</a:t>
            </a:r>
            <a:r>
              <a:rPr lang="en-US" smtClean="0">
                <a:latin typeface="Times New Roman" pitchFamily="18" charset="0"/>
                <a:cs typeface="Times New Roman" pitchFamily="18" charset="0"/>
              </a:rPr>
              <a:t> </a:t>
            </a:r>
            <a:r>
              <a:rPr lang="lt-LT" smtClean="0">
                <a:latin typeface="Times New Roman" pitchFamily="18" charset="0"/>
                <a:cs typeface="Times New Roman" pitchFamily="18" charset="0"/>
              </a:rPr>
              <a:t>lėšų teikiant mokamas medicinines paslaugas </a:t>
            </a:r>
            <a:r>
              <a:rPr lang="lt-LT" b="1" smtClean="0">
                <a:latin typeface="Times New Roman" pitchFamily="18" charset="0"/>
                <a:cs typeface="Times New Roman" pitchFamily="18" charset="0"/>
              </a:rPr>
              <a:t>15 858 Lt;</a:t>
            </a:r>
            <a:endParaRPr lang="lt-LT" smtClean="0">
              <a:latin typeface="Times New Roman" pitchFamily="18" charset="0"/>
              <a:cs typeface="Times New Roman" pitchFamily="18" charset="0"/>
            </a:endParaRPr>
          </a:p>
          <a:p>
            <a:pPr algn="just">
              <a:buNone/>
            </a:pPr>
            <a:r>
              <a:rPr lang="en-US" smtClean="0">
                <a:latin typeface="Times New Roman" pitchFamily="18" charset="0"/>
                <a:cs typeface="Times New Roman" pitchFamily="18" charset="0"/>
              </a:rPr>
              <a:t>           - </a:t>
            </a:r>
            <a:r>
              <a:rPr lang="lt-LT" smtClean="0">
                <a:latin typeface="Times New Roman" pitchFamily="18" charset="0"/>
                <a:cs typeface="Times New Roman" pitchFamily="18" charset="0"/>
              </a:rPr>
              <a:t>įstaigos finansinė būklė išlieka stabili, be įsiskolinimų, racionaliai ir efektyviai naudojami finansiniai resursai ir materialiniai ištekliai;</a:t>
            </a:r>
          </a:p>
          <a:p>
            <a:pPr algn="just">
              <a:buNone/>
            </a:pPr>
            <a:r>
              <a:rPr lang="lt-LT" smtClean="0">
                <a:latin typeface="Times New Roman" pitchFamily="18" charset="0"/>
                <a:cs typeface="Times New Roman" pitchFamily="18" charset="0"/>
              </a:rPr>
              <a:t>           - 2013 metais nebuvo gauta nė vieno rašytinio gyventojų skundo dėl teikiamų paslaugų kokybės ar medicininės etikos ir deontologijos principų pažeidimo.</a:t>
            </a:r>
          </a:p>
          <a:p>
            <a:pPr marL="0" indent="0" algn="just">
              <a:buNone/>
            </a:pPr>
            <a:endParaRPr lang="lt-LT">
              <a:latin typeface="Times New Roman" pitchFamily="18" charset="0"/>
              <a:cs typeface="Times New Roman" pitchFamily="18" charset="0"/>
            </a:endParaRPr>
          </a:p>
        </p:txBody>
      </p:sp>
    </p:spTree>
    <p:extLst>
      <p:ext uri="{BB962C8B-B14F-4D97-AF65-F5344CB8AC3E}">
        <p14:creationId xmlns:p14="http://schemas.microsoft.com/office/powerpoint/2010/main" xmlns="" val="1393358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 name="Stačiakampis 4"/>
          <p:cNvSpPr/>
          <p:nvPr/>
        </p:nvSpPr>
        <p:spPr>
          <a:xfrm>
            <a:off x="1691680" y="764704"/>
            <a:ext cx="52385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lt-LT"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Dėkoju už dėmesį</a:t>
            </a:r>
            <a:endParaRPr lang="lt-LT"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596067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smtClean="0">
                <a:latin typeface="Times New Roman" pitchFamily="18" charset="0"/>
                <a:cs typeface="Times New Roman" pitchFamily="18" charset="0"/>
              </a:rPr>
              <a:t>Darbuotojų vidutinis darbo užmokestis 2013 m.</a:t>
            </a:r>
            <a:endParaRPr lang="lt-LT">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3168283653"/>
              </p:ext>
            </p:extLst>
          </p:nvPr>
        </p:nvGraphicFramePr>
        <p:xfrm>
          <a:off x="457200" y="1600200"/>
          <a:ext cx="8229600" cy="5055096"/>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rowSpan="2">
                  <a:txBody>
                    <a:bodyPr/>
                    <a:lstStyle/>
                    <a:p>
                      <a:endParaRPr lang="lt-LT" sz="1600">
                        <a:latin typeface="Times New Roman" pitchFamily="18" charset="0"/>
                        <a:cs typeface="Times New Roman" pitchFamily="18" charset="0"/>
                      </a:endParaRPr>
                    </a:p>
                  </a:txBody>
                  <a:tcPr/>
                </a:tc>
                <a:tc gridSpan="2">
                  <a:txBody>
                    <a:bodyPr/>
                    <a:lstStyle/>
                    <a:p>
                      <a:pPr algn="ctr"/>
                      <a:r>
                        <a:rPr lang="lt-LT" sz="1600" b="1" kern="1200" smtClean="0">
                          <a:solidFill>
                            <a:schemeClr val="lt1"/>
                          </a:solidFill>
                          <a:effectLst/>
                          <a:latin typeface="Times New Roman" pitchFamily="18" charset="0"/>
                          <a:ea typeface="+mn-ea"/>
                          <a:cs typeface="Times New Roman" pitchFamily="18" charset="0"/>
                        </a:rPr>
                        <a:t>2012metai</a:t>
                      </a:r>
                      <a:endParaRPr lang="lt-LT" sz="1600">
                        <a:latin typeface="Times New Roman" pitchFamily="18" charset="0"/>
                        <a:cs typeface="Times New Roman" pitchFamily="18" charset="0"/>
                      </a:endParaRPr>
                    </a:p>
                  </a:txBody>
                  <a:tcPr/>
                </a:tc>
                <a:tc hMerge="1">
                  <a:txBody>
                    <a:bodyPr/>
                    <a:lstStyle/>
                    <a:p>
                      <a:endParaRPr lang="lt-LT"/>
                    </a:p>
                  </a:txBody>
                  <a:tcPr/>
                </a:tc>
                <a:tc gridSpan="2">
                  <a:txBody>
                    <a:bodyPr/>
                    <a:lstStyle/>
                    <a:p>
                      <a:pPr algn="ctr"/>
                      <a:r>
                        <a:rPr lang="lt-LT" sz="1600" b="1" kern="1200" smtClean="0">
                          <a:solidFill>
                            <a:schemeClr val="lt1"/>
                          </a:solidFill>
                          <a:effectLst/>
                          <a:latin typeface="Times New Roman" pitchFamily="18" charset="0"/>
                          <a:ea typeface="+mn-ea"/>
                          <a:cs typeface="Times New Roman" pitchFamily="18" charset="0"/>
                        </a:rPr>
                        <a:t>2013 metai</a:t>
                      </a:r>
                      <a:endParaRPr lang="lt-LT" sz="1600">
                        <a:latin typeface="Times New Roman" pitchFamily="18" charset="0"/>
                        <a:cs typeface="Times New Roman" pitchFamily="18" charset="0"/>
                      </a:endParaRPr>
                    </a:p>
                  </a:txBody>
                  <a:tcPr/>
                </a:tc>
                <a:tc hMerge="1">
                  <a:txBody>
                    <a:bodyPr/>
                    <a:lstStyle/>
                    <a:p>
                      <a:endParaRPr lang="lt-LT"/>
                    </a:p>
                  </a:txBody>
                  <a:tcPr/>
                </a:tc>
              </a:tr>
              <a:tr h="370840">
                <a:tc vMerge="1">
                  <a:txBody>
                    <a:bodyPr/>
                    <a:lstStyle/>
                    <a:p>
                      <a:endParaRPr lang="lt-LT"/>
                    </a:p>
                  </a:txBody>
                  <a:tcPr/>
                </a:tc>
                <a:tc>
                  <a:txBody>
                    <a:bodyPr/>
                    <a:lstStyle/>
                    <a:p>
                      <a:r>
                        <a:rPr lang="lt-LT" sz="1600" b="1" kern="1200" err="1" smtClean="0">
                          <a:solidFill>
                            <a:schemeClr val="dk1"/>
                          </a:solidFill>
                          <a:effectLst/>
                          <a:latin typeface="Times New Roman" pitchFamily="18" charset="0"/>
                          <a:ea typeface="+mn-ea"/>
                          <a:cs typeface="Times New Roman" pitchFamily="18" charset="0"/>
                        </a:rPr>
                        <a:t>Vid</a:t>
                      </a:r>
                      <a:r>
                        <a:rPr lang="lt-LT" sz="1600" b="1" kern="1200" smtClean="0">
                          <a:solidFill>
                            <a:schemeClr val="dk1"/>
                          </a:solidFill>
                          <a:effectLst/>
                          <a:latin typeface="Times New Roman" pitchFamily="18" charset="0"/>
                          <a:ea typeface="+mn-ea"/>
                          <a:cs typeface="Times New Roman" pitchFamily="18" charset="0"/>
                        </a:rPr>
                        <a:t>. fizinių asmenų skaičius per mėnesį</a:t>
                      </a:r>
                      <a:endParaRPr lang="lt-LT" sz="1600">
                        <a:latin typeface="Times New Roman" pitchFamily="18" charset="0"/>
                        <a:cs typeface="Times New Roman" pitchFamily="18" charset="0"/>
                      </a:endParaRPr>
                    </a:p>
                  </a:txBody>
                  <a:tcPr/>
                </a:tc>
                <a:tc>
                  <a:txBody>
                    <a:bodyPr/>
                    <a:lstStyle/>
                    <a:p>
                      <a:r>
                        <a:rPr lang="lt-LT" sz="1600" b="1" kern="1200" smtClean="0">
                          <a:solidFill>
                            <a:schemeClr val="dk1"/>
                          </a:solidFill>
                          <a:effectLst/>
                          <a:latin typeface="Times New Roman" pitchFamily="18" charset="0"/>
                          <a:ea typeface="+mn-ea"/>
                          <a:cs typeface="Times New Roman" pitchFamily="18" charset="0"/>
                        </a:rPr>
                        <a:t>Vieno darbuot. vidutinis darbo užmokestis   per mėnesį litais</a:t>
                      </a:r>
                      <a:endParaRPr lang="lt-LT" sz="1600">
                        <a:latin typeface="Times New Roman" pitchFamily="18" charset="0"/>
                        <a:cs typeface="Times New Roman" pitchFamily="18" charset="0"/>
                      </a:endParaRPr>
                    </a:p>
                  </a:txBody>
                  <a:tcPr/>
                </a:tc>
                <a:tc>
                  <a:txBody>
                    <a:bodyPr/>
                    <a:lstStyle/>
                    <a:p>
                      <a:r>
                        <a:rPr lang="lt-LT" sz="1600" b="1" kern="1200" err="1" smtClean="0">
                          <a:solidFill>
                            <a:schemeClr val="dk1"/>
                          </a:solidFill>
                          <a:effectLst/>
                          <a:latin typeface="Times New Roman" pitchFamily="18" charset="0"/>
                          <a:ea typeface="+mn-ea"/>
                          <a:cs typeface="Times New Roman" pitchFamily="18" charset="0"/>
                        </a:rPr>
                        <a:t>Vid</a:t>
                      </a:r>
                      <a:r>
                        <a:rPr lang="lt-LT" sz="1600" b="1" kern="1200" smtClean="0">
                          <a:solidFill>
                            <a:schemeClr val="dk1"/>
                          </a:solidFill>
                          <a:effectLst/>
                          <a:latin typeface="Times New Roman" pitchFamily="18" charset="0"/>
                          <a:ea typeface="+mn-ea"/>
                          <a:cs typeface="Times New Roman" pitchFamily="18" charset="0"/>
                        </a:rPr>
                        <a:t>. fizinių asmenų skaičius per mėnesį</a:t>
                      </a:r>
                      <a:endParaRPr lang="lt-LT" sz="1600">
                        <a:latin typeface="Times New Roman" pitchFamily="18" charset="0"/>
                        <a:cs typeface="Times New Roman" pitchFamily="18" charset="0"/>
                      </a:endParaRPr>
                    </a:p>
                  </a:txBody>
                  <a:tcPr/>
                </a:tc>
                <a:tc>
                  <a:txBody>
                    <a:bodyPr/>
                    <a:lstStyle/>
                    <a:p>
                      <a:r>
                        <a:rPr lang="lt-LT" sz="1600" b="1" kern="1200" smtClean="0">
                          <a:solidFill>
                            <a:schemeClr val="dk1"/>
                          </a:solidFill>
                          <a:effectLst/>
                          <a:latin typeface="Times New Roman" pitchFamily="18" charset="0"/>
                          <a:ea typeface="+mn-ea"/>
                          <a:cs typeface="Times New Roman" pitchFamily="18" charset="0"/>
                        </a:rPr>
                        <a:t>Vieno darbuot. vidutinis darbo užmokestis   per mėnesį litais</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Iš viso:</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52</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2323</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54</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2437</a:t>
                      </a:r>
                      <a:endParaRPr lang="lt-LT" sz="1600">
                        <a:latin typeface="Times New Roman" pitchFamily="18" charset="0"/>
                        <a:cs typeface="Times New Roman" pitchFamily="18" charset="0"/>
                      </a:endParaRPr>
                    </a:p>
                  </a:txBody>
                  <a:tcPr/>
                </a:tc>
              </a:tr>
              <a:tr h="488176">
                <a:tc>
                  <a:txBody>
                    <a:bodyPr/>
                    <a:lstStyle/>
                    <a:p>
                      <a:r>
                        <a:rPr lang="lt-LT" sz="1600" kern="1200" smtClean="0">
                          <a:solidFill>
                            <a:schemeClr val="dk1"/>
                          </a:solidFill>
                          <a:effectLst/>
                          <a:latin typeface="Times New Roman" pitchFamily="18" charset="0"/>
                          <a:ea typeface="+mn-ea"/>
                          <a:cs typeface="Times New Roman" pitchFamily="18" charset="0"/>
                        </a:rPr>
                        <a:t>Tame skaičiuje:</a:t>
                      </a:r>
                      <a:endParaRPr lang="lt-LT" sz="1600">
                        <a:latin typeface="Times New Roman" pitchFamily="18" charset="0"/>
                        <a:cs typeface="Times New Roman" pitchFamily="18" charset="0"/>
                      </a:endParaRPr>
                    </a:p>
                  </a:txBody>
                  <a:tcPr/>
                </a:tc>
                <a:tc>
                  <a:txBody>
                    <a:bodyPr/>
                    <a:lstStyle/>
                    <a:p>
                      <a:pPr algn="ctr"/>
                      <a:endParaRPr lang="lt-LT" sz="1600">
                        <a:latin typeface="Times New Roman" pitchFamily="18" charset="0"/>
                        <a:cs typeface="Times New Roman" pitchFamily="18" charset="0"/>
                      </a:endParaRPr>
                    </a:p>
                  </a:txBody>
                  <a:tcPr/>
                </a:tc>
                <a:tc>
                  <a:txBody>
                    <a:bodyPr/>
                    <a:lstStyle/>
                    <a:p>
                      <a:pPr algn="ctr"/>
                      <a:endParaRPr lang="lt-LT" sz="1600">
                        <a:latin typeface="Times New Roman" pitchFamily="18" charset="0"/>
                        <a:cs typeface="Times New Roman" pitchFamily="18" charset="0"/>
                      </a:endParaRPr>
                    </a:p>
                  </a:txBody>
                  <a:tcPr/>
                </a:tc>
                <a:tc>
                  <a:txBody>
                    <a:bodyPr/>
                    <a:lstStyle/>
                    <a:p>
                      <a:pPr algn="ctr"/>
                      <a:endParaRPr lang="lt-LT" sz="1600">
                        <a:latin typeface="Times New Roman" pitchFamily="18" charset="0"/>
                        <a:cs typeface="Times New Roman" pitchFamily="18" charset="0"/>
                      </a:endParaRPr>
                    </a:p>
                  </a:txBody>
                  <a:tcPr/>
                </a:tc>
                <a:tc>
                  <a:txBody>
                    <a:bodyPr/>
                    <a:lstStyle/>
                    <a:p>
                      <a:pPr algn="ct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Gydytojai</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9</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3609</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10</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3699</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Kiti specialistai su aukštuoju išsilavinimu</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5</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2670</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4</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3167</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Slaugytojai</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17</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2278</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18</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2330</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Kiti specialistai su </a:t>
                      </a:r>
                      <a:r>
                        <a:rPr lang="lt-LT" sz="1600" kern="1200" err="1" smtClean="0">
                          <a:solidFill>
                            <a:schemeClr val="dk1"/>
                          </a:solidFill>
                          <a:effectLst/>
                          <a:latin typeface="Times New Roman" pitchFamily="18" charset="0"/>
                          <a:ea typeface="+mn-ea"/>
                          <a:cs typeface="Times New Roman" pitchFamily="18" charset="0"/>
                        </a:rPr>
                        <a:t>spec</a:t>
                      </a:r>
                      <a:r>
                        <a:rPr lang="lt-LT" sz="1600" kern="1200" smtClean="0">
                          <a:solidFill>
                            <a:schemeClr val="dk1"/>
                          </a:solidFill>
                          <a:effectLst/>
                          <a:latin typeface="Times New Roman" pitchFamily="18" charset="0"/>
                          <a:ea typeface="+mn-ea"/>
                          <a:cs typeface="Times New Roman" pitchFamily="18" charset="0"/>
                        </a:rPr>
                        <a:t>. viduriniu išsilavinimu</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9</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2149</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10</a:t>
                      </a:r>
                      <a:endParaRPr lang="lt-LT" sz="1600">
                        <a:latin typeface="Times New Roman" pitchFamily="18" charset="0"/>
                        <a:cs typeface="Times New Roman" pitchFamily="18" charset="0"/>
                      </a:endParaRPr>
                    </a:p>
                  </a:txBody>
                  <a:tcPr/>
                </a:tc>
                <a:tc>
                  <a:txBody>
                    <a:bodyPr/>
                    <a:lstStyle/>
                    <a:p>
                      <a:pPr algn="ctr"/>
                      <a:r>
                        <a:rPr lang="lt-LT" sz="1600" kern="1200" smtClean="0">
                          <a:solidFill>
                            <a:schemeClr val="dk1"/>
                          </a:solidFill>
                          <a:effectLst/>
                          <a:latin typeface="Times New Roman" pitchFamily="18" charset="0"/>
                          <a:ea typeface="+mn-ea"/>
                          <a:cs typeface="Times New Roman" pitchFamily="18" charset="0"/>
                        </a:rPr>
                        <a:t>2350</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Kitas personalas</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12</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1408</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12</a:t>
                      </a:r>
                      <a:endParaRPr lang="lt-LT" sz="1600">
                        <a:latin typeface="Times New Roman" pitchFamily="18" charset="0"/>
                        <a:cs typeface="Times New Roman" pitchFamily="18" charset="0"/>
                      </a:endParaRPr>
                    </a:p>
                  </a:txBody>
                  <a:tcPr/>
                </a:tc>
                <a:tc>
                  <a:txBody>
                    <a:bodyPr/>
                    <a:lstStyle/>
                    <a:p>
                      <a:pPr algn="ctr"/>
                      <a:r>
                        <a:rPr lang="lt-LT" sz="1600" smtClean="0">
                          <a:latin typeface="Times New Roman" pitchFamily="18" charset="0"/>
                          <a:cs typeface="Times New Roman" pitchFamily="18" charset="0"/>
                        </a:rPr>
                        <a:t>1425</a:t>
                      </a:r>
                      <a:endParaRPr lang="lt-LT" sz="160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2674799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260648"/>
            <a:ext cx="8229600" cy="1143000"/>
          </a:xfrm>
        </p:spPr>
        <p:txBody>
          <a:bodyPr>
            <a:noAutofit/>
          </a:bodyPr>
          <a:lstStyle/>
          <a:p>
            <a:r>
              <a:rPr lang="lt-LT" sz="4000" smtClean="0">
                <a:latin typeface="Times New Roman" pitchFamily="18" charset="0"/>
                <a:cs typeface="Times New Roman" pitchFamily="18" charset="0"/>
              </a:rPr>
              <a:t>Personalo darbo užmokesčio dinamika</a:t>
            </a:r>
            <a:r>
              <a:rPr lang="en-US" sz="4000" smtClean="0">
                <a:latin typeface="Times New Roman" pitchFamily="18" charset="0"/>
                <a:cs typeface="Times New Roman" pitchFamily="18" charset="0"/>
              </a:rPr>
              <a:t/>
            </a:r>
            <a:br>
              <a:rPr lang="en-US" sz="4000" smtClean="0">
                <a:latin typeface="Times New Roman" pitchFamily="18" charset="0"/>
                <a:cs typeface="Times New Roman" pitchFamily="18" charset="0"/>
              </a:rPr>
            </a:br>
            <a:r>
              <a:rPr lang="en-US" sz="4000" smtClean="0">
                <a:latin typeface="Times New Roman" pitchFamily="18" charset="0"/>
                <a:cs typeface="Times New Roman" pitchFamily="18" charset="0"/>
              </a:rPr>
              <a:t>200</a:t>
            </a:r>
            <a:r>
              <a:rPr lang="lt-LT" sz="4000" smtClean="0">
                <a:latin typeface="Times New Roman" pitchFamily="18" charset="0"/>
                <a:cs typeface="Times New Roman" pitchFamily="18" charset="0"/>
              </a:rPr>
              <a:t>9</a:t>
            </a:r>
            <a:r>
              <a:rPr lang="en-US" sz="4000" smtClean="0">
                <a:latin typeface="Times New Roman" pitchFamily="18" charset="0"/>
                <a:cs typeface="Times New Roman" pitchFamily="18" charset="0"/>
              </a:rPr>
              <a:t> – 201</a:t>
            </a:r>
            <a:r>
              <a:rPr lang="lt-LT" sz="4000" smtClean="0">
                <a:latin typeface="Times New Roman" pitchFamily="18" charset="0"/>
                <a:cs typeface="Times New Roman" pitchFamily="18" charset="0"/>
              </a:rPr>
              <a:t>3 </a:t>
            </a:r>
            <a:r>
              <a:rPr lang="en-US" sz="4000" smtClean="0">
                <a:latin typeface="Times New Roman" pitchFamily="18" charset="0"/>
                <a:cs typeface="Times New Roman" pitchFamily="18" charset="0"/>
              </a:rPr>
              <a:t>m.</a:t>
            </a:r>
            <a:endParaRPr lang="lt-LT" sz="4000">
              <a:latin typeface="Times New Roman" pitchFamily="18" charset="0"/>
              <a:cs typeface="Times New Roman" pitchFamily="18" charset="0"/>
            </a:endParaRP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544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smtClean="0">
                <a:latin typeface="Times New Roman" pitchFamily="18" charset="0"/>
                <a:cs typeface="Times New Roman" pitchFamily="18" charset="0"/>
              </a:rPr>
              <a:t>Teikiamos paslaugos</a:t>
            </a:r>
            <a:endParaRPr lang="lt-LT" sz="400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323528" y="2780928"/>
            <a:ext cx="8229600" cy="3312368"/>
          </a:xfrm>
        </p:spPr>
        <p:txBody>
          <a:bodyPr>
            <a:normAutofit lnSpcReduction="10000"/>
          </a:bodyPr>
          <a:lstStyle/>
          <a:p>
            <a:r>
              <a:rPr lang="lt-LT" sz="2400" b="1" smtClean="0">
                <a:latin typeface="Times New Roman" pitchFamily="18" charset="0"/>
                <a:cs typeface="Times New Roman" pitchFamily="18" charset="0"/>
              </a:rPr>
              <a:t>antrines ambulatorines </a:t>
            </a:r>
            <a:r>
              <a:rPr lang="lt-LT" sz="2400" b="1">
                <a:latin typeface="Times New Roman" pitchFamily="18" charset="0"/>
                <a:cs typeface="Times New Roman" pitchFamily="18" charset="0"/>
              </a:rPr>
              <a:t>sveikatos </a:t>
            </a:r>
            <a:r>
              <a:rPr lang="lt-LT" sz="2400" b="1" smtClean="0">
                <a:latin typeface="Times New Roman" pitchFamily="18" charset="0"/>
                <a:cs typeface="Times New Roman" pitchFamily="18" charset="0"/>
              </a:rPr>
              <a:t>priežiūros</a:t>
            </a:r>
          </a:p>
          <a:p>
            <a:pPr>
              <a:buNone/>
            </a:pPr>
            <a:r>
              <a:rPr lang="lt-LT" sz="2400" smtClean="0">
                <a:latin typeface="Times New Roman" pitchFamily="18" charset="0"/>
                <a:cs typeface="Times New Roman" pitchFamily="18" charset="0"/>
              </a:rPr>
              <a:t>     </a:t>
            </a:r>
            <a:r>
              <a:rPr lang="lt-LT" sz="2000" smtClean="0">
                <a:latin typeface="Times New Roman" pitchFamily="18" charset="0"/>
                <a:cs typeface="Times New Roman" pitchFamily="18" charset="0"/>
              </a:rPr>
              <a:t>adresu Naujoji g. 48, Alytuje</a:t>
            </a:r>
          </a:p>
          <a:p>
            <a:pPr lvl="1"/>
            <a:r>
              <a:rPr lang="lt-LT" sz="2400" smtClean="0">
                <a:latin typeface="Times New Roman" pitchFamily="18" charset="0"/>
                <a:cs typeface="Times New Roman" pitchFamily="18" charset="0"/>
              </a:rPr>
              <a:t>pulmonologijos</a:t>
            </a:r>
            <a:r>
              <a:rPr lang="lt-LT" sz="2400">
                <a:latin typeface="Times New Roman" pitchFamily="18" charset="0"/>
                <a:cs typeface="Times New Roman" pitchFamily="18" charset="0"/>
              </a:rPr>
              <a:t>, </a:t>
            </a:r>
            <a:r>
              <a:rPr lang="lt-LT" sz="2400" smtClean="0">
                <a:latin typeface="Times New Roman" pitchFamily="18" charset="0"/>
                <a:cs typeface="Times New Roman" pitchFamily="18" charset="0"/>
              </a:rPr>
              <a:t>radiologijos </a:t>
            </a:r>
          </a:p>
          <a:p>
            <a:pPr lvl="1"/>
            <a:r>
              <a:rPr lang="lt-LT" sz="2400" smtClean="0">
                <a:latin typeface="Times New Roman" pitchFamily="18" charset="0"/>
                <a:cs typeface="Times New Roman" pitchFamily="18" charset="0"/>
              </a:rPr>
              <a:t>bendrosios </a:t>
            </a:r>
            <a:r>
              <a:rPr lang="lt-LT" sz="2400">
                <a:latin typeface="Times New Roman" pitchFamily="18" charset="0"/>
                <a:cs typeface="Times New Roman" pitchFamily="18" charset="0"/>
              </a:rPr>
              <a:t>praktikos </a:t>
            </a:r>
            <a:r>
              <a:rPr lang="lt-LT" sz="2400" smtClean="0">
                <a:latin typeface="Times New Roman" pitchFamily="18" charset="0"/>
                <a:cs typeface="Times New Roman" pitchFamily="18" charset="0"/>
              </a:rPr>
              <a:t>slauga</a:t>
            </a:r>
          </a:p>
          <a:p>
            <a:pPr lvl="1"/>
            <a:r>
              <a:rPr lang="lt-LT" sz="2400" smtClean="0">
                <a:latin typeface="Times New Roman" pitchFamily="18" charset="0"/>
                <a:cs typeface="Times New Roman" pitchFamily="18" charset="0"/>
              </a:rPr>
              <a:t>laboratorinės diagnostikos.</a:t>
            </a:r>
          </a:p>
          <a:p>
            <a:pPr marL="0" lvl="1">
              <a:buFont typeface="Arial" pitchFamily="34" charset="0"/>
              <a:buChar char="•"/>
            </a:pPr>
            <a:r>
              <a:rPr lang="lt-LT" sz="2400" b="1" smtClean="0">
                <a:latin typeface="Times New Roman" pitchFamily="18" charset="0"/>
                <a:cs typeface="Times New Roman" pitchFamily="18" charset="0"/>
              </a:rPr>
              <a:t>antrinės stacionarinės sveikatos priežiūros</a:t>
            </a:r>
          </a:p>
          <a:p>
            <a:pPr lvl="1">
              <a:buNone/>
            </a:pPr>
            <a:r>
              <a:rPr lang="lt-LT" sz="2000" smtClean="0">
                <a:latin typeface="Times New Roman" pitchFamily="18" charset="0"/>
                <a:cs typeface="Times New Roman" pitchFamily="18" charset="0"/>
              </a:rPr>
              <a:t>adresu Sanatorijos g. 51, Alytuje</a:t>
            </a:r>
            <a:endParaRPr lang="lt-LT" sz="2400" smtClean="0">
              <a:latin typeface="Times New Roman" pitchFamily="18" charset="0"/>
              <a:cs typeface="Times New Roman" pitchFamily="18" charset="0"/>
            </a:endParaRPr>
          </a:p>
          <a:p>
            <a:pPr lvl="1"/>
            <a:r>
              <a:rPr lang="lt-LT" sz="2400" smtClean="0">
                <a:latin typeface="Times New Roman" pitchFamily="18" charset="0"/>
                <a:cs typeface="Times New Roman" pitchFamily="18" charset="0"/>
              </a:rPr>
              <a:t>suaugusiųjų tuberkuliozės II</a:t>
            </a:r>
          </a:p>
          <a:p>
            <a:pPr lvl="1">
              <a:buNone/>
            </a:pPr>
            <a:endParaRPr lang="lt-LT" sz="2000" smtClean="0">
              <a:latin typeface="Times New Roman" pitchFamily="18" charset="0"/>
              <a:cs typeface="Times New Roman" pitchFamily="18" charset="0"/>
            </a:endParaRPr>
          </a:p>
          <a:p>
            <a:pPr lvl="1"/>
            <a:endParaRPr lang="lt-LT" sz="2400">
              <a:latin typeface="Times New Roman" pitchFamily="18" charset="0"/>
              <a:cs typeface="Times New Roman" pitchFamily="18" charset="0"/>
            </a:endParaRPr>
          </a:p>
        </p:txBody>
      </p:sp>
      <p:sp>
        <p:nvSpPr>
          <p:cNvPr id="4" name="TextBox 3"/>
          <p:cNvSpPr txBox="1"/>
          <p:nvPr/>
        </p:nvSpPr>
        <p:spPr>
          <a:xfrm>
            <a:off x="395536" y="1484784"/>
            <a:ext cx="8352928" cy="1569660"/>
          </a:xfrm>
          <a:prstGeom prst="rect">
            <a:avLst/>
          </a:prstGeom>
          <a:noFill/>
        </p:spPr>
        <p:txBody>
          <a:bodyPr wrap="square" rtlCol="0">
            <a:spAutoFit/>
          </a:bodyPr>
          <a:lstStyle/>
          <a:p>
            <a:r>
              <a:rPr lang="lt-LT" sz="2400">
                <a:latin typeface="Times New Roman" pitchFamily="18" charset="0"/>
                <a:cs typeface="Times New Roman" pitchFamily="18" charset="0"/>
              </a:rPr>
              <a:t>Įstaigos tikslams įgyvendinti įstaigai išduota asmens sveikatos priežiūros licencija, suteikianti teisę verstis asmens sveikatos priežiūros veikla ir teikti šias paslaugas:</a:t>
            </a:r>
          </a:p>
          <a:p>
            <a:endParaRPr lang="lt-LT" sz="2400">
              <a:latin typeface="Times New Roman" pitchFamily="18" charset="0"/>
              <a:cs typeface="Times New Roman" pitchFamily="18" charset="0"/>
            </a:endParaRPr>
          </a:p>
        </p:txBody>
      </p:sp>
    </p:spTree>
    <p:extLst>
      <p:ext uri="{BB962C8B-B14F-4D97-AF65-F5344CB8AC3E}">
        <p14:creationId xmlns:p14="http://schemas.microsoft.com/office/powerpoint/2010/main" xmlns="" val="537615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196752"/>
            <a:ext cx="8229600" cy="1143000"/>
          </a:xfrm>
        </p:spPr>
        <p:txBody>
          <a:bodyPr>
            <a:normAutofit/>
          </a:bodyPr>
          <a:lstStyle/>
          <a:p>
            <a:r>
              <a:rPr lang="lt-LT" sz="3200" smtClean="0">
                <a:latin typeface="Times New Roman" pitchFamily="18" charset="0"/>
                <a:cs typeface="Times New Roman" pitchFamily="18" charset="0"/>
              </a:rPr>
              <a:t>Suteikta ambulatorinių paslaugų</a:t>
            </a:r>
            <a:endParaRPr lang="lt-LT" sz="320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3845641444"/>
              </p:ext>
            </p:extLst>
          </p:nvPr>
        </p:nvGraphicFramePr>
        <p:xfrm>
          <a:off x="385192" y="2492896"/>
          <a:ext cx="8435280" cy="2209800"/>
        </p:xfrm>
        <a:graphic>
          <a:graphicData uri="http://schemas.openxmlformats.org/drawingml/2006/table">
            <a:tbl>
              <a:tblPr firstRow="1" bandRow="1">
                <a:tableStyleId>{5C22544A-7EE6-4342-B048-85BDC9FD1C3A}</a:tableStyleId>
              </a:tblPr>
              <a:tblGrid>
                <a:gridCol w="4690864"/>
                <a:gridCol w="1872208"/>
                <a:gridCol w="1872208"/>
              </a:tblGrid>
              <a:tr h="370840">
                <a:tc>
                  <a:txBody>
                    <a:bodyPr/>
                    <a:lstStyle/>
                    <a:p>
                      <a:r>
                        <a:rPr lang="lt-LT" sz="1800" b="1" kern="1200" smtClean="0">
                          <a:solidFill>
                            <a:schemeClr val="lt1"/>
                          </a:solidFill>
                          <a:effectLst/>
                          <a:latin typeface="Times New Roman" pitchFamily="18" charset="0"/>
                          <a:ea typeface="+mn-ea"/>
                          <a:cs typeface="Times New Roman" pitchFamily="18" charset="0"/>
                        </a:rPr>
                        <a:t>Paslaugų rūšis</a:t>
                      </a:r>
                      <a:endParaRPr lang="lt-LT">
                        <a:latin typeface="Times New Roman" pitchFamily="18" charset="0"/>
                        <a:cs typeface="Times New Roman" pitchFamily="18" charset="0"/>
                      </a:endParaRPr>
                    </a:p>
                  </a:txBody>
                  <a:tcPr/>
                </a:tc>
                <a:tc>
                  <a:txBody>
                    <a:bodyPr/>
                    <a:lstStyle/>
                    <a:p>
                      <a:pPr algn="ctr"/>
                      <a:r>
                        <a:rPr lang="lt-LT" sz="1800" b="1" kern="1200" smtClean="0">
                          <a:solidFill>
                            <a:schemeClr val="lt1"/>
                          </a:solidFill>
                          <a:effectLst/>
                          <a:latin typeface="Times New Roman" pitchFamily="18" charset="0"/>
                          <a:ea typeface="+mn-ea"/>
                          <a:cs typeface="Times New Roman" pitchFamily="18" charset="0"/>
                        </a:rPr>
                        <a:t>2012m.</a:t>
                      </a:r>
                      <a:endParaRPr lang="lt-LT">
                        <a:latin typeface="Times New Roman" pitchFamily="18" charset="0"/>
                        <a:cs typeface="Times New Roman" pitchFamily="18" charset="0"/>
                      </a:endParaRPr>
                    </a:p>
                  </a:txBody>
                  <a:tcPr/>
                </a:tc>
                <a:tc>
                  <a:txBody>
                    <a:bodyPr/>
                    <a:lstStyle/>
                    <a:p>
                      <a:pPr algn="ctr"/>
                      <a:r>
                        <a:rPr lang="lt-LT" smtClean="0">
                          <a:latin typeface="Times New Roman" pitchFamily="18" charset="0"/>
                          <a:cs typeface="Times New Roman" pitchFamily="18" charset="0"/>
                        </a:rPr>
                        <a:t>2013 m.</a:t>
                      </a:r>
                      <a:endParaRPr lang="lt-LT">
                        <a:latin typeface="Times New Roman" pitchFamily="18" charset="0"/>
                        <a:cs typeface="Times New Roman" pitchFamily="18" charset="0"/>
                      </a:endParaRPr>
                    </a:p>
                  </a:txBody>
                  <a:tcPr/>
                </a:tc>
              </a:tr>
              <a:tr h="324624">
                <a:tc>
                  <a:txBody>
                    <a:bodyPr/>
                    <a:lstStyle/>
                    <a:p>
                      <a:r>
                        <a:rPr lang="lt-LT" sz="1800" kern="1200" smtClean="0">
                          <a:solidFill>
                            <a:schemeClr val="dk1"/>
                          </a:solidFill>
                          <a:effectLst/>
                          <a:latin typeface="Times New Roman" pitchFamily="18" charset="0"/>
                          <a:ea typeface="+mn-ea"/>
                          <a:cs typeface="Times New Roman" pitchFamily="18" charset="0"/>
                        </a:rPr>
                        <a:t>Pulmonologas</a:t>
                      </a:r>
                      <a:endParaRPr lang="lt-LT">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1864</a:t>
                      </a:r>
                      <a:endParaRPr lang="lt-LT">
                        <a:latin typeface="Times New Roman" pitchFamily="18" charset="0"/>
                        <a:cs typeface="Times New Roman" pitchFamily="18" charset="0"/>
                      </a:endParaRPr>
                    </a:p>
                  </a:txBody>
                  <a:tcPr anchor="ctr"/>
                </a:tc>
                <a:tc>
                  <a:txBody>
                    <a:bodyPr/>
                    <a:lstStyle/>
                    <a:p>
                      <a:pPr algn="ctr"/>
                      <a:r>
                        <a:rPr lang="lt-LT" smtClean="0">
                          <a:latin typeface="Times New Roman" pitchFamily="18" charset="0"/>
                          <a:cs typeface="Times New Roman" pitchFamily="18" charset="0"/>
                        </a:rPr>
                        <a:t>1996</a:t>
                      </a:r>
                      <a:endParaRPr lang="lt-LT">
                        <a:latin typeface="Times New Roman" pitchFamily="18" charset="0"/>
                        <a:cs typeface="Times New Roman" pitchFamily="18" charset="0"/>
                      </a:endParaRPr>
                    </a:p>
                  </a:txBody>
                  <a:tcPr anchor="ctr"/>
                </a:tc>
              </a:tr>
              <a:tr h="246896">
                <a:tc>
                  <a:txBody>
                    <a:bodyPr/>
                    <a:lstStyle/>
                    <a:p>
                      <a:r>
                        <a:rPr lang="lt-LT" sz="1800" kern="1200" smtClean="0">
                          <a:solidFill>
                            <a:schemeClr val="dk1"/>
                          </a:solidFill>
                          <a:effectLst/>
                          <a:latin typeface="Times New Roman" pitchFamily="18" charset="0"/>
                          <a:ea typeface="+mn-ea"/>
                          <a:cs typeface="Times New Roman" pitchFamily="18" charset="0"/>
                        </a:rPr>
                        <a:t>Radiologas</a:t>
                      </a:r>
                      <a:endParaRPr lang="lt-LT">
                        <a:latin typeface="Times New Roman" pitchFamily="18" charset="0"/>
                        <a:cs typeface="Times New Roman" pitchFamily="18" charset="0"/>
                      </a:endParaRPr>
                    </a:p>
                  </a:txBody>
                  <a:tcPr/>
                </a:tc>
                <a:tc>
                  <a:txBody>
                    <a:bodyPr/>
                    <a:lstStyle/>
                    <a:p>
                      <a:pPr algn="ctr"/>
                      <a:r>
                        <a:rPr lang="lt-LT" smtClean="0">
                          <a:latin typeface="Times New Roman" pitchFamily="18" charset="0"/>
                          <a:cs typeface="Times New Roman" pitchFamily="18" charset="0"/>
                        </a:rPr>
                        <a:t>1525</a:t>
                      </a:r>
                      <a:endParaRPr lang="lt-LT">
                        <a:latin typeface="Times New Roman" pitchFamily="18" charset="0"/>
                        <a:cs typeface="Times New Roman" pitchFamily="18" charset="0"/>
                      </a:endParaRPr>
                    </a:p>
                  </a:txBody>
                  <a:tcPr anchor="ctr"/>
                </a:tc>
                <a:tc>
                  <a:txBody>
                    <a:bodyPr/>
                    <a:lstStyle/>
                    <a:p>
                      <a:pPr algn="ctr"/>
                      <a:r>
                        <a:rPr lang="lt-LT" smtClean="0">
                          <a:latin typeface="Times New Roman" pitchFamily="18" charset="0"/>
                          <a:cs typeface="Times New Roman" pitchFamily="18" charset="0"/>
                        </a:rPr>
                        <a:t>2447</a:t>
                      </a:r>
                      <a:endParaRPr lang="lt-LT">
                        <a:latin typeface="Times New Roman" pitchFamily="18" charset="0"/>
                        <a:cs typeface="Times New Roman" pitchFamily="18" charset="0"/>
                      </a:endParaRPr>
                    </a:p>
                  </a:txBody>
                  <a:tcPr anchor="ctr"/>
                </a:tc>
              </a:tr>
              <a:tr h="246896">
                <a:tc>
                  <a:txBody>
                    <a:bodyPr/>
                    <a:lstStyle/>
                    <a:p>
                      <a:r>
                        <a:rPr lang="lt-LT" smtClean="0">
                          <a:latin typeface="Times New Roman" pitchFamily="18" charset="0"/>
                          <a:cs typeface="Times New Roman" pitchFamily="18" charset="0"/>
                        </a:rPr>
                        <a:t>Radiologas (vaikų konsultacija)*</a:t>
                      </a:r>
                      <a:endParaRPr lang="lt-LT">
                        <a:latin typeface="Times New Roman" pitchFamily="18" charset="0"/>
                        <a:cs typeface="Times New Roman" pitchFamily="18" charset="0"/>
                      </a:endParaRPr>
                    </a:p>
                  </a:txBody>
                  <a:tcPr/>
                </a:tc>
                <a:tc>
                  <a:txBody>
                    <a:bodyPr/>
                    <a:lstStyle/>
                    <a:p>
                      <a:pPr algn="ctr"/>
                      <a:endParaRPr lang="lt-LT">
                        <a:latin typeface="Times New Roman" pitchFamily="18" charset="0"/>
                        <a:cs typeface="Times New Roman" pitchFamily="18" charset="0"/>
                      </a:endParaRPr>
                    </a:p>
                  </a:txBody>
                  <a:tcPr anchor="ctr"/>
                </a:tc>
                <a:tc>
                  <a:txBody>
                    <a:bodyPr/>
                    <a:lstStyle/>
                    <a:p>
                      <a:pPr algn="ctr"/>
                      <a:r>
                        <a:rPr lang="lt-LT" smtClean="0">
                          <a:latin typeface="Times New Roman" pitchFamily="18" charset="0"/>
                          <a:cs typeface="Times New Roman" pitchFamily="18" charset="0"/>
                        </a:rPr>
                        <a:t>7</a:t>
                      </a:r>
                      <a:endParaRPr lang="lt-LT">
                        <a:latin typeface="Times New Roman" pitchFamily="18" charset="0"/>
                        <a:cs typeface="Times New Roman" pitchFamily="18" charset="0"/>
                      </a:endParaRPr>
                    </a:p>
                  </a:txBody>
                  <a:tcPr anchor="ctr"/>
                </a:tc>
              </a:tr>
              <a:tr h="370840">
                <a:tc>
                  <a:txBody>
                    <a:bodyPr/>
                    <a:lstStyle/>
                    <a:p>
                      <a:r>
                        <a:rPr lang="lt-LT" sz="1800" kern="1200" smtClean="0">
                          <a:solidFill>
                            <a:schemeClr val="dk1"/>
                          </a:solidFill>
                          <a:effectLst/>
                          <a:latin typeface="Times New Roman" pitchFamily="18" charset="0"/>
                          <a:ea typeface="+mn-ea"/>
                          <a:cs typeface="Times New Roman" pitchFamily="18" charset="0"/>
                        </a:rPr>
                        <a:t>Pulmonologo (kai atliekama </a:t>
                      </a:r>
                      <a:r>
                        <a:rPr lang="lt-LT" sz="1800" kern="1200" err="1" smtClean="0">
                          <a:solidFill>
                            <a:schemeClr val="dk1"/>
                          </a:solidFill>
                          <a:effectLst/>
                          <a:latin typeface="Times New Roman" pitchFamily="18" charset="0"/>
                          <a:ea typeface="+mn-ea"/>
                          <a:cs typeface="Times New Roman" pitchFamily="18" charset="0"/>
                        </a:rPr>
                        <a:t>bronchoskopija</a:t>
                      </a:r>
                      <a:r>
                        <a:rPr lang="lt-LT" sz="1800" kern="1200" smtClean="0">
                          <a:solidFill>
                            <a:schemeClr val="dk1"/>
                          </a:solidFill>
                          <a:effectLst/>
                          <a:latin typeface="Times New Roman" pitchFamily="18" charset="0"/>
                          <a:ea typeface="+mn-ea"/>
                          <a:cs typeface="Times New Roman" pitchFamily="18" charset="0"/>
                        </a:rPr>
                        <a:t>)</a:t>
                      </a:r>
                      <a:endParaRPr lang="lt-LT">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12</a:t>
                      </a:r>
                      <a:endParaRPr lang="lt-LT">
                        <a:latin typeface="Times New Roman" pitchFamily="18" charset="0"/>
                        <a:cs typeface="Times New Roman" pitchFamily="18" charset="0"/>
                      </a:endParaRPr>
                    </a:p>
                  </a:txBody>
                  <a:tcPr anchor="ctr"/>
                </a:tc>
                <a:tc>
                  <a:txBody>
                    <a:bodyPr/>
                    <a:lstStyle/>
                    <a:p>
                      <a:pPr algn="ctr"/>
                      <a:r>
                        <a:rPr lang="lt-LT" smtClean="0">
                          <a:latin typeface="Times New Roman" pitchFamily="18" charset="0"/>
                          <a:cs typeface="Times New Roman" pitchFamily="18" charset="0"/>
                        </a:rPr>
                        <a:t>19</a:t>
                      </a:r>
                      <a:endParaRPr lang="lt-LT">
                        <a:latin typeface="Times New Roman" pitchFamily="18" charset="0"/>
                        <a:cs typeface="Times New Roman" pitchFamily="18" charset="0"/>
                      </a:endParaRPr>
                    </a:p>
                  </a:txBody>
                  <a:tcPr anchor="ctr"/>
                </a:tc>
              </a:tr>
              <a:tr h="370840">
                <a:tc>
                  <a:txBody>
                    <a:bodyPr/>
                    <a:lstStyle/>
                    <a:p>
                      <a:pPr algn="r"/>
                      <a:r>
                        <a:rPr lang="lt-LT" sz="1800" b="1" kern="1200" smtClean="0">
                          <a:solidFill>
                            <a:schemeClr val="dk1"/>
                          </a:solidFill>
                          <a:effectLst/>
                          <a:latin typeface="Times New Roman" pitchFamily="18" charset="0"/>
                          <a:ea typeface="+mn-ea"/>
                          <a:cs typeface="Times New Roman" pitchFamily="18" charset="0"/>
                        </a:rPr>
                        <a:t>Viso:</a:t>
                      </a:r>
                      <a:endParaRPr lang="lt-LT">
                        <a:latin typeface="Times New Roman" pitchFamily="18" charset="0"/>
                        <a:cs typeface="Times New Roman" pitchFamily="18" charset="0"/>
                      </a:endParaRPr>
                    </a:p>
                  </a:txBody>
                  <a:tcPr/>
                </a:tc>
                <a:tc>
                  <a:txBody>
                    <a:bodyPr/>
                    <a:lstStyle/>
                    <a:p>
                      <a:pPr algn="ctr"/>
                      <a:r>
                        <a:rPr lang="lt-LT" smtClean="0">
                          <a:latin typeface="Times New Roman" pitchFamily="18" charset="0"/>
                          <a:cs typeface="Times New Roman" pitchFamily="18" charset="0"/>
                        </a:rPr>
                        <a:t>3401</a:t>
                      </a:r>
                      <a:endParaRPr lang="lt-LT">
                        <a:latin typeface="Times New Roman" pitchFamily="18" charset="0"/>
                        <a:cs typeface="Times New Roman" pitchFamily="18" charset="0"/>
                      </a:endParaRPr>
                    </a:p>
                  </a:txBody>
                  <a:tcPr anchor="ctr"/>
                </a:tc>
                <a:tc>
                  <a:txBody>
                    <a:bodyPr/>
                    <a:lstStyle/>
                    <a:p>
                      <a:pPr algn="ctr"/>
                      <a:r>
                        <a:rPr lang="lt-LT" smtClean="0">
                          <a:latin typeface="Times New Roman" pitchFamily="18" charset="0"/>
                          <a:cs typeface="Times New Roman" pitchFamily="18" charset="0"/>
                        </a:rPr>
                        <a:t>4469</a:t>
                      </a:r>
                      <a:endParaRPr lang="lt-LT">
                        <a:latin typeface="Times New Roman" pitchFamily="18" charset="0"/>
                        <a:cs typeface="Times New Roman" pitchFamily="18" charset="0"/>
                      </a:endParaRPr>
                    </a:p>
                  </a:txBody>
                  <a:tcPr anchor="ctr"/>
                </a:tc>
              </a:tr>
            </a:tbl>
          </a:graphicData>
        </a:graphic>
      </p:graphicFrame>
      <p:sp>
        <p:nvSpPr>
          <p:cNvPr id="5" name="TextBox 4"/>
          <p:cNvSpPr txBox="1"/>
          <p:nvPr/>
        </p:nvSpPr>
        <p:spPr>
          <a:xfrm>
            <a:off x="611560" y="4797152"/>
            <a:ext cx="8064896" cy="1754326"/>
          </a:xfrm>
          <a:prstGeom prst="rect">
            <a:avLst/>
          </a:prstGeom>
          <a:noFill/>
        </p:spPr>
        <p:txBody>
          <a:bodyPr wrap="square" rtlCol="0">
            <a:spAutoFit/>
          </a:bodyPr>
          <a:lstStyle/>
          <a:p>
            <a:pPr algn="just"/>
            <a:r>
              <a:rPr lang="lt-LT" smtClean="0">
                <a:latin typeface="Times New Roman" pitchFamily="18" charset="0"/>
                <a:cs typeface="Times New Roman" pitchFamily="18" charset="0"/>
              </a:rPr>
              <a:t>* Paslauga pradėta teikti 2013 m. gruodžio mėn.</a:t>
            </a:r>
          </a:p>
          <a:p>
            <a:pPr algn="just"/>
            <a:r>
              <a:rPr lang="lt-LT" smtClean="0">
                <a:latin typeface="Times New Roman" pitchFamily="18" charset="0"/>
                <a:cs typeface="Times New Roman" pitchFamily="18" charset="0"/>
              </a:rPr>
              <a:t>Tuberkuliozės ambulatorijoje ataskaitiniais metais padidėjo konsultacijų skaičius. Įtakos konsultacijų didėjimui turėjo įsigytas naujas skaitmenizuotas rentgeno aparatas. Papildytos sutartys su kitomis įstaigomis teikti daugiau radiologo konsultacijų ir gauti daugiau pajamų.</a:t>
            </a:r>
          </a:p>
          <a:p>
            <a:endParaRPr lang="lt-LT">
              <a:latin typeface="Times New Roman" pitchFamily="18" charset="0"/>
              <a:cs typeface="Times New Roman" pitchFamily="18" charset="0"/>
            </a:endParaRPr>
          </a:p>
        </p:txBody>
      </p:sp>
      <p:sp>
        <p:nvSpPr>
          <p:cNvPr id="6" name="Antraštė 1"/>
          <p:cNvSpPr txBox="1">
            <a:spLocks/>
          </p:cNvSpPr>
          <p:nvPr/>
        </p:nvSpPr>
        <p:spPr>
          <a:xfrm>
            <a:off x="467544"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err="1" smtClean="0">
                <a:latin typeface="Times New Roman" pitchFamily="18" charset="0"/>
                <a:cs typeface="Times New Roman" pitchFamily="18" charset="0"/>
              </a:rPr>
              <a:t>Medicinin</a:t>
            </a:r>
            <a:r>
              <a:rPr lang="lt-LT" sz="4000" smtClean="0">
                <a:latin typeface="Times New Roman" pitchFamily="18" charset="0"/>
                <a:cs typeface="Times New Roman" pitchFamily="18" charset="0"/>
              </a:rPr>
              <a:t>ės </a:t>
            </a:r>
            <a:r>
              <a:rPr lang="en-US" sz="4000" smtClean="0">
                <a:latin typeface="Times New Roman" pitchFamily="18" charset="0"/>
                <a:cs typeface="Times New Roman" pitchFamily="18" charset="0"/>
              </a:rPr>
              <a:t>v</a:t>
            </a:r>
            <a:r>
              <a:rPr lang="lt-LT" sz="4000" smtClean="0">
                <a:latin typeface="Times New Roman" pitchFamily="18" charset="0"/>
                <a:cs typeface="Times New Roman" pitchFamily="18" charset="0"/>
              </a:rPr>
              <a:t>eiklos rodikliai</a:t>
            </a:r>
            <a:endParaRPr lang="lt-LT" sz="4000">
              <a:latin typeface="Times New Roman" pitchFamily="18" charset="0"/>
              <a:cs typeface="Times New Roman" pitchFamily="18" charset="0"/>
            </a:endParaRPr>
          </a:p>
        </p:txBody>
      </p:sp>
    </p:spTree>
    <p:extLst>
      <p:ext uri="{BB962C8B-B14F-4D97-AF65-F5344CB8AC3E}">
        <p14:creationId xmlns:p14="http://schemas.microsoft.com/office/powerpoint/2010/main" xmlns="" val="54891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1750</TotalTime>
  <Words>6373</Words>
  <Application>Microsoft Office PowerPoint</Application>
  <PresentationFormat>On-screen Show (4:3)</PresentationFormat>
  <Paragraphs>1398</Paragraphs>
  <Slides>51</Slides>
  <Notes>7</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tema</vt:lpstr>
      <vt:lpstr>Slide 1</vt:lpstr>
      <vt:lpstr>Ataskaitos turinys</vt:lpstr>
      <vt:lpstr>Įstaigos strategija</vt:lpstr>
      <vt:lpstr>Įstaigos struktūra</vt:lpstr>
      <vt:lpstr>Darbuotojų skaičius</vt:lpstr>
      <vt:lpstr>Darbuotojų vidutinis darbo užmokestis 2013 m.</vt:lpstr>
      <vt:lpstr>Personalo darbo užmokesčio dinamika 2009 – 2013 m.</vt:lpstr>
      <vt:lpstr>Teikiamos paslaugos</vt:lpstr>
      <vt:lpstr>Suteikta ambulatorinių paslaugų</vt:lpstr>
      <vt:lpstr>Atliktų mikroskopinių tyrimų skaičius 2013 m.</vt:lpstr>
      <vt:lpstr>Stacionarinės paslaugos</vt:lpstr>
      <vt:lpstr>Teismo nutartimi gydytų pacientų skaičius pagal savivaldybes</vt:lpstr>
      <vt:lpstr>Stacionaro lovų funkcionavimo rodikliai 2011 - 2013 m.</vt:lpstr>
      <vt:lpstr>Ekonominė - finansinė veikla</vt:lpstr>
      <vt:lpstr>VšĮ Alytaus apskrities tuberkuliozės ligoninės nuosavas turtas</vt:lpstr>
      <vt:lpstr>Slide 16</vt:lpstr>
      <vt:lpstr>Slide 17</vt:lpstr>
      <vt:lpstr>Gautos įstaigos lėšos</vt:lpstr>
      <vt:lpstr>Įstaigos pajamų pagal finansavimo šaltinius struktūra</vt:lpstr>
      <vt:lpstr>Įstaigos sąnaudos pajamos uždirbti 2013 metais</vt:lpstr>
      <vt:lpstr>Pagrindinės veiklos sąnaudų struktūra</vt:lpstr>
      <vt:lpstr>Pagrindinės veiklos sąnaudos</vt:lpstr>
      <vt:lpstr>Sąnaudos valdymo išlaidoms</vt:lpstr>
      <vt:lpstr>2013 metų įstaigos ekonominės - finansinės veiklos rezultatas</vt:lpstr>
      <vt:lpstr>Finansinių įsipareigojimų būklė 2013-12-31</vt:lpstr>
      <vt:lpstr>2013 m. parengtas investicijų projektas „VšĮ Alytaus apskrities tuberkuliozės ligonines avarinių pastatų nugriovimas, avarinio administracijos-ūkio pastato rekonstravimas, teritorijos sutvarkymas ir aptvėri-mas“ ir teiktas Sveikatos apsaugos ministerijai įtraukti jį į Valstybės investicijų 2014–2016 metų programą.  Investicijų projekto sąmatinė vertė 720 tūkst. litų. Iš Valstybės investicijų programos buvo prašoma 535 tūkst. litų, likusi suma -185 tūkst. litų  - įstaigos nuosavos lėšos.</vt:lpstr>
      <vt:lpstr>Korupcijos prevencija</vt:lpstr>
      <vt:lpstr>Slide 28</vt:lpstr>
      <vt:lpstr>Slide 29</vt:lpstr>
      <vt:lpstr>Slide 30</vt:lpstr>
      <vt:lpstr>Slide 31</vt:lpstr>
      <vt:lpstr>Slide 32</vt:lpstr>
      <vt:lpstr>Slide 33</vt:lpstr>
      <vt:lpstr>Slide 34</vt:lpstr>
      <vt:lpstr>Slide 35</vt:lpstr>
      <vt:lpstr>Slide 36</vt:lpstr>
      <vt:lpstr>Slide 37</vt:lpstr>
      <vt:lpstr>VIEŠOJI  ĮSTAIGA ALYTAUS APSKRITIES TUBERKULIOZĖS LIGONINĖS DIREKTORIUS     ĮSAKYMAS   DĖL ĮSTAIGOS PRIEMONIŲ PLANŲ TVIRTINIMO  2013 m. spalio 30 d. Nr. V-38           Alytus                  </vt:lpstr>
      <vt:lpstr>Informacija apie turimą brangią medicinos įrangą ir jos panaudojimą praėjusiais kalendoriniais metais </vt:lpstr>
      <vt:lpstr>Brangios medicinos įrangos naudojimo efektyvinimo priemonės</vt:lpstr>
      <vt:lpstr>VšĮ  ALYTAUS APSKRITIES TUBERKULIOZĖS LIGONINĖS BENDRADARBIAVIMO SU KITOMIS APSKRITYJE VEIKIANČIOMIS SVEIKATOS PRIEŽIŪROS ĮSTAIGOMIS, KEIČIANTIS INFORMACIJA, PACIENTŲ SRAUTAIS, SIEKIANT DIDINTI TURIMŲ IŠTEKLIŲ EFEKTYVUMĄ, PLANAS</vt:lpstr>
      <vt:lpstr>Bendradarbiavimo tobulinimo priemonės</vt:lpstr>
      <vt:lpstr>Bendradarbiavimo tobulinimo priemonės</vt:lpstr>
      <vt:lpstr>  PRELIMINARUS INVESTICIJŲ PLANAS  IKI 2020 M.</vt:lpstr>
      <vt:lpstr>Alkoholio, tabako ir narkotikų vartojimo mažinimo priemonių planas</vt:lpstr>
      <vt:lpstr>Slide 46</vt:lpstr>
      <vt:lpstr>Informacija apie nepageidaujamus įvykius praėjusiais kalendoriniais metais</vt:lpstr>
      <vt:lpstr>Priemonių planas, užtikrinantis išsamų ir objektyvų nepageidaujamų įvykių registravimą</vt:lpstr>
      <vt:lpstr>Slide 49</vt:lpstr>
      <vt:lpstr>Baigiamosios nuostatos</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VšĮ Alytaus apskrities tuberkuliozės ligoninė</dc:title>
  <dc:creator>Edvardas</dc:creator>
  <cp:lastModifiedBy>Vartotojas</cp:lastModifiedBy>
  <cp:revision>208</cp:revision>
  <dcterms:created xsi:type="dcterms:W3CDTF">2013-04-26T12:12:26Z</dcterms:created>
  <dcterms:modified xsi:type="dcterms:W3CDTF">2014-04-17T11:25:23Z</dcterms:modified>
</cp:coreProperties>
</file>