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79" r:id="rId4"/>
    <p:sldId id="278" r:id="rId5"/>
    <p:sldId id="264" r:id="rId6"/>
    <p:sldId id="276" r:id="rId7"/>
    <p:sldId id="277" r:id="rId8"/>
    <p:sldId id="269" r:id="rId9"/>
    <p:sldId id="272" r:id="rId10"/>
    <p:sldId id="270" r:id="rId11"/>
    <p:sldId id="271" r:id="rId12"/>
    <p:sldId id="273" r:id="rId13"/>
    <p:sldId id="290" r:id="rId14"/>
    <p:sldId id="274" r:id="rId15"/>
    <p:sldId id="275" r:id="rId16"/>
    <p:sldId id="291" r:id="rId17"/>
    <p:sldId id="267" r:id="rId18"/>
    <p:sldId id="268" r:id="rId19"/>
    <p:sldId id="263" r:id="rId20"/>
    <p:sldId id="265" r:id="rId21"/>
    <p:sldId id="266" r:id="rId22"/>
    <p:sldId id="280" r:id="rId23"/>
    <p:sldId id="258" r:id="rId24"/>
    <p:sldId id="281" r:id="rId25"/>
    <p:sldId id="261" r:id="rId26"/>
    <p:sldId id="262" r:id="rId27"/>
    <p:sldId id="282" r:id="rId28"/>
    <p:sldId id="284" r:id="rId29"/>
    <p:sldId id="283" r:id="rId30"/>
    <p:sldId id="287" r:id="rId31"/>
    <p:sldId id="288" r:id="rId32"/>
    <p:sldId id="289" r:id="rId33"/>
    <p:sldId id="285" r:id="rId34"/>
    <p:sldId id="286" r:id="rId35"/>
  </p:sldIdLst>
  <p:sldSz cx="9144000" cy="6858000" type="screen4x3"/>
  <p:notesSz cx="6799263" cy="9929813"/>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0" d="100"/>
          <a:sy n="70" d="100"/>
        </p:scale>
        <p:origin x="-1164" y="-102"/>
      </p:cViewPr>
      <p:guideLst>
        <p:guide orient="horz" pos="2160"/>
        <p:guide pos="2880"/>
      </p:guideLst>
    </p:cSldViewPr>
  </p:slideViewPr>
  <p:outlineViewPr>
    <p:cViewPr>
      <p:scale>
        <a:sx n="33" d="100"/>
        <a:sy n="33" d="100"/>
      </p:scale>
      <p:origin x="0" y="3036"/>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lt-LT"/>
  <c:chart>
    <c:plotArea>
      <c:layout/>
      <c:lineChart>
        <c:grouping val="standard"/>
        <c:ser>
          <c:idx val="0"/>
          <c:order val="0"/>
          <c:tx>
            <c:strRef>
              <c:f>Sheet1!$B$1</c:f>
              <c:strCache>
                <c:ptCount val="1"/>
                <c:pt idx="0">
                  <c:v>Gydytojai</c:v>
                </c:pt>
              </c:strCache>
            </c:strRef>
          </c:tx>
          <c:cat>
            <c:strRef>
              <c:f>Sheet1!$A$2:$A$6</c:f>
              <c:strCache>
                <c:ptCount val="5"/>
                <c:pt idx="0">
                  <c:v>2008 m. </c:v>
                </c:pt>
                <c:pt idx="1">
                  <c:v>2009 m.</c:v>
                </c:pt>
                <c:pt idx="2">
                  <c:v>2010 m.</c:v>
                </c:pt>
                <c:pt idx="3">
                  <c:v>2011 m.</c:v>
                </c:pt>
                <c:pt idx="4">
                  <c:v>2012 m.</c:v>
                </c:pt>
              </c:strCache>
            </c:strRef>
          </c:cat>
          <c:val>
            <c:numRef>
              <c:f>Sheet1!$B$2:$B$6</c:f>
              <c:numCache>
                <c:formatCode>General</c:formatCode>
                <c:ptCount val="5"/>
                <c:pt idx="0">
                  <c:v>4647</c:v>
                </c:pt>
                <c:pt idx="1">
                  <c:v>4114</c:v>
                </c:pt>
                <c:pt idx="2">
                  <c:v>3856</c:v>
                </c:pt>
                <c:pt idx="3">
                  <c:v>2937</c:v>
                </c:pt>
                <c:pt idx="4">
                  <c:v>3609</c:v>
                </c:pt>
              </c:numCache>
            </c:numRef>
          </c:val>
        </c:ser>
        <c:ser>
          <c:idx val="1"/>
          <c:order val="1"/>
          <c:tx>
            <c:strRef>
              <c:f>Sheet1!$C$1</c:f>
              <c:strCache>
                <c:ptCount val="1"/>
                <c:pt idx="0">
                  <c:v>Slaugytojai</c:v>
                </c:pt>
              </c:strCache>
            </c:strRef>
          </c:tx>
          <c:cat>
            <c:strRef>
              <c:f>Sheet1!$A$2:$A$6</c:f>
              <c:strCache>
                <c:ptCount val="5"/>
                <c:pt idx="0">
                  <c:v>2008 m. </c:v>
                </c:pt>
                <c:pt idx="1">
                  <c:v>2009 m.</c:v>
                </c:pt>
                <c:pt idx="2">
                  <c:v>2010 m.</c:v>
                </c:pt>
                <c:pt idx="3">
                  <c:v>2011 m.</c:v>
                </c:pt>
                <c:pt idx="4">
                  <c:v>2012 m.</c:v>
                </c:pt>
              </c:strCache>
            </c:strRef>
          </c:cat>
          <c:val>
            <c:numRef>
              <c:f>Sheet1!$C$2:$C$6</c:f>
              <c:numCache>
                <c:formatCode>General</c:formatCode>
                <c:ptCount val="5"/>
                <c:pt idx="0">
                  <c:v>2868</c:v>
                </c:pt>
                <c:pt idx="1">
                  <c:v>2491</c:v>
                </c:pt>
                <c:pt idx="2">
                  <c:v>2355</c:v>
                </c:pt>
                <c:pt idx="3">
                  <c:v>2181</c:v>
                </c:pt>
                <c:pt idx="4">
                  <c:v>2278</c:v>
                </c:pt>
              </c:numCache>
            </c:numRef>
          </c:val>
        </c:ser>
        <c:ser>
          <c:idx val="2"/>
          <c:order val="2"/>
          <c:tx>
            <c:strRef>
              <c:f>Sheet1!$D$1</c:f>
              <c:strCache>
                <c:ptCount val="1"/>
                <c:pt idx="0">
                  <c:v>Personalo darbo užmokesčio vidurkis</c:v>
                </c:pt>
              </c:strCache>
            </c:strRef>
          </c:tx>
          <c:cat>
            <c:strRef>
              <c:f>Sheet1!$A$2:$A$6</c:f>
              <c:strCache>
                <c:ptCount val="5"/>
                <c:pt idx="0">
                  <c:v>2008 m. </c:v>
                </c:pt>
                <c:pt idx="1">
                  <c:v>2009 m.</c:v>
                </c:pt>
                <c:pt idx="2">
                  <c:v>2010 m.</c:v>
                </c:pt>
                <c:pt idx="3">
                  <c:v>2011 m.</c:v>
                </c:pt>
                <c:pt idx="4">
                  <c:v>2012 m.</c:v>
                </c:pt>
              </c:strCache>
            </c:strRef>
          </c:cat>
          <c:val>
            <c:numRef>
              <c:f>Sheet1!$D$2:$D$6</c:f>
              <c:numCache>
                <c:formatCode>General</c:formatCode>
                <c:ptCount val="5"/>
                <c:pt idx="0">
                  <c:v>2842</c:v>
                </c:pt>
                <c:pt idx="1">
                  <c:v>2518</c:v>
                </c:pt>
                <c:pt idx="2">
                  <c:v>2392</c:v>
                </c:pt>
                <c:pt idx="3">
                  <c:v>2120</c:v>
                </c:pt>
                <c:pt idx="4">
                  <c:v>2323</c:v>
                </c:pt>
              </c:numCache>
            </c:numRef>
          </c:val>
        </c:ser>
        <c:ser>
          <c:idx val="3"/>
          <c:order val="3"/>
          <c:tx>
            <c:strRef>
              <c:f>Sheet1!$E$1</c:f>
              <c:strCache>
                <c:ptCount val="1"/>
                <c:pt idx="0">
                  <c:v>Kitas personalas</c:v>
                </c:pt>
              </c:strCache>
            </c:strRef>
          </c:tx>
          <c:cat>
            <c:strRef>
              <c:f>Sheet1!$A$2:$A$6</c:f>
              <c:strCache>
                <c:ptCount val="5"/>
                <c:pt idx="0">
                  <c:v>2008 m. </c:v>
                </c:pt>
                <c:pt idx="1">
                  <c:v>2009 m.</c:v>
                </c:pt>
                <c:pt idx="2">
                  <c:v>2010 m.</c:v>
                </c:pt>
                <c:pt idx="3">
                  <c:v>2011 m.</c:v>
                </c:pt>
                <c:pt idx="4">
                  <c:v>2012 m.</c:v>
                </c:pt>
              </c:strCache>
            </c:strRef>
          </c:cat>
          <c:val>
            <c:numRef>
              <c:f>Sheet1!$E$2:$E$6</c:f>
              <c:numCache>
                <c:formatCode>General</c:formatCode>
                <c:ptCount val="5"/>
                <c:pt idx="0">
                  <c:v>1791</c:v>
                </c:pt>
                <c:pt idx="1">
                  <c:v>1519</c:v>
                </c:pt>
                <c:pt idx="2">
                  <c:v>1486</c:v>
                </c:pt>
                <c:pt idx="3">
                  <c:v>1277</c:v>
                </c:pt>
                <c:pt idx="4">
                  <c:v>1408</c:v>
                </c:pt>
              </c:numCache>
            </c:numRef>
          </c:val>
        </c:ser>
        <c:marker val="1"/>
        <c:axId val="233950208"/>
        <c:axId val="218063616"/>
      </c:lineChart>
      <c:catAx>
        <c:axId val="233950208"/>
        <c:scaling>
          <c:orientation val="minMax"/>
        </c:scaling>
        <c:axPos val="b"/>
        <c:tickLblPos val="nextTo"/>
        <c:crossAx val="218063616"/>
        <c:crosses val="autoZero"/>
        <c:auto val="1"/>
        <c:lblAlgn val="ctr"/>
        <c:lblOffset val="100"/>
      </c:catAx>
      <c:valAx>
        <c:axId val="218063616"/>
        <c:scaling>
          <c:orientation val="minMax"/>
        </c:scaling>
        <c:axPos val="l"/>
        <c:majorGridlines/>
        <c:numFmt formatCode="General" sourceLinked="1"/>
        <c:tickLblPos val="nextTo"/>
        <c:crossAx val="233950208"/>
        <c:crosses val="autoZero"/>
        <c:crossBetween val="between"/>
      </c:valAx>
    </c:plotArea>
    <c:legend>
      <c:legendPos val="r"/>
      <c:layout/>
    </c:legend>
    <c:plotVisOnly val="1"/>
  </c:chart>
  <c:txPr>
    <a:bodyPr/>
    <a:lstStyle/>
    <a:p>
      <a:pPr>
        <a:defRPr sz="1800"/>
      </a:pPr>
      <a:endParaRPr lang="lt-LT"/>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lt-LT"/>
  <c:chart>
    <c:view3D>
      <c:rotY val="0"/>
      <c:perspective val="30"/>
    </c:view3D>
    <c:plotArea>
      <c:layout/>
      <c:bar3DChart>
        <c:barDir val="col"/>
        <c:grouping val="standard"/>
        <c:ser>
          <c:idx val="0"/>
          <c:order val="0"/>
          <c:tx>
            <c:strRef>
              <c:f>Sheet1!$B$1</c:f>
              <c:strCache>
                <c:ptCount val="1"/>
                <c:pt idx="0">
                  <c:v>2010 m.</c:v>
                </c:pt>
              </c:strCache>
            </c:strRef>
          </c:tx>
          <c:cat>
            <c:strRef>
              <c:f>Sheet1!$A$2:$A$6</c:f>
              <c:strCache>
                <c:ptCount val="5"/>
                <c:pt idx="0">
                  <c:v>Tuberkuliozė I-2</c:v>
                </c:pt>
                <c:pt idx="1">
                  <c:v>Tuberkuliozė II-1</c:v>
                </c:pt>
                <c:pt idx="2">
                  <c:v>Tuberkuliozė II-2</c:v>
                </c:pt>
                <c:pt idx="3">
                  <c:v>Tuberkuliozė II-3</c:v>
                </c:pt>
                <c:pt idx="4">
                  <c:v>Tuberkuliozė II-4</c:v>
                </c:pt>
              </c:strCache>
            </c:strRef>
          </c:cat>
          <c:val>
            <c:numRef>
              <c:f>Sheet1!$B$2:$B$6</c:f>
              <c:numCache>
                <c:formatCode>General</c:formatCode>
                <c:ptCount val="5"/>
                <c:pt idx="0">
                  <c:v>836</c:v>
                </c:pt>
                <c:pt idx="1">
                  <c:v>4049</c:v>
                </c:pt>
                <c:pt idx="2">
                  <c:v>2281</c:v>
                </c:pt>
                <c:pt idx="3">
                  <c:v>4413</c:v>
                </c:pt>
                <c:pt idx="4">
                  <c:v>6896</c:v>
                </c:pt>
              </c:numCache>
            </c:numRef>
          </c:val>
        </c:ser>
        <c:ser>
          <c:idx val="1"/>
          <c:order val="1"/>
          <c:tx>
            <c:strRef>
              <c:f>Sheet1!$C$1</c:f>
              <c:strCache>
                <c:ptCount val="1"/>
                <c:pt idx="0">
                  <c:v>2011 m.</c:v>
                </c:pt>
              </c:strCache>
            </c:strRef>
          </c:tx>
          <c:cat>
            <c:strRef>
              <c:f>Sheet1!$A$2:$A$6</c:f>
              <c:strCache>
                <c:ptCount val="5"/>
                <c:pt idx="0">
                  <c:v>Tuberkuliozė I-2</c:v>
                </c:pt>
                <c:pt idx="1">
                  <c:v>Tuberkuliozė II-1</c:v>
                </c:pt>
                <c:pt idx="2">
                  <c:v>Tuberkuliozė II-2</c:v>
                </c:pt>
                <c:pt idx="3">
                  <c:v>Tuberkuliozė II-3</c:v>
                </c:pt>
                <c:pt idx="4">
                  <c:v>Tuberkuliozė II-4</c:v>
                </c:pt>
              </c:strCache>
            </c:strRef>
          </c:cat>
          <c:val>
            <c:numRef>
              <c:f>Sheet1!$C$2:$C$6</c:f>
              <c:numCache>
                <c:formatCode>General</c:formatCode>
                <c:ptCount val="5"/>
                <c:pt idx="0">
                  <c:v>931</c:v>
                </c:pt>
                <c:pt idx="1">
                  <c:v>4020</c:v>
                </c:pt>
                <c:pt idx="2">
                  <c:v>2160</c:v>
                </c:pt>
                <c:pt idx="3">
                  <c:v>4923</c:v>
                </c:pt>
                <c:pt idx="4">
                  <c:v>7960</c:v>
                </c:pt>
              </c:numCache>
            </c:numRef>
          </c:val>
        </c:ser>
        <c:ser>
          <c:idx val="2"/>
          <c:order val="2"/>
          <c:tx>
            <c:strRef>
              <c:f>Sheet1!$D$1</c:f>
              <c:strCache>
                <c:ptCount val="1"/>
                <c:pt idx="0">
                  <c:v>2012 m.</c:v>
                </c:pt>
              </c:strCache>
            </c:strRef>
          </c:tx>
          <c:cat>
            <c:strRef>
              <c:f>Sheet1!$A$2:$A$6</c:f>
              <c:strCache>
                <c:ptCount val="5"/>
                <c:pt idx="0">
                  <c:v>Tuberkuliozė I-2</c:v>
                </c:pt>
                <c:pt idx="1">
                  <c:v>Tuberkuliozė II-1</c:v>
                </c:pt>
                <c:pt idx="2">
                  <c:v>Tuberkuliozė II-2</c:v>
                </c:pt>
                <c:pt idx="3">
                  <c:v>Tuberkuliozė II-3</c:v>
                </c:pt>
                <c:pt idx="4">
                  <c:v>Tuberkuliozė II-4</c:v>
                </c:pt>
              </c:strCache>
            </c:strRef>
          </c:cat>
          <c:val>
            <c:numRef>
              <c:f>Sheet1!$D$2:$D$6</c:f>
              <c:numCache>
                <c:formatCode>General</c:formatCode>
                <c:ptCount val="5"/>
                <c:pt idx="0">
                  <c:v>428</c:v>
                </c:pt>
                <c:pt idx="1">
                  <c:v>3282</c:v>
                </c:pt>
                <c:pt idx="2">
                  <c:v>3546</c:v>
                </c:pt>
                <c:pt idx="3">
                  <c:v>4806</c:v>
                </c:pt>
                <c:pt idx="4">
                  <c:v>10065</c:v>
                </c:pt>
              </c:numCache>
            </c:numRef>
          </c:val>
        </c:ser>
        <c:shape val="cylinder"/>
        <c:axId val="242909184"/>
        <c:axId val="242911104"/>
        <c:axId val="242865920"/>
      </c:bar3DChart>
      <c:catAx>
        <c:axId val="242909184"/>
        <c:scaling>
          <c:orientation val="minMax"/>
        </c:scaling>
        <c:axPos val="b"/>
        <c:tickLblPos val="nextTo"/>
        <c:crossAx val="242911104"/>
        <c:crosses val="autoZero"/>
        <c:auto val="1"/>
        <c:lblAlgn val="ctr"/>
        <c:lblOffset val="100"/>
      </c:catAx>
      <c:valAx>
        <c:axId val="242911104"/>
        <c:scaling>
          <c:orientation val="minMax"/>
        </c:scaling>
        <c:axPos val="l"/>
        <c:majorGridlines/>
        <c:numFmt formatCode="General" sourceLinked="1"/>
        <c:tickLblPos val="nextTo"/>
        <c:crossAx val="242909184"/>
        <c:crosses val="autoZero"/>
        <c:crossBetween val="between"/>
      </c:valAx>
      <c:serAx>
        <c:axId val="242865920"/>
        <c:scaling>
          <c:orientation val="minMax"/>
        </c:scaling>
        <c:axPos val="b"/>
        <c:tickLblPos val="nextTo"/>
        <c:crossAx val="242911104"/>
        <c:crosses val="autoZero"/>
      </c:serAx>
    </c:plotArea>
    <c:legend>
      <c:legendPos val="r"/>
      <c:layout/>
    </c:legend>
    <c:plotVisOnly val="1"/>
  </c:chart>
  <c:txPr>
    <a:bodyPr/>
    <a:lstStyle/>
    <a:p>
      <a:pPr>
        <a:defRPr sz="1800"/>
      </a:pPr>
      <a:endParaRPr lang="lt-LT"/>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lt-LT"/>
  <c:chart>
    <c:plotArea>
      <c:layout/>
      <c:lineChart>
        <c:grouping val="standard"/>
        <c:ser>
          <c:idx val="0"/>
          <c:order val="0"/>
          <c:tx>
            <c:strRef>
              <c:f>Sheet1!$B$1</c:f>
              <c:strCache>
                <c:ptCount val="1"/>
                <c:pt idx="0">
                  <c:v>Gydyta pacientų</c:v>
                </c:pt>
              </c:strCache>
            </c:strRef>
          </c:tx>
          <c:cat>
            <c:numRef>
              <c:f>Sheet1!$A$2:$A$4</c:f>
              <c:numCache>
                <c:formatCode>General</c:formatCode>
                <c:ptCount val="3"/>
                <c:pt idx="0">
                  <c:v>2010</c:v>
                </c:pt>
                <c:pt idx="1">
                  <c:v>2011</c:v>
                </c:pt>
                <c:pt idx="2">
                  <c:v>2012</c:v>
                </c:pt>
              </c:numCache>
            </c:numRef>
          </c:cat>
          <c:val>
            <c:numRef>
              <c:f>Sheet1!$B$2:$B$4</c:f>
              <c:numCache>
                <c:formatCode>General</c:formatCode>
                <c:ptCount val="3"/>
                <c:pt idx="0">
                  <c:v>152</c:v>
                </c:pt>
                <c:pt idx="1">
                  <c:v>161</c:v>
                </c:pt>
                <c:pt idx="2">
                  <c:v>160</c:v>
                </c:pt>
              </c:numCache>
            </c:numRef>
          </c:val>
        </c:ser>
        <c:ser>
          <c:idx val="1"/>
          <c:order val="1"/>
          <c:tx>
            <c:strRef>
              <c:f>Sheet1!$C$1</c:f>
              <c:strCache>
                <c:ptCount val="1"/>
                <c:pt idx="0">
                  <c:v>Lovų funkcionavimas</c:v>
                </c:pt>
              </c:strCache>
            </c:strRef>
          </c:tx>
          <c:cat>
            <c:numRef>
              <c:f>Sheet1!$A$2:$A$4</c:f>
              <c:numCache>
                <c:formatCode>General</c:formatCode>
                <c:ptCount val="3"/>
                <c:pt idx="0">
                  <c:v>2010</c:v>
                </c:pt>
                <c:pt idx="1">
                  <c:v>2011</c:v>
                </c:pt>
                <c:pt idx="2">
                  <c:v>2012</c:v>
                </c:pt>
              </c:numCache>
            </c:numRef>
          </c:cat>
          <c:val>
            <c:numRef>
              <c:f>Sheet1!$C$2:$C$4</c:f>
              <c:numCache>
                <c:formatCode>General</c:formatCode>
                <c:ptCount val="3"/>
                <c:pt idx="0">
                  <c:v>335.9</c:v>
                </c:pt>
                <c:pt idx="1">
                  <c:v>363.5</c:v>
                </c:pt>
                <c:pt idx="2">
                  <c:v>402.3</c:v>
                </c:pt>
              </c:numCache>
            </c:numRef>
          </c:val>
        </c:ser>
        <c:ser>
          <c:idx val="2"/>
          <c:order val="2"/>
          <c:tx>
            <c:strRef>
              <c:f>Sheet1!$D$1</c:f>
              <c:strCache>
                <c:ptCount val="1"/>
                <c:pt idx="0">
                  <c:v>Lovos apyvarta</c:v>
                </c:pt>
              </c:strCache>
            </c:strRef>
          </c:tx>
          <c:cat>
            <c:numRef>
              <c:f>Sheet1!$A$2:$A$4</c:f>
              <c:numCache>
                <c:formatCode>General</c:formatCode>
                <c:ptCount val="3"/>
                <c:pt idx="0">
                  <c:v>2010</c:v>
                </c:pt>
                <c:pt idx="1">
                  <c:v>2011</c:v>
                </c:pt>
                <c:pt idx="2">
                  <c:v>2012</c:v>
                </c:pt>
              </c:numCache>
            </c:numRef>
          </c:cat>
          <c:val>
            <c:numRef>
              <c:f>Sheet1!$D$2:$D$4</c:f>
              <c:numCache>
                <c:formatCode>General</c:formatCode>
                <c:ptCount val="3"/>
                <c:pt idx="0">
                  <c:v>2.7600000000000002</c:v>
                </c:pt>
                <c:pt idx="1">
                  <c:v>2.92</c:v>
                </c:pt>
                <c:pt idx="2">
                  <c:v>2.9</c:v>
                </c:pt>
              </c:numCache>
            </c:numRef>
          </c:val>
        </c:ser>
        <c:marker val="1"/>
        <c:axId val="233564032"/>
        <c:axId val="233565568"/>
      </c:lineChart>
      <c:catAx>
        <c:axId val="233564032"/>
        <c:scaling>
          <c:orientation val="minMax"/>
        </c:scaling>
        <c:axPos val="b"/>
        <c:numFmt formatCode="General" sourceLinked="1"/>
        <c:tickLblPos val="nextTo"/>
        <c:crossAx val="233565568"/>
        <c:crosses val="autoZero"/>
        <c:auto val="1"/>
        <c:lblAlgn val="ctr"/>
        <c:lblOffset val="100"/>
      </c:catAx>
      <c:valAx>
        <c:axId val="233565568"/>
        <c:scaling>
          <c:orientation val="minMax"/>
        </c:scaling>
        <c:axPos val="l"/>
        <c:majorGridlines/>
        <c:numFmt formatCode="General" sourceLinked="1"/>
        <c:tickLblPos val="nextTo"/>
        <c:crossAx val="233564032"/>
        <c:crosses val="autoZero"/>
        <c:crossBetween val="between"/>
      </c:valAx>
    </c:plotArea>
    <c:legend>
      <c:legendPos val="r"/>
      <c:layout/>
    </c:legend>
    <c:plotVisOnly val="1"/>
  </c:chart>
  <c:txPr>
    <a:bodyPr/>
    <a:lstStyle/>
    <a:p>
      <a:pPr>
        <a:defRPr sz="1800"/>
      </a:pPr>
      <a:endParaRPr lang="lt-LT"/>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lt-LT"/>
  <c:chart>
    <c:autoTitleDeleted val="1"/>
    <c:view3D>
      <c:rotX val="30"/>
      <c:perspective val="30"/>
    </c:view3D>
    <c:plotArea>
      <c:layout/>
      <c:pie3DChart>
        <c:varyColors val="1"/>
        <c:ser>
          <c:idx val="0"/>
          <c:order val="0"/>
          <c:tx>
            <c:strRef>
              <c:f>Lapas1!$B$1</c:f>
              <c:strCache>
                <c:ptCount val="1"/>
                <c:pt idx="0">
                  <c:v>Pardavimas</c:v>
                </c:pt>
              </c:strCache>
            </c:strRef>
          </c:tx>
          <c:explosion val="25"/>
          <c:dLbls>
            <c:dLbl>
              <c:idx val="1"/>
              <c:layout>
                <c:manualLayout>
                  <c:x val="-6.0846092155147455E-2"/>
                  <c:y val="-3.7584487544418732E-2"/>
                </c:manualLayout>
              </c:layout>
              <c:showPercent val="1"/>
            </c:dLbl>
            <c:dLbl>
              <c:idx val="2"/>
              <c:layout>
                <c:manualLayout>
                  <c:x val="4.5646203946729039E-3"/>
                  <c:y val="-8.2376501973171187E-2"/>
                </c:manualLayout>
              </c:layout>
              <c:showPercent val="1"/>
            </c:dLbl>
            <c:dLbl>
              <c:idx val="3"/>
              <c:layout>
                <c:manualLayout>
                  <c:x val="5.4900481189851455E-2"/>
                  <c:y val="-3.8075874681255833E-3"/>
                </c:manualLayout>
              </c:layout>
              <c:showPercent val="1"/>
            </c:dLbl>
            <c:showPercent val="1"/>
            <c:showLeaderLines val="1"/>
          </c:dLbls>
          <c:cat>
            <c:strRef>
              <c:f>Lapas1!$A$2:$A$5</c:f>
              <c:strCache>
                <c:ptCount val="4"/>
                <c:pt idx="0">
                  <c:v>Pagrindinės veiklos pajamos iš PSDFL</c:v>
                </c:pt>
                <c:pt idx="1">
                  <c:v>Iš kitų juridinių ir fizinių asmenų</c:v>
                </c:pt>
                <c:pt idx="2">
                  <c:v>Finansavimo pajamos iš kitų šaltinių</c:v>
                </c:pt>
                <c:pt idx="3">
                  <c:v>Finansinės investicinės lėšos(palūkanos už turimas lėšas banke)</c:v>
                </c:pt>
              </c:strCache>
            </c:strRef>
          </c:cat>
          <c:val>
            <c:numRef>
              <c:f>Lapas1!$B$2:$B$5</c:f>
              <c:numCache>
                <c:formatCode>General</c:formatCode>
                <c:ptCount val="4"/>
                <c:pt idx="0">
                  <c:v>2900753</c:v>
                </c:pt>
                <c:pt idx="1">
                  <c:v>19324</c:v>
                </c:pt>
                <c:pt idx="2">
                  <c:v>102112</c:v>
                </c:pt>
                <c:pt idx="3">
                  <c:v>628</c:v>
                </c:pt>
              </c:numCache>
            </c:numRef>
          </c:val>
        </c:ser>
      </c:pie3DChart>
    </c:plotArea>
    <c:legend>
      <c:legendPos val="r"/>
      <c:layout/>
      <c:txPr>
        <a:bodyPr/>
        <a:lstStyle/>
        <a:p>
          <a:pPr>
            <a:defRPr>
              <a:latin typeface="Times New Roman" pitchFamily="18" charset="0"/>
              <a:cs typeface="Times New Roman" pitchFamily="18" charset="0"/>
            </a:defRPr>
          </a:pPr>
          <a:endParaRPr lang="lt-LT"/>
        </a:p>
      </c:txPr>
    </c:legend>
    <c:plotVisOnly val="1"/>
    <c:dispBlanksAs val="zero"/>
  </c:chart>
  <c:txPr>
    <a:bodyPr/>
    <a:lstStyle/>
    <a:p>
      <a:pPr>
        <a:defRPr sz="1800"/>
      </a:pPr>
      <a:endParaRPr lang="lt-LT"/>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lt-LT"/>
  <c:chart>
    <c:autoTitleDeleted val="1"/>
    <c:view3D>
      <c:rotX val="30"/>
      <c:perspective val="30"/>
    </c:view3D>
    <c:plotArea>
      <c:layout/>
      <c:pie3DChart>
        <c:varyColors val="1"/>
        <c:ser>
          <c:idx val="0"/>
          <c:order val="0"/>
          <c:tx>
            <c:strRef>
              <c:f>Lapas1!$B$1</c:f>
              <c:strCache>
                <c:ptCount val="1"/>
                <c:pt idx="0">
                  <c:v>Pardavimas</c:v>
                </c:pt>
              </c:strCache>
            </c:strRef>
          </c:tx>
          <c:explosion val="25"/>
          <c:dLbls>
            <c:showVal val="1"/>
            <c:showLeaderLines val="1"/>
          </c:dLbls>
          <c:cat>
            <c:strRef>
              <c:f>Lapas1!$A$2:$A$9</c:f>
              <c:strCache>
                <c:ptCount val="8"/>
                <c:pt idx="0">
                  <c:v>Darbo užmokestis</c:v>
                </c:pt>
                <c:pt idx="1">
                  <c:v>Amortizacinės ilgalaikio turto sąnaudos</c:v>
                </c:pt>
                <c:pt idx="2">
                  <c:v>Komunalinės paslaugos</c:v>
                </c:pt>
                <c:pt idx="3">
                  <c:v>Transporto išlaikymo sąnaudos</c:v>
                </c:pt>
                <c:pt idx="4">
                  <c:v>Paprasto remonto</c:v>
                </c:pt>
                <c:pt idx="5">
                  <c:v>Medžiagos ligonių gydymui, patalpų eksploatacijai</c:v>
                </c:pt>
                <c:pt idx="6">
                  <c:v>Kitų paslaugų sąnaudos</c:v>
                </c:pt>
                <c:pt idx="7">
                  <c:v>Kitos sąnaudos</c:v>
                </c:pt>
              </c:strCache>
            </c:strRef>
          </c:cat>
          <c:val>
            <c:numRef>
              <c:f>Lapas1!$B$2:$B$9</c:f>
              <c:numCache>
                <c:formatCode>0.00%</c:formatCode>
                <c:ptCount val="8"/>
                <c:pt idx="0" formatCode="0%">
                  <c:v>0.64000000000000168</c:v>
                </c:pt>
                <c:pt idx="1">
                  <c:v>1.4999999999999998E-2</c:v>
                </c:pt>
                <c:pt idx="2">
                  <c:v>4.1000000000000002E-2</c:v>
                </c:pt>
                <c:pt idx="3">
                  <c:v>8.0000000000000227E-3</c:v>
                </c:pt>
                <c:pt idx="4">
                  <c:v>2.8000000000000001E-2</c:v>
                </c:pt>
                <c:pt idx="5">
                  <c:v>0.12200000000000009</c:v>
                </c:pt>
                <c:pt idx="6">
                  <c:v>0.1288</c:v>
                </c:pt>
                <c:pt idx="7">
                  <c:v>1.0600000000000021E-2</c:v>
                </c:pt>
              </c:numCache>
            </c:numRef>
          </c:val>
        </c:ser>
      </c:pie3DChart>
    </c:plotArea>
    <c:legend>
      <c:legendPos val="r"/>
      <c:layout/>
      <c:txPr>
        <a:bodyPr/>
        <a:lstStyle/>
        <a:p>
          <a:pPr>
            <a:defRPr sz="1600">
              <a:latin typeface="Times New Roman" pitchFamily="18" charset="0"/>
              <a:cs typeface="Times New Roman" pitchFamily="18" charset="0"/>
            </a:defRPr>
          </a:pPr>
          <a:endParaRPr lang="lt-LT"/>
        </a:p>
      </c:txPr>
    </c:legend>
    <c:plotVisOnly val="1"/>
    <c:dispBlanksAs val="zero"/>
  </c:chart>
  <c:txPr>
    <a:bodyPr/>
    <a:lstStyle/>
    <a:p>
      <a:pPr>
        <a:defRPr sz="1800"/>
      </a:pPr>
      <a:endParaRPr lang="lt-LT"/>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7D8E0345-E242-4DF4-8FCE-AA41C074D31B}" type="datetimeFigureOut">
              <a:rPr lang="lt-LT" smtClean="0"/>
              <a:pPr/>
              <a:t>2013.04.30</a:t>
            </a:fld>
            <a:endParaRPr lang="lt-LT"/>
          </a:p>
        </p:txBody>
      </p:sp>
      <p:sp>
        <p:nvSpPr>
          <p:cNvPr id="4" name="Skaidrės vaizdo vietos rezervavimo ženklas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6" name="Poraštės vietos rezervavimo ženklas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2DC98709-0B91-4AD1-9418-8D7F85F0A1D7}" type="slidenum">
              <a:rPr lang="lt-LT" smtClean="0"/>
              <a:pPr/>
              <a:t>‹#›</a:t>
            </a:fld>
            <a:endParaRPr lang="lt-LT"/>
          </a:p>
        </p:txBody>
      </p:sp>
    </p:spTree>
    <p:extLst>
      <p:ext uri="{BB962C8B-B14F-4D97-AF65-F5344CB8AC3E}">
        <p14:creationId xmlns:p14="http://schemas.microsoft.com/office/powerpoint/2010/main" xmlns="" val="539992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endParaRPr lang="lt-LT" dirty="0"/>
          </a:p>
        </p:txBody>
      </p:sp>
      <p:sp>
        <p:nvSpPr>
          <p:cNvPr id="4" name="Skaidrės numerio vietos rezervavimo ženklas 3"/>
          <p:cNvSpPr>
            <a:spLocks noGrp="1"/>
          </p:cNvSpPr>
          <p:nvPr>
            <p:ph type="sldNum" sz="quarter" idx="10"/>
          </p:nvPr>
        </p:nvSpPr>
        <p:spPr/>
        <p:txBody>
          <a:bodyPr/>
          <a:lstStyle/>
          <a:p>
            <a:fld id="{2DC98709-0B91-4AD1-9418-8D7F85F0A1D7}" type="slidenum">
              <a:rPr lang="lt-LT" smtClean="0"/>
              <a:pPr/>
              <a:t>1</a:t>
            </a:fld>
            <a:endParaRPr lang="lt-L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2DC98709-0B91-4AD1-9418-8D7F85F0A1D7}" type="slidenum">
              <a:rPr lang="lt-LT" smtClean="0"/>
              <a:pPr/>
              <a:t>19</a:t>
            </a:fld>
            <a:endParaRPr lang="lt-LT"/>
          </a:p>
        </p:txBody>
      </p:sp>
    </p:spTree>
    <p:extLst>
      <p:ext uri="{BB962C8B-B14F-4D97-AF65-F5344CB8AC3E}">
        <p14:creationId xmlns:p14="http://schemas.microsoft.com/office/powerpoint/2010/main" xmlns="" val="3398748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t-LT" dirty="0"/>
          </a:p>
        </p:txBody>
      </p:sp>
      <p:sp>
        <p:nvSpPr>
          <p:cNvPr id="4" name="Slide Number Placeholder 3"/>
          <p:cNvSpPr>
            <a:spLocks noGrp="1"/>
          </p:cNvSpPr>
          <p:nvPr>
            <p:ph type="sldNum" sz="quarter" idx="10"/>
          </p:nvPr>
        </p:nvSpPr>
        <p:spPr/>
        <p:txBody>
          <a:bodyPr/>
          <a:lstStyle/>
          <a:p>
            <a:fld id="{2DC98709-0B91-4AD1-9418-8D7F85F0A1D7}" type="slidenum">
              <a:rPr lang="lt-LT" smtClean="0"/>
              <a:pPr/>
              <a:t>30</a:t>
            </a:fld>
            <a:endParaRPr lang="lt-L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smtClean="0"/>
              <a:t>Spustelėję redag. ruoš. pavad. stilių</a:t>
            </a:r>
            <a:endParaRPr lang="lt-LT"/>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p>
            <a:fld id="{6E72640F-CFBB-4AF8-89E6-EAF38361D954}" type="datetimeFigureOut">
              <a:rPr lang="lt-LT" smtClean="0"/>
              <a:pPr/>
              <a:t>2013.04.30</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0D988143-716B-48F2-8645-66726FCA8BC8}" type="slidenum">
              <a:rPr lang="lt-LT" smtClean="0"/>
              <a:pPr/>
              <a:t>‹#›</a:t>
            </a:fld>
            <a:endParaRPr lang="lt-LT"/>
          </a:p>
        </p:txBody>
      </p:sp>
    </p:spTree>
    <p:extLst>
      <p:ext uri="{BB962C8B-B14F-4D97-AF65-F5344CB8AC3E}">
        <p14:creationId xmlns:p14="http://schemas.microsoft.com/office/powerpoint/2010/main" xmlns="" val="34534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6E72640F-CFBB-4AF8-89E6-EAF38361D954}" type="datetimeFigureOut">
              <a:rPr lang="lt-LT" smtClean="0"/>
              <a:pPr/>
              <a:t>2013.04.30</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0D988143-716B-48F2-8645-66726FCA8BC8}" type="slidenum">
              <a:rPr lang="lt-LT" smtClean="0"/>
              <a:pPr/>
              <a:t>‹#›</a:t>
            </a:fld>
            <a:endParaRPr lang="lt-LT"/>
          </a:p>
        </p:txBody>
      </p:sp>
    </p:spTree>
    <p:extLst>
      <p:ext uri="{BB962C8B-B14F-4D97-AF65-F5344CB8AC3E}">
        <p14:creationId xmlns:p14="http://schemas.microsoft.com/office/powerpoint/2010/main" xmlns="" val="1194862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6E72640F-CFBB-4AF8-89E6-EAF38361D954}" type="datetimeFigureOut">
              <a:rPr lang="lt-LT" smtClean="0"/>
              <a:pPr/>
              <a:t>2013.04.30</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0D988143-716B-48F2-8645-66726FCA8BC8}" type="slidenum">
              <a:rPr lang="lt-LT" smtClean="0"/>
              <a:pPr/>
              <a:t>‹#›</a:t>
            </a:fld>
            <a:endParaRPr lang="lt-LT"/>
          </a:p>
        </p:txBody>
      </p:sp>
    </p:spTree>
    <p:extLst>
      <p:ext uri="{BB962C8B-B14F-4D97-AF65-F5344CB8AC3E}">
        <p14:creationId xmlns:p14="http://schemas.microsoft.com/office/powerpoint/2010/main" xmlns="" val="2824646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6E72640F-CFBB-4AF8-89E6-EAF38361D954}" type="datetimeFigureOut">
              <a:rPr lang="lt-LT" smtClean="0"/>
              <a:pPr/>
              <a:t>2013.04.30</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0D988143-716B-48F2-8645-66726FCA8BC8}" type="slidenum">
              <a:rPr lang="lt-LT" smtClean="0"/>
              <a:pPr/>
              <a:t>‹#›</a:t>
            </a:fld>
            <a:endParaRPr lang="lt-LT"/>
          </a:p>
        </p:txBody>
      </p:sp>
    </p:spTree>
    <p:extLst>
      <p:ext uri="{BB962C8B-B14F-4D97-AF65-F5344CB8AC3E}">
        <p14:creationId xmlns:p14="http://schemas.microsoft.com/office/powerpoint/2010/main" xmlns="" val="3168108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fld id="{6E72640F-CFBB-4AF8-89E6-EAF38361D954}" type="datetimeFigureOut">
              <a:rPr lang="lt-LT" smtClean="0"/>
              <a:pPr/>
              <a:t>2013.04.30</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0D988143-716B-48F2-8645-66726FCA8BC8}" type="slidenum">
              <a:rPr lang="lt-LT" smtClean="0"/>
              <a:pPr/>
              <a:t>‹#›</a:t>
            </a:fld>
            <a:endParaRPr lang="lt-LT"/>
          </a:p>
        </p:txBody>
      </p:sp>
    </p:spTree>
    <p:extLst>
      <p:ext uri="{BB962C8B-B14F-4D97-AF65-F5344CB8AC3E}">
        <p14:creationId xmlns:p14="http://schemas.microsoft.com/office/powerpoint/2010/main" xmlns="" val="3598660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6E72640F-CFBB-4AF8-89E6-EAF38361D954}" type="datetimeFigureOut">
              <a:rPr lang="lt-LT" smtClean="0"/>
              <a:pPr/>
              <a:t>2013.04.30</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0D988143-716B-48F2-8645-66726FCA8BC8}" type="slidenum">
              <a:rPr lang="lt-LT" smtClean="0"/>
              <a:pPr/>
              <a:t>‹#›</a:t>
            </a:fld>
            <a:endParaRPr lang="lt-LT"/>
          </a:p>
        </p:txBody>
      </p:sp>
    </p:spTree>
    <p:extLst>
      <p:ext uri="{BB962C8B-B14F-4D97-AF65-F5344CB8AC3E}">
        <p14:creationId xmlns:p14="http://schemas.microsoft.com/office/powerpoint/2010/main" xmlns="" val="637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6E72640F-CFBB-4AF8-89E6-EAF38361D954}" type="datetimeFigureOut">
              <a:rPr lang="lt-LT" smtClean="0"/>
              <a:pPr/>
              <a:t>2013.04.30</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0D988143-716B-48F2-8645-66726FCA8BC8}" type="slidenum">
              <a:rPr lang="lt-LT" smtClean="0"/>
              <a:pPr/>
              <a:t>‹#›</a:t>
            </a:fld>
            <a:endParaRPr lang="lt-LT"/>
          </a:p>
        </p:txBody>
      </p:sp>
    </p:spTree>
    <p:extLst>
      <p:ext uri="{BB962C8B-B14F-4D97-AF65-F5344CB8AC3E}">
        <p14:creationId xmlns:p14="http://schemas.microsoft.com/office/powerpoint/2010/main" xmlns="" val="2599732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6E72640F-CFBB-4AF8-89E6-EAF38361D954}" type="datetimeFigureOut">
              <a:rPr lang="lt-LT" smtClean="0"/>
              <a:pPr/>
              <a:t>2013.04.30</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0D988143-716B-48F2-8645-66726FCA8BC8}" type="slidenum">
              <a:rPr lang="lt-LT" smtClean="0"/>
              <a:pPr/>
              <a:t>‹#›</a:t>
            </a:fld>
            <a:endParaRPr lang="lt-LT"/>
          </a:p>
        </p:txBody>
      </p:sp>
    </p:spTree>
    <p:extLst>
      <p:ext uri="{BB962C8B-B14F-4D97-AF65-F5344CB8AC3E}">
        <p14:creationId xmlns:p14="http://schemas.microsoft.com/office/powerpoint/2010/main" xmlns="" val="3039766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6E72640F-CFBB-4AF8-89E6-EAF38361D954}" type="datetimeFigureOut">
              <a:rPr lang="lt-LT" smtClean="0"/>
              <a:pPr/>
              <a:t>2013.04.30</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0D988143-716B-48F2-8645-66726FCA8BC8}" type="slidenum">
              <a:rPr lang="lt-LT" smtClean="0"/>
              <a:pPr/>
              <a:t>‹#›</a:t>
            </a:fld>
            <a:endParaRPr lang="lt-LT"/>
          </a:p>
        </p:txBody>
      </p:sp>
    </p:spTree>
    <p:extLst>
      <p:ext uri="{BB962C8B-B14F-4D97-AF65-F5344CB8AC3E}">
        <p14:creationId xmlns:p14="http://schemas.microsoft.com/office/powerpoint/2010/main" xmlns="" val="2806732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Spustelėję redag. ruoš. pavad. stilių</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6E72640F-CFBB-4AF8-89E6-EAF38361D954}" type="datetimeFigureOut">
              <a:rPr lang="lt-LT" smtClean="0"/>
              <a:pPr/>
              <a:t>2013.04.30</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0D988143-716B-48F2-8645-66726FCA8BC8}" type="slidenum">
              <a:rPr lang="lt-LT" smtClean="0"/>
              <a:pPr/>
              <a:t>‹#›</a:t>
            </a:fld>
            <a:endParaRPr lang="lt-LT"/>
          </a:p>
        </p:txBody>
      </p:sp>
    </p:spTree>
    <p:extLst>
      <p:ext uri="{BB962C8B-B14F-4D97-AF65-F5344CB8AC3E}">
        <p14:creationId xmlns:p14="http://schemas.microsoft.com/office/powerpoint/2010/main" xmlns="" val="732145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6E72640F-CFBB-4AF8-89E6-EAF38361D954}" type="datetimeFigureOut">
              <a:rPr lang="lt-LT" smtClean="0"/>
              <a:pPr/>
              <a:t>2013.04.30</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0D988143-716B-48F2-8645-66726FCA8BC8}" type="slidenum">
              <a:rPr lang="lt-LT" smtClean="0"/>
              <a:pPr/>
              <a:t>‹#›</a:t>
            </a:fld>
            <a:endParaRPr lang="lt-LT"/>
          </a:p>
        </p:txBody>
      </p:sp>
    </p:spTree>
    <p:extLst>
      <p:ext uri="{BB962C8B-B14F-4D97-AF65-F5344CB8AC3E}">
        <p14:creationId xmlns:p14="http://schemas.microsoft.com/office/powerpoint/2010/main" xmlns="" val="1141192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0">
              <a:srgbClr val="8BC8AE"/>
            </a:gs>
            <a:gs pos="0">
              <a:srgbClr val="8CCA9A"/>
            </a:gs>
            <a:gs pos="0">
              <a:srgbClr val="92D050"/>
            </a:gs>
            <a:gs pos="100000">
              <a:schemeClr val="bg1"/>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72640F-CFBB-4AF8-89E6-EAF38361D954}" type="datetimeFigureOut">
              <a:rPr lang="lt-LT" smtClean="0"/>
              <a:pPr/>
              <a:t>2013.04.30</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988143-716B-48F2-8645-66726FCA8BC8}" type="slidenum">
              <a:rPr lang="lt-LT" smtClean="0"/>
              <a:pPr/>
              <a:t>‹#›</a:t>
            </a:fld>
            <a:endParaRPr lang="lt-LT"/>
          </a:p>
        </p:txBody>
      </p:sp>
    </p:spTree>
    <p:extLst>
      <p:ext uri="{BB962C8B-B14F-4D97-AF65-F5344CB8AC3E}">
        <p14:creationId xmlns:p14="http://schemas.microsoft.com/office/powerpoint/2010/main" xmlns="" val="1291190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1829187" y="5949280"/>
            <a:ext cx="5514844" cy="646331"/>
          </a:xfrm>
          <a:prstGeom prst="rect">
            <a:avLst/>
          </a:prstGeom>
          <a:noFill/>
        </p:spPr>
        <p:txBody>
          <a:bodyPr wrap="none" lIns="91440" tIns="45720" rIns="91440" bIns="45720">
            <a:spAutoFit/>
          </a:bodyPr>
          <a:lstStyle/>
          <a:p>
            <a:pPr algn="ctr"/>
            <a:r>
              <a:rPr lang="lt-LT"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2012m. VEIKLOS ATASKAITA</a:t>
            </a:r>
            <a:endParaRPr lang="lt-LT"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9" name="Paveikslėlis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0779" y="1373502"/>
            <a:ext cx="7891661" cy="4401108"/>
          </a:xfrm>
          <a:prstGeom prst="rect">
            <a:avLst/>
          </a:prstGeom>
        </p:spPr>
      </p:pic>
      <p:sp>
        <p:nvSpPr>
          <p:cNvPr id="4" name="Stačiakampis 3"/>
          <p:cNvSpPr/>
          <p:nvPr/>
        </p:nvSpPr>
        <p:spPr>
          <a:xfrm>
            <a:off x="1475656" y="332656"/>
            <a:ext cx="6502228" cy="1754326"/>
          </a:xfrm>
          <a:prstGeom prst="rect">
            <a:avLst/>
          </a:prstGeom>
          <a:noFill/>
        </p:spPr>
        <p:txBody>
          <a:bodyPr wrap="none" lIns="91440" tIns="45720" rIns="91440" bIns="45720">
            <a:spAutoFit/>
          </a:bodyPr>
          <a:lstStyle/>
          <a:p>
            <a:pPr algn="ctr"/>
            <a:r>
              <a:rPr lang="lt-LT" sz="5400" b="1" cap="none" spc="0"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VšĮ</a:t>
            </a:r>
            <a:r>
              <a:rPr lang="lt-LT"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 Alytaus apskrities </a:t>
            </a:r>
          </a:p>
          <a:p>
            <a:pPr algn="ctr"/>
            <a:r>
              <a:rPr lang="lt-LT"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tuberkuliozės ligoninė</a:t>
            </a:r>
            <a:endParaRPr lang="lt-LT"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xmlns="" val="2950919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1196752"/>
            <a:ext cx="8229600" cy="1143000"/>
          </a:xfrm>
        </p:spPr>
        <p:txBody>
          <a:bodyPr>
            <a:normAutofit/>
          </a:bodyPr>
          <a:lstStyle/>
          <a:p>
            <a:r>
              <a:rPr lang="lt-LT" sz="3200" dirty="0" smtClean="0">
                <a:latin typeface="Times New Roman" pitchFamily="18" charset="0"/>
                <a:cs typeface="Times New Roman" pitchFamily="18" charset="0"/>
              </a:rPr>
              <a:t>Suteikta ambulatorinių paslaugų</a:t>
            </a:r>
            <a:endParaRPr lang="lt-LT" sz="3200" dirty="0">
              <a:latin typeface="Times New Roman" pitchFamily="18" charset="0"/>
              <a:cs typeface="Times New Roman"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xmlns="" val="3845641444"/>
              </p:ext>
            </p:extLst>
          </p:nvPr>
        </p:nvGraphicFramePr>
        <p:xfrm>
          <a:off x="385192" y="2492896"/>
          <a:ext cx="8435280" cy="1844040"/>
        </p:xfrm>
        <a:graphic>
          <a:graphicData uri="http://schemas.openxmlformats.org/drawingml/2006/table">
            <a:tbl>
              <a:tblPr firstRow="1" bandRow="1">
                <a:tableStyleId>{5C22544A-7EE6-4342-B048-85BDC9FD1C3A}</a:tableStyleId>
              </a:tblPr>
              <a:tblGrid>
                <a:gridCol w="4690864"/>
                <a:gridCol w="1872208"/>
                <a:gridCol w="1872208"/>
              </a:tblGrid>
              <a:tr h="370840">
                <a:tc>
                  <a:txBody>
                    <a:bodyPr/>
                    <a:lstStyle/>
                    <a:p>
                      <a:r>
                        <a:rPr lang="lt-LT" sz="1800" b="1" kern="1200" dirty="0" smtClean="0">
                          <a:solidFill>
                            <a:schemeClr val="lt1"/>
                          </a:solidFill>
                          <a:effectLst/>
                          <a:latin typeface="Times New Roman" pitchFamily="18" charset="0"/>
                          <a:ea typeface="+mn-ea"/>
                          <a:cs typeface="Times New Roman" pitchFamily="18" charset="0"/>
                        </a:rPr>
                        <a:t>Paslaugų rūšis</a:t>
                      </a:r>
                      <a:endParaRPr lang="lt-LT" dirty="0">
                        <a:latin typeface="Times New Roman" pitchFamily="18" charset="0"/>
                        <a:cs typeface="Times New Roman" pitchFamily="18" charset="0"/>
                      </a:endParaRPr>
                    </a:p>
                  </a:txBody>
                  <a:tcPr/>
                </a:tc>
                <a:tc>
                  <a:txBody>
                    <a:bodyPr/>
                    <a:lstStyle/>
                    <a:p>
                      <a:pPr algn="ctr"/>
                      <a:r>
                        <a:rPr lang="lt-LT" sz="1800" b="1" kern="1200" dirty="0" smtClean="0">
                          <a:solidFill>
                            <a:schemeClr val="lt1"/>
                          </a:solidFill>
                          <a:effectLst/>
                          <a:latin typeface="Times New Roman" pitchFamily="18" charset="0"/>
                          <a:ea typeface="+mn-ea"/>
                          <a:cs typeface="Times New Roman" pitchFamily="18" charset="0"/>
                        </a:rPr>
                        <a:t>2011 m.</a:t>
                      </a:r>
                      <a:endParaRPr lang="lt-LT" dirty="0">
                        <a:latin typeface="Times New Roman" pitchFamily="18" charset="0"/>
                        <a:cs typeface="Times New Roman" pitchFamily="18" charset="0"/>
                      </a:endParaRPr>
                    </a:p>
                  </a:txBody>
                  <a:tcPr/>
                </a:tc>
                <a:tc>
                  <a:txBody>
                    <a:bodyPr/>
                    <a:lstStyle/>
                    <a:p>
                      <a:pPr algn="ctr"/>
                      <a:r>
                        <a:rPr lang="lt-LT" dirty="0" smtClean="0">
                          <a:latin typeface="Times New Roman" pitchFamily="18" charset="0"/>
                          <a:cs typeface="Times New Roman" pitchFamily="18" charset="0"/>
                        </a:rPr>
                        <a:t>2012 m.</a:t>
                      </a:r>
                      <a:endParaRPr lang="lt-LT" dirty="0">
                        <a:latin typeface="Times New Roman" pitchFamily="18" charset="0"/>
                        <a:cs typeface="Times New Roman" pitchFamily="18" charset="0"/>
                      </a:endParaRPr>
                    </a:p>
                  </a:txBody>
                  <a:tcPr/>
                </a:tc>
              </a:tr>
              <a:tr h="324624">
                <a:tc>
                  <a:txBody>
                    <a:bodyPr/>
                    <a:lstStyle/>
                    <a:p>
                      <a:r>
                        <a:rPr lang="lt-LT" sz="1800" kern="1200" dirty="0" smtClean="0">
                          <a:solidFill>
                            <a:schemeClr val="dk1"/>
                          </a:solidFill>
                          <a:effectLst/>
                          <a:latin typeface="Times New Roman" pitchFamily="18" charset="0"/>
                          <a:ea typeface="+mn-ea"/>
                          <a:cs typeface="Times New Roman" pitchFamily="18" charset="0"/>
                        </a:rPr>
                        <a:t>Pulmonologas</a:t>
                      </a:r>
                      <a:endParaRPr lang="lt-LT" dirty="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1996</a:t>
                      </a:r>
                      <a:endParaRPr lang="lt-LT" dirty="0">
                        <a:latin typeface="Times New Roman" pitchFamily="18" charset="0"/>
                        <a:cs typeface="Times New Roman" pitchFamily="18" charset="0"/>
                      </a:endParaRPr>
                    </a:p>
                  </a:txBody>
                  <a:tcPr anchor="ct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1864</a:t>
                      </a:r>
                      <a:endParaRPr lang="lt-LT" dirty="0">
                        <a:latin typeface="Times New Roman" pitchFamily="18" charset="0"/>
                        <a:cs typeface="Times New Roman" pitchFamily="18" charset="0"/>
                      </a:endParaRPr>
                    </a:p>
                  </a:txBody>
                  <a:tcPr anchor="ctr"/>
                </a:tc>
              </a:tr>
              <a:tr h="246896">
                <a:tc>
                  <a:txBody>
                    <a:bodyPr/>
                    <a:lstStyle/>
                    <a:p>
                      <a:r>
                        <a:rPr lang="lt-LT" sz="1800" kern="1200" dirty="0" smtClean="0">
                          <a:solidFill>
                            <a:schemeClr val="dk1"/>
                          </a:solidFill>
                          <a:effectLst/>
                          <a:latin typeface="Times New Roman" pitchFamily="18" charset="0"/>
                          <a:ea typeface="+mn-ea"/>
                          <a:cs typeface="Times New Roman" pitchFamily="18" charset="0"/>
                        </a:rPr>
                        <a:t>Radiologas</a:t>
                      </a:r>
                      <a:endParaRPr lang="lt-LT" dirty="0">
                        <a:latin typeface="Times New Roman" pitchFamily="18" charset="0"/>
                        <a:cs typeface="Times New Roman" pitchFamily="18" charset="0"/>
                      </a:endParaRPr>
                    </a:p>
                  </a:txBody>
                  <a:tcPr/>
                </a:tc>
                <a:tc>
                  <a:txBody>
                    <a:bodyPr/>
                    <a:lstStyle/>
                    <a:p>
                      <a:pPr algn="ctr"/>
                      <a:r>
                        <a:rPr lang="lt-LT" dirty="0" smtClean="0">
                          <a:latin typeface="Times New Roman" pitchFamily="18" charset="0"/>
                          <a:cs typeface="Times New Roman" pitchFamily="18" charset="0"/>
                        </a:rPr>
                        <a:t>1669</a:t>
                      </a:r>
                      <a:endParaRPr lang="lt-LT" dirty="0">
                        <a:latin typeface="Times New Roman" pitchFamily="18" charset="0"/>
                        <a:cs typeface="Times New Roman" pitchFamily="18" charset="0"/>
                      </a:endParaRPr>
                    </a:p>
                  </a:txBody>
                  <a:tcPr anchor="ctr"/>
                </a:tc>
                <a:tc>
                  <a:txBody>
                    <a:bodyPr/>
                    <a:lstStyle/>
                    <a:p>
                      <a:pPr algn="ctr"/>
                      <a:r>
                        <a:rPr lang="lt-LT" dirty="0" smtClean="0">
                          <a:latin typeface="Times New Roman" pitchFamily="18" charset="0"/>
                          <a:cs typeface="Times New Roman" pitchFamily="18" charset="0"/>
                        </a:rPr>
                        <a:t>1525</a:t>
                      </a:r>
                      <a:endParaRPr lang="lt-LT" dirty="0">
                        <a:latin typeface="Times New Roman" pitchFamily="18" charset="0"/>
                        <a:cs typeface="Times New Roman" pitchFamily="18" charset="0"/>
                      </a:endParaRPr>
                    </a:p>
                  </a:txBody>
                  <a:tcPr anchor="ctr"/>
                </a:tc>
              </a:tr>
              <a:tr h="370840">
                <a:tc>
                  <a:txBody>
                    <a:bodyPr/>
                    <a:lstStyle/>
                    <a:p>
                      <a:r>
                        <a:rPr lang="lt-LT" sz="1800" kern="1200" dirty="0" smtClean="0">
                          <a:solidFill>
                            <a:schemeClr val="dk1"/>
                          </a:solidFill>
                          <a:effectLst/>
                          <a:latin typeface="Times New Roman" pitchFamily="18" charset="0"/>
                          <a:ea typeface="+mn-ea"/>
                          <a:cs typeface="Times New Roman" pitchFamily="18" charset="0"/>
                        </a:rPr>
                        <a:t>Pulmonologo (kai atliekama </a:t>
                      </a:r>
                      <a:r>
                        <a:rPr lang="lt-LT" sz="1800" kern="1200" dirty="0" err="1" smtClean="0">
                          <a:solidFill>
                            <a:schemeClr val="dk1"/>
                          </a:solidFill>
                          <a:effectLst/>
                          <a:latin typeface="Times New Roman" pitchFamily="18" charset="0"/>
                          <a:ea typeface="+mn-ea"/>
                          <a:cs typeface="Times New Roman" pitchFamily="18" charset="0"/>
                        </a:rPr>
                        <a:t>bronchoskopija</a:t>
                      </a:r>
                      <a:r>
                        <a:rPr lang="lt-LT" sz="1800" kern="1200" dirty="0" smtClean="0">
                          <a:solidFill>
                            <a:schemeClr val="dk1"/>
                          </a:solidFill>
                          <a:effectLst/>
                          <a:latin typeface="Times New Roman" pitchFamily="18" charset="0"/>
                          <a:ea typeface="+mn-ea"/>
                          <a:cs typeface="Times New Roman" pitchFamily="18" charset="0"/>
                        </a:rPr>
                        <a:t>)</a:t>
                      </a:r>
                      <a:endParaRPr lang="lt-LT" dirty="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11</a:t>
                      </a:r>
                      <a:endParaRPr lang="lt-LT" dirty="0">
                        <a:latin typeface="Times New Roman" pitchFamily="18" charset="0"/>
                        <a:cs typeface="Times New Roman" pitchFamily="18" charset="0"/>
                      </a:endParaRPr>
                    </a:p>
                  </a:txBody>
                  <a:tcPr anchor="ct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12</a:t>
                      </a:r>
                      <a:endParaRPr lang="lt-LT" dirty="0">
                        <a:latin typeface="Times New Roman" pitchFamily="18" charset="0"/>
                        <a:cs typeface="Times New Roman" pitchFamily="18" charset="0"/>
                      </a:endParaRPr>
                    </a:p>
                  </a:txBody>
                  <a:tcPr anchor="ctr"/>
                </a:tc>
              </a:tr>
              <a:tr h="370840">
                <a:tc>
                  <a:txBody>
                    <a:bodyPr/>
                    <a:lstStyle/>
                    <a:p>
                      <a:pPr algn="r"/>
                      <a:r>
                        <a:rPr lang="lt-LT" sz="1800" b="1" kern="1200" dirty="0" smtClean="0">
                          <a:solidFill>
                            <a:schemeClr val="dk1"/>
                          </a:solidFill>
                          <a:effectLst/>
                          <a:latin typeface="Times New Roman" pitchFamily="18" charset="0"/>
                          <a:ea typeface="+mn-ea"/>
                          <a:cs typeface="Times New Roman" pitchFamily="18" charset="0"/>
                        </a:rPr>
                        <a:t>Viso:</a:t>
                      </a:r>
                      <a:endParaRPr lang="lt-LT" dirty="0">
                        <a:latin typeface="Times New Roman" pitchFamily="18" charset="0"/>
                        <a:cs typeface="Times New Roman" pitchFamily="18" charset="0"/>
                      </a:endParaRPr>
                    </a:p>
                  </a:txBody>
                  <a:tcPr/>
                </a:tc>
                <a:tc>
                  <a:txBody>
                    <a:bodyPr/>
                    <a:lstStyle/>
                    <a:p>
                      <a:pPr algn="ctr"/>
                      <a:r>
                        <a:rPr lang="lt-LT" dirty="0" smtClean="0">
                          <a:latin typeface="Times New Roman" pitchFamily="18" charset="0"/>
                          <a:cs typeface="Times New Roman" pitchFamily="18" charset="0"/>
                        </a:rPr>
                        <a:t>3676</a:t>
                      </a:r>
                      <a:endParaRPr lang="lt-LT" dirty="0">
                        <a:latin typeface="Times New Roman" pitchFamily="18" charset="0"/>
                        <a:cs typeface="Times New Roman" pitchFamily="18" charset="0"/>
                      </a:endParaRPr>
                    </a:p>
                  </a:txBody>
                  <a:tcPr anchor="ctr"/>
                </a:tc>
                <a:tc>
                  <a:txBody>
                    <a:bodyPr/>
                    <a:lstStyle/>
                    <a:p>
                      <a:pPr algn="ctr"/>
                      <a:r>
                        <a:rPr lang="lt-LT" dirty="0" smtClean="0">
                          <a:latin typeface="Times New Roman" pitchFamily="18" charset="0"/>
                          <a:cs typeface="Times New Roman" pitchFamily="18" charset="0"/>
                        </a:rPr>
                        <a:t>3401</a:t>
                      </a:r>
                      <a:endParaRPr lang="lt-LT" dirty="0">
                        <a:latin typeface="Times New Roman" pitchFamily="18" charset="0"/>
                        <a:cs typeface="Times New Roman" pitchFamily="18" charset="0"/>
                      </a:endParaRPr>
                    </a:p>
                  </a:txBody>
                  <a:tcPr anchor="ctr"/>
                </a:tc>
              </a:tr>
            </a:tbl>
          </a:graphicData>
        </a:graphic>
      </p:graphicFrame>
      <p:sp>
        <p:nvSpPr>
          <p:cNvPr id="5" name="TextBox 4"/>
          <p:cNvSpPr txBox="1"/>
          <p:nvPr/>
        </p:nvSpPr>
        <p:spPr>
          <a:xfrm>
            <a:off x="611560" y="4797152"/>
            <a:ext cx="8064896" cy="1200329"/>
          </a:xfrm>
          <a:prstGeom prst="rect">
            <a:avLst/>
          </a:prstGeom>
          <a:noFill/>
        </p:spPr>
        <p:txBody>
          <a:bodyPr wrap="square" rtlCol="0">
            <a:spAutoFit/>
          </a:bodyPr>
          <a:lstStyle/>
          <a:p>
            <a:r>
              <a:rPr lang="lt-LT" dirty="0">
                <a:latin typeface="Times New Roman" pitchFamily="18" charset="0"/>
                <a:cs typeface="Times New Roman" pitchFamily="18" charset="0"/>
              </a:rPr>
              <a:t>Tuberkuliozės ambulatorijoje ataskaitiniais metais sumažėjo gydytojų konsultacijų skaičius. Įtakos konsultacijų mažėjimui turėjo tai, kad tris mėnesius senas rentgeno aparatas buvo keičiamas nauju. Teikiamų paslaugų kokybei tai neįtakojo, tačiau sumažėjo pajamos už konsultacijas ir mokamas paslaugas.</a:t>
            </a:r>
          </a:p>
        </p:txBody>
      </p:sp>
      <p:sp>
        <p:nvSpPr>
          <p:cNvPr id="6" name="Antraštė 1"/>
          <p:cNvSpPr txBox="1">
            <a:spLocks/>
          </p:cNvSpPr>
          <p:nvPr/>
        </p:nvSpPr>
        <p:spPr>
          <a:xfrm>
            <a:off x="467544" y="18864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t-LT" dirty="0" smtClean="0">
                <a:latin typeface="Times New Roman" pitchFamily="18" charset="0"/>
                <a:cs typeface="Times New Roman" pitchFamily="18" charset="0"/>
              </a:rPr>
              <a:t>Veiklos rodikliai</a:t>
            </a:r>
            <a:endParaRPr lang="lt-LT" dirty="0">
              <a:latin typeface="Times New Roman" pitchFamily="18" charset="0"/>
              <a:cs typeface="Times New Roman" pitchFamily="18" charset="0"/>
            </a:endParaRPr>
          </a:p>
        </p:txBody>
      </p:sp>
    </p:spTree>
    <p:extLst>
      <p:ext uri="{BB962C8B-B14F-4D97-AF65-F5344CB8AC3E}">
        <p14:creationId xmlns:p14="http://schemas.microsoft.com/office/powerpoint/2010/main" xmlns="" val="54891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b="1" dirty="0"/>
              <a:t>Atliktų mikroskopinių tyrimų skaičius 2012 m.</a:t>
            </a:r>
            <a:endParaRPr lang="lt-LT" dirty="0"/>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xmlns="" val="3279333573"/>
              </p:ext>
            </p:extLst>
          </p:nvPr>
        </p:nvGraphicFramePr>
        <p:xfrm>
          <a:off x="457200" y="1600200"/>
          <a:ext cx="8229600" cy="4587240"/>
        </p:xfrm>
        <a:graphic>
          <a:graphicData uri="http://schemas.openxmlformats.org/drawingml/2006/table">
            <a:tbl>
              <a:tblPr firstRow="1" bandRow="1">
                <a:tableStyleId>{5C22544A-7EE6-4342-B048-85BDC9FD1C3A}</a:tableStyleId>
              </a:tblPr>
              <a:tblGrid>
                <a:gridCol w="2890664"/>
                <a:gridCol w="1368152"/>
                <a:gridCol w="1368152"/>
                <a:gridCol w="1224136"/>
                <a:gridCol w="1378496"/>
              </a:tblGrid>
              <a:tr h="370840">
                <a:tc rowSpan="2">
                  <a:txBody>
                    <a:bodyPr/>
                    <a:lstStyle/>
                    <a:p>
                      <a:pPr algn="ctr"/>
                      <a:r>
                        <a:rPr lang="lt-LT" sz="1600" b="1" kern="1200" dirty="0" smtClean="0">
                          <a:solidFill>
                            <a:schemeClr val="lt1"/>
                          </a:solidFill>
                          <a:effectLst/>
                          <a:latin typeface="Times New Roman" pitchFamily="18" charset="0"/>
                          <a:ea typeface="+mn-ea"/>
                          <a:cs typeface="Times New Roman" pitchFamily="18" charset="0"/>
                        </a:rPr>
                        <a:t>Įstaigos pavadinimas</a:t>
                      </a:r>
                      <a:endParaRPr lang="lt-LT" sz="1600" b="1" dirty="0">
                        <a:latin typeface="Times New Roman" pitchFamily="18" charset="0"/>
                        <a:cs typeface="Times New Roman" pitchFamily="18" charset="0"/>
                      </a:endParaRPr>
                    </a:p>
                  </a:txBody>
                  <a:tcPr anchor="ctr"/>
                </a:tc>
                <a:tc gridSpan="2">
                  <a:txBody>
                    <a:bodyPr/>
                    <a:lstStyle/>
                    <a:p>
                      <a:pPr algn="ctr"/>
                      <a:r>
                        <a:rPr lang="lt-LT" sz="1600" b="1" kern="1200" dirty="0" smtClean="0">
                          <a:solidFill>
                            <a:schemeClr val="lt1"/>
                          </a:solidFill>
                          <a:effectLst/>
                          <a:latin typeface="Times New Roman" pitchFamily="18" charset="0"/>
                          <a:ea typeface="+mn-ea"/>
                          <a:cs typeface="Times New Roman" pitchFamily="18" charset="0"/>
                        </a:rPr>
                        <a:t>2011 m.</a:t>
                      </a:r>
                      <a:endParaRPr lang="lt-LT" sz="1600" b="1" dirty="0">
                        <a:latin typeface="Times New Roman" pitchFamily="18" charset="0"/>
                        <a:cs typeface="Times New Roman" pitchFamily="18" charset="0"/>
                      </a:endParaRPr>
                    </a:p>
                  </a:txBody>
                  <a:tcPr anchor="ctr"/>
                </a:tc>
                <a:tc hMerge="1">
                  <a:txBody>
                    <a:bodyPr/>
                    <a:lstStyle/>
                    <a:p>
                      <a:endParaRPr lang="lt-LT"/>
                    </a:p>
                  </a:txBody>
                  <a:tcPr/>
                </a:tc>
                <a:tc gridSpan="2">
                  <a:txBody>
                    <a:bodyPr/>
                    <a:lstStyle/>
                    <a:p>
                      <a:pPr algn="ctr"/>
                      <a:r>
                        <a:rPr lang="lt-LT" sz="1600" b="1" kern="1200" dirty="0" smtClean="0">
                          <a:solidFill>
                            <a:schemeClr val="lt1"/>
                          </a:solidFill>
                          <a:effectLst/>
                          <a:latin typeface="Times New Roman" pitchFamily="18" charset="0"/>
                          <a:ea typeface="+mn-ea"/>
                          <a:cs typeface="Times New Roman" pitchFamily="18" charset="0"/>
                        </a:rPr>
                        <a:t>2012 m.</a:t>
                      </a:r>
                      <a:endParaRPr lang="lt-LT" sz="1600" b="1" dirty="0">
                        <a:latin typeface="Times New Roman" pitchFamily="18" charset="0"/>
                        <a:cs typeface="Times New Roman" pitchFamily="18" charset="0"/>
                      </a:endParaRPr>
                    </a:p>
                  </a:txBody>
                  <a:tcPr anchor="ctr"/>
                </a:tc>
                <a:tc hMerge="1">
                  <a:txBody>
                    <a:bodyPr/>
                    <a:lstStyle/>
                    <a:p>
                      <a:endParaRPr lang="lt-LT"/>
                    </a:p>
                  </a:txBody>
                  <a:tcPr/>
                </a:tc>
              </a:tr>
              <a:tr h="370840">
                <a:tc vMerge="1">
                  <a:txBody>
                    <a:bodyPr/>
                    <a:lstStyle/>
                    <a:p>
                      <a:endParaRPr lang="lt-LT" dirty="0"/>
                    </a:p>
                  </a:txBody>
                  <a:tcPr/>
                </a:tc>
                <a:tc>
                  <a:txBody>
                    <a:bodyPr/>
                    <a:lstStyle/>
                    <a:p>
                      <a:r>
                        <a:rPr lang="lt-LT" sz="1600" b="1" kern="1200" dirty="0" smtClean="0">
                          <a:solidFill>
                            <a:schemeClr val="dk1"/>
                          </a:solidFill>
                          <a:effectLst/>
                          <a:latin typeface="Times New Roman" pitchFamily="18" charset="0"/>
                          <a:ea typeface="+mn-ea"/>
                          <a:cs typeface="Times New Roman" pitchFamily="18" charset="0"/>
                        </a:rPr>
                        <a:t>Tyrimų skaičius</a:t>
                      </a:r>
                      <a:endParaRPr lang="lt-LT" sz="1600" b="1" dirty="0">
                        <a:latin typeface="Times New Roman" pitchFamily="18" charset="0"/>
                        <a:cs typeface="Times New Roman" pitchFamily="18" charset="0"/>
                      </a:endParaRPr>
                    </a:p>
                  </a:txBody>
                  <a:tcPr/>
                </a:tc>
                <a:tc>
                  <a:txBody>
                    <a:bodyPr/>
                    <a:lstStyle/>
                    <a:p>
                      <a:r>
                        <a:rPr lang="lt-LT" sz="1600" b="1" kern="1200" dirty="0" smtClean="0">
                          <a:solidFill>
                            <a:schemeClr val="dk1"/>
                          </a:solidFill>
                          <a:effectLst/>
                          <a:latin typeface="Times New Roman" pitchFamily="18" charset="0"/>
                          <a:ea typeface="+mn-ea"/>
                          <a:cs typeface="Times New Roman" pitchFamily="18" charset="0"/>
                        </a:rPr>
                        <a:t>Iš jų TM (+)</a:t>
                      </a:r>
                      <a:endParaRPr lang="lt-LT" sz="1600" b="1" dirty="0">
                        <a:latin typeface="Times New Roman" pitchFamily="18" charset="0"/>
                        <a:cs typeface="Times New Roman" pitchFamily="18" charset="0"/>
                      </a:endParaRPr>
                    </a:p>
                  </a:txBody>
                  <a:tcPr/>
                </a:tc>
                <a:tc>
                  <a:txBody>
                    <a:bodyPr/>
                    <a:lstStyle/>
                    <a:p>
                      <a:r>
                        <a:rPr lang="lt-LT" sz="1600" b="1" kern="1200" dirty="0" smtClean="0">
                          <a:solidFill>
                            <a:schemeClr val="dk1"/>
                          </a:solidFill>
                          <a:effectLst/>
                          <a:latin typeface="Times New Roman" pitchFamily="18" charset="0"/>
                          <a:ea typeface="+mn-ea"/>
                          <a:cs typeface="Times New Roman" pitchFamily="18" charset="0"/>
                        </a:rPr>
                        <a:t>Tyrimų skaičius</a:t>
                      </a:r>
                      <a:endParaRPr lang="lt-LT" sz="1600" b="1" dirty="0">
                        <a:latin typeface="Times New Roman" pitchFamily="18" charset="0"/>
                        <a:cs typeface="Times New Roman" pitchFamily="18" charset="0"/>
                      </a:endParaRPr>
                    </a:p>
                  </a:txBody>
                  <a:tcPr/>
                </a:tc>
                <a:tc>
                  <a:txBody>
                    <a:bodyPr/>
                    <a:lstStyle/>
                    <a:p>
                      <a:r>
                        <a:rPr lang="lt-LT" sz="1600" b="1" kern="1200" dirty="0" smtClean="0">
                          <a:solidFill>
                            <a:schemeClr val="dk1"/>
                          </a:solidFill>
                          <a:effectLst/>
                          <a:latin typeface="Times New Roman" pitchFamily="18" charset="0"/>
                          <a:ea typeface="+mn-ea"/>
                          <a:cs typeface="Times New Roman" pitchFamily="18" charset="0"/>
                        </a:rPr>
                        <a:t>Iš jų TM (+)</a:t>
                      </a:r>
                      <a:endParaRPr lang="lt-LT" sz="1600" b="1" dirty="0">
                        <a:latin typeface="Times New Roman" pitchFamily="18" charset="0"/>
                        <a:cs typeface="Times New Roman" pitchFamily="18" charset="0"/>
                      </a:endParaRPr>
                    </a:p>
                  </a:txBody>
                  <a:tcPr/>
                </a:tc>
              </a:tr>
              <a:tr h="370840">
                <a:tc>
                  <a:txBody>
                    <a:bodyPr/>
                    <a:lstStyle/>
                    <a:p>
                      <a:pPr>
                        <a:spcAft>
                          <a:spcPts val="0"/>
                        </a:spcAft>
                      </a:pPr>
                      <a:r>
                        <a:rPr lang="lt-LT" sz="1600" dirty="0">
                          <a:effectLst/>
                          <a:latin typeface="Times New Roman" pitchFamily="18" charset="0"/>
                          <a:ea typeface="Times New Roman"/>
                          <a:cs typeface="Times New Roman" pitchFamily="18" charset="0"/>
                        </a:rPr>
                        <a:t>Alytaus </a:t>
                      </a:r>
                      <a:r>
                        <a:rPr lang="lt-LT" sz="1600" dirty="0" err="1">
                          <a:effectLst/>
                          <a:latin typeface="Times New Roman" pitchFamily="18" charset="0"/>
                          <a:ea typeface="Times New Roman"/>
                          <a:cs typeface="Times New Roman" pitchFamily="18" charset="0"/>
                        </a:rPr>
                        <a:t>tub</a:t>
                      </a:r>
                      <a:r>
                        <a:rPr lang="lt-LT" sz="1600" dirty="0">
                          <a:effectLst/>
                          <a:latin typeface="Times New Roman" pitchFamily="18" charset="0"/>
                          <a:ea typeface="Times New Roman"/>
                          <a:cs typeface="Times New Roman" pitchFamily="18" charset="0"/>
                        </a:rPr>
                        <a:t>. ligoninės stacionaras</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600" kern="1200" dirty="0" smtClean="0">
                          <a:solidFill>
                            <a:schemeClr val="dk1"/>
                          </a:solidFill>
                          <a:effectLst/>
                          <a:latin typeface="Times New Roman" pitchFamily="18" charset="0"/>
                          <a:ea typeface="+mn-ea"/>
                          <a:cs typeface="Times New Roman" pitchFamily="18" charset="0"/>
                        </a:rPr>
                        <a:t>1055</a:t>
                      </a:r>
                      <a:endParaRPr lang="lt-LT" sz="1600" dirty="0" smtClean="0">
                        <a:latin typeface="Times New Roman" pitchFamily="18" charset="0"/>
                        <a:cs typeface="Times New Roman" pitchFamily="18" charset="0"/>
                      </a:endParaRPr>
                    </a:p>
                    <a:p>
                      <a:endParaRPr lang="lt-LT" sz="1600" dirty="0">
                        <a:latin typeface="Times New Roman" pitchFamily="18" charset="0"/>
                        <a:cs typeface="Times New Roman" pitchFamily="18" charset="0"/>
                      </a:endParaRPr>
                    </a:p>
                  </a:txBody>
                  <a:tcPr/>
                </a:tc>
                <a:tc>
                  <a:txBody>
                    <a:bodyPr/>
                    <a:lstStyle/>
                    <a:p>
                      <a:r>
                        <a:rPr lang="lt-LT" sz="1600" kern="1200" dirty="0" smtClean="0">
                          <a:solidFill>
                            <a:schemeClr val="dk1"/>
                          </a:solidFill>
                          <a:effectLst/>
                          <a:latin typeface="Times New Roman" pitchFamily="18" charset="0"/>
                          <a:ea typeface="+mn-ea"/>
                          <a:cs typeface="Times New Roman" pitchFamily="18" charset="0"/>
                        </a:rPr>
                        <a:t>287</a:t>
                      </a:r>
                      <a:endParaRPr lang="lt-LT" sz="1600" dirty="0">
                        <a:latin typeface="Times New Roman" pitchFamily="18" charset="0"/>
                        <a:cs typeface="Times New Roman" pitchFamily="18" charset="0"/>
                      </a:endParaRPr>
                    </a:p>
                  </a:txBody>
                  <a:tcPr/>
                </a:tc>
                <a:tc>
                  <a:txBody>
                    <a:bodyPr/>
                    <a:lstStyle/>
                    <a:p>
                      <a:r>
                        <a:rPr lang="lt-LT" sz="1600" kern="1200" dirty="0" smtClean="0">
                          <a:solidFill>
                            <a:schemeClr val="dk1"/>
                          </a:solidFill>
                          <a:effectLst/>
                          <a:latin typeface="Times New Roman" pitchFamily="18" charset="0"/>
                          <a:ea typeface="+mn-ea"/>
                          <a:cs typeface="Times New Roman" pitchFamily="18" charset="0"/>
                        </a:rPr>
                        <a:t>782</a:t>
                      </a:r>
                      <a:endParaRPr lang="lt-LT" sz="1600" dirty="0">
                        <a:latin typeface="Times New Roman" pitchFamily="18" charset="0"/>
                        <a:cs typeface="Times New Roman" pitchFamily="18" charset="0"/>
                      </a:endParaRPr>
                    </a:p>
                  </a:txBody>
                  <a:tcPr/>
                </a:tc>
                <a:tc>
                  <a:txBody>
                    <a:bodyPr/>
                    <a:lstStyle/>
                    <a:p>
                      <a:r>
                        <a:rPr lang="lt-LT" sz="1600" dirty="0" smtClean="0">
                          <a:latin typeface="Times New Roman" pitchFamily="18" charset="0"/>
                          <a:cs typeface="Times New Roman" pitchFamily="18" charset="0"/>
                        </a:rPr>
                        <a:t>228</a:t>
                      </a:r>
                      <a:endParaRPr lang="lt-LT" sz="1600" dirty="0">
                        <a:latin typeface="Times New Roman" pitchFamily="18" charset="0"/>
                        <a:cs typeface="Times New Roman" pitchFamily="18" charset="0"/>
                      </a:endParaRPr>
                    </a:p>
                  </a:txBody>
                  <a:tcPr/>
                </a:tc>
              </a:tr>
              <a:tr h="370840">
                <a:tc>
                  <a:txBody>
                    <a:bodyPr/>
                    <a:lstStyle/>
                    <a:p>
                      <a:r>
                        <a:rPr lang="lt-LT" sz="1600" kern="1200" dirty="0" smtClean="0">
                          <a:solidFill>
                            <a:schemeClr val="dk1"/>
                          </a:solidFill>
                          <a:effectLst/>
                          <a:latin typeface="Times New Roman" pitchFamily="18" charset="0"/>
                          <a:ea typeface="+mn-ea"/>
                          <a:cs typeface="Times New Roman" pitchFamily="18" charset="0"/>
                        </a:rPr>
                        <a:t>Alytaus </a:t>
                      </a:r>
                      <a:r>
                        <a:rPr lang="lt-LT" sz="1600" kern="1200" dirty="0" err="1" smtClean="0">
                          <a:solidFill>
                            <a:schemeClr val="dk1"/>
                          </a:solidFill>
                          <a:effectLst/>
                          <a:latin typeface="Times New Roman" pitchFamily="18" charset="0"/>
                          <a:ea typeface="+mn-ea"/>
                          <a:cs typeface="Times New Roman" pitchFamily="18" charset="0"/>
                        </a:rPr>
                        <a:t>tub</a:t>
                      </a:r>
                      <a:r>
                        <a:rPr lang="lt-LT" sz="1600" kern="1200" dirty="0" smtClean="0">
                          <a:solidFill>
                            <a:schemeClr val="dk1"/>
                          </a:solidFill>
                          <a:effectLst/>
                          <a:latin typeface="Times New Roman" pitchFamily="18" charset="0"/>
                          <a:ea typeface="+mn-ea"/>
                          <a:cs typeface="Times New Roman" pitchFamily="18" charset="0"/>
                        </a:rPr>
                        <a:t>. ligoninės ambulatorija</a:t>
                      </a:r>
                      <a:endParaRPr lang="lt-LT"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600" dirty="0" smtClean="0">
                          <a:latin typeface="Times New Roman" pitchFamily="18" charset="0"/>
                          <a:cs typeface="Times New Roman" pitchFamily="18" charset="0"/>
                        </a:rPr>
                        <a:t>541</a:t>
                      </a:r>
                    </a:p>
                    <a:p>
                      <a:endParaRPr lang="lt-LT" sz="1600" dirty="0">
                        <a:latin typeface="Times New Roman" pitchFamily="18" charset="0"/>
                        <a:cs typeface="Times New Roman" pitchFamily="18" charset="0"/>
                      </a:endParaRPr>
                    </a:p>
                  </a:txBody>
                  <a:tcPr/>
                </a:tc>
                <a:tc>
                  <a:txBody>
                    <a:bodyPr/>
                    <a:lstStyle/>
                    <a:p>
                      <a:r>
                        <a:rPr lang="lt-LT" sz="1600" kern="1200" dirty="0" smtClean="0">
                          <a:solidFill>
                            <a:schemeClr val="dk1"/>
                          </a:solidFill>
                          <a:effectLst/>
                          <a:latin typeface="Times New Roman" pitchFamily="18" charset="0"/>
                          <a:ea typeface="+mn-ea"/>
                          <a:cs typeface="Times New Roman" pitchFamily="18" charset="0"/>
                        </a:rPr>
                        <a:t>75</a:t>
                      </a:r>
                      <a:endParaRPr lang="lt-LT" sz="1600" dirty="0">
                        <a:latin typeface="Times New Roman" pitchFamily="18" charset="0"/>
                        <a:cs typeface="Times New Roman" pitchFamily="18" charset="0"/>
                      </a:endParaRPr>
                    </a:p>
                  </a:txBody>
                  <a:tcPr/>
                </a:tc>
                <a:tc>
                  <a:txBody>
                    <a:bodyPr/>
                    <a:lstStyle/>
                    <a:p>
                      <a:r>
                        <a:rPr lang="lt-LT" sz="1600" kern="1200" dirty="0" smtClean="0">
                          <a:solidFill>
                            <a:schemeClr val="dk1"/>
                          </a:solidFill>
                          <a:effectLst/>
                          <a:latin typeface="Times New Roman" pitchFamily="18" charset="0"/>
                          <a:ea typeface="+mn-ea"/>
                          <a:cs typeface="Times New Roman" pitchFamily="18" charset="0"/>
                        </a:rPr>
                        <a:t>537</a:t>
                      </a:r>
                      <a:endParaRPr lang="lt-LT" sz="1600" dirty="0">
                        <a:latin typeface="Times New Roman" pitchFamily="18" charset="0"/>
                        <a:cs typeface="Times New Roman" pitchFamily="18" charset="0"/>
                      </a:endParaRPr>
                    </a:p>
                  </a:txBody>
                  <a:tcPr/>
                </a:tc>
                <a:tc>
                  <a:txBody>
                    <a:bodyPr/>
                    <a:lstStyle/>
                    <a:p>
                      <a:r>
                        <a:rPr lang="lt-LT" sz="1600" dirty="0" smtClean="0">
                          <a:latin typeface="Times New Roman" pitchFamily="18" charset="0"/>
                          <a:cs typeface="Times New Roman" pitchFamily="18" charset="0"/>
                        </a:rPr>
                        <a:t>66</a:t>
                      </a:r>
                      <a:endParaRPr lang="lt-LT" sz="1600" dirty="0">
                        <a:latin typeface="Times New Roman" pitchFamily="18" charset="0"/>
                        <a:cs typeface="Times New Roman" pitchFamily="18" charset="0"/>
                      </a:endParaRPr>
                    </a:p>
                  </a:txBody>
                  <a:tcPr/>
                </a:tc>
              </a:tr>
              <a:tr h="370840">
                <a:tc>
                  <a:txBody>
                    <a:bodyPr/>
                    <a:lstStyle/>
                    <a:p>
                      <a:r>
                        <a:rPr lang="lt-LT" sz="1600" kern="1200" dirty="0" err="1" smtClean="0">
                          <a:solidFill>
                            <a:schemeClr val="dk1"/>
                          </a:solidFill>
                          <a:effectLst/>
                          <a:latin typeface="Times New Roman" pitchFamily="18" charset="0"/>
                          <a:ea typeface="+mn-ea"/>
                          <a:cs typeface="Times New Roman" pitchFamily="18" charset="0"/>
                        </a:rPr>
                        <a:t>VšĮ</a:t>
                      </a:r>
                      <a:r>
                        <a:rPr lang="lt-LT" sz="1600" kern="1200" dirty="0" smtClean="0">
                          <a:solidFill>
                            <a:schemeClr val="dk1"/>
                          </a:solidFill>
                          <a:effectLst/>
                          <a:latin typeface="Times New Roman" pitchFamily="18" charset="0"/>
                          <a:ea typeface="+mn-ea"/>
                          <a:cs typeface="Times New Roman" pitchFamily="18" charset="0"/>
                        </a:rPr>
                        <a:t> Varėnos ligoninė</a:t>
                      </a:r>
                      <a:endParaRPr lang="lt-LT"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600" kern="1200" dirty="0" smtClean="0">
                          <a:solidFill>
                            <a:schemeClr val="dk1"/>
                          </a:solidFill>
                          <a:effectLst/>
                          <a:latin typeface="Times New Roman" pitchFamily="18" charset="0"/>
                          <a:ea typeface="+mn-ea"/>
                          <a:cs typeface="Times New Roman" pitchFamily="18" charset="0"/>
                        </a:rPr>
                        <a:t>105</a:t>
                      </a:r>
                      <a:endParaRPr lang="lt-LT" sz="1600" dirty="0" smtClean="0">
                        <a:latin typeface="Times New Roman" pitchFamily="18" charset="0"/>
                        <a:cs typeface="Times New Roman" pitchFamily="18" charset="0"/>
                      </a:endParaRPr>
                    </a:p>
                    <a:p>
                      <a:endParaRPr lang="lt-LT" sz="1600" dirty="0">
                        <a:latin typeface="Times New Roman" pitchFamily="18" charset="0"/>
                        <a:cs typeface="Times New Roman" pitchFamily="18" charset="0"/>
                      </a:endParaRPr>
                    </a:p>
                  </a:txBody>
                  <a:tcPr/>
                </a:tc>
                <a:tc>
                  <a:txBody>
                    <a:bodyPr/>
                    <a:lstStyle/>
                    <a:p>
                      <a:r>
                        <a:rPr lang="lt-LT" sz="1600" dirty="0" smtClean="0">
                          <a:latin typeface="Times New Roman" pitchFamily="18" charset="0"/>
                          <a:cs typeface="Times New Roman" pitchFamily="18" charset="0"/>
                        </a:rPr>
                        <a:t>4</a:t>
                      </a:r>
                      <a:endParaRPr lang="lt-LT" sz="1600" dirty="0">
                        <a:latin typeface="Times New Roman" pitchFamily="18" charset="0"/>
                        <a:cs typeface="Times New Roman" pitchFamily="18" charset="0"/>
                      </a:endParaRPr>
                    </a:p>
                  </a:txBody>
                  <a:tcPr/>
                </a:tc>
                <a:tc>
                  <a:txBody>
                    <a:bodyPr/>
                    <a:lstStyle/>
                    <a:p>
                      <a:r>
                        <a:rPr lang="lt-LT" sz="1600" kern="1200" dirty="0" smtClean="0">
                          <a:solidFill>
                            <a:schemeClr val="dk1"/>
                          </a:solidFill>
                          <a:effectLst/>
                          <a:latin typeface="Times New Roman" pitchFamily="18" charset="0"/>
                          <a:ea typeface="+mn-ea"/>
                          <a:cs typeface="Times New Roman" pitchFamily="18" charset="0"/>
                        </a:rPr>
                        <a:t>84</a:t>
                      </a:r>
                      <a:endParaRPr lang="lt-LT" sz="1600" dirty="0">
                        <a:latin typeface="Times New Roman" pitchFamily="18" charset="0"/>
                        <a:cs typeface="Times New Roman" pitchFamily="18" charset="0"/>
                      </a:endParaRPr>
                    </a:p>
                  </a:txBody>
                  <a:tcPr/>
                </a:tc>
                <a:tc>
                  <a:txBody>
                    <a:bodyPr/>
                    <a:lstStyle/>
                    <a:p>
                      <a:r>
                        <a:rPr lang="lt-LT" sz="1600" dirty="0" smtClean="0">
                          <a:latin typeface="Times New Roman" pitchFamily="18" charset="0"/>
                          <a:cs typeface="Times New Roman" pitchFamily="18" charset="0"/>
                        </a:rPr>
                        <a:t>2</a:t>
                      </a:r>
                      <a:endParaRPr lang="lt-LT" sz="1600" dirty="0">
                        <a:latin typeface="Times New Roman" pitchFamily="18" charset="0"/>
                        <a:cs typeface="Times New Roman" pitchFamily="18" charset="0"/>
                      </a:endParaRPr>
                    </a:p>
                  </a:txBody>
                  <a:tcPr/>
                </a:tc>
              </a:tr>
              <a:tr h="370840">
                <a:tc>
                  <a:txBody>
                    <a:bodyPr/>
                    <a:lstStyle/>
                    <a:p>
                      <a:r>
                        <a:rPr lang="lt-LT" sz="1600" kern="1200" dirty="0" err="1" smtClean="0">
                          <a:solidFill>
                            <a:schemeClr val="dk1"/>
                          </a:solidFill>
                          <a:effectLst/>
                          <a:latin typeface="Times New Roman" pitchFamily="18" charset="0"/>
                          <a:ea typeface="+mn-ea"/>
                          <a:cs typeface="Times New Roman" pitchFamily="18" charset="0"/>
                        </a:rPr>
                        <a:t>VšĮ</a:t>
                      </a:r>
                      <a:r>
                        <a:rPr lang="lt-LT" sz="1600" kern="1200" dirty="0" smtClean="0">
                          <a:solidFill>
                            <a:schemeClr val="dk1"/>
                          </a:solidFill>
                          <a:effectLst/>
                          <a:latin typeface="Times New Roman" pitchFamily="18" charset="0"/>
                          <a:ea typeface="+mn-ea"/>
                          <a:cs typeface="Times New Roman" pitchFamily="18" charset="0"/>
                        </a:rPr>
                        <a:t> Alytaus poliklinika</a:t>
                      </a:r>
                      <a:endParaRPr lang="lt-LT"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600" dirty="0" smtClean="0">
                          <a:latin typeface="Times New Roman" pitchFamily="18" charset="0"/>
                          <a:cs typeface="Times New Roman" pitchFamily="18" charset="0"/>
                        </a:rPr>
                        <a:t>-</a:t>
                      </a:r>
                    </a:p>
                    <a:p>
                      <a:endParaRPr lang="lt-LT" sz="1600" b="1" dirty="0">
                        <a:latin typeface="Times New Roman" pitchFamily="18" charset="0"/>
                        <a:cs typeface="Times New Roman" pitchFamily="18" charset="0"/>
                      </a:endParaRPr>
                    </a:p>
                  </a:txBody>
                  <a:tcPr/>
                </a:tc>
                <a:tc>
                  <a:txBody>
                    <a:bodyPr/>
                    <a:lstStyle/>
                    <a:p>
                      <a:r>
                        <a:rPr lang="lt-LT" sz="1600" dirty="0" smtClean="0">
                          <a:latin typeface="Times New Roman" pitchFamily="18" charset="0"/>
                          <a:cs typeface="Times New Roman" pitchFamily="18" charset="0"/>
                        </a:rPr>
                        <a:t>-</a:t>
                      </a:r>
                      <a:endParaRPr lang="lt-LT" sz="1600" dirty="0">
                        <a:latin typeface="Times New Roman" pitchFamily="18" charset="0"/>
                        <a:cs typeface="Times New Roman" pitchFamily="18" charset="0"/>
                      </a:endParaRPr>
                    </a:p>
                  </a:txBody>
                  <a:tcPr/>
                </a:tc>
                <a:tc>
                  <a:txBody>
                    <a:bodyPr/>
                    <a:lstStyle/>
                    <a:p>
                      <a:r>
                        <a:rPr lang="lt-LT" sz="1600" kern="1200" dirty="0" smtClean="0">
                          <a:solidFill>
                            <a:schemeClr val="dk1"/>
                          </a:solidFill>
                          <a:effectLst/>
                          <a:latin typeface="Times New Roman" pitchFamily="18" charset="0"/>
                          <a:ea typeface="+mn-ea"/>
                          <a:cs typeface="Times New Roman" pitchFamily="18" charset="0"/>
                        </a:rPr>
                        <a:t>6</a:t>
                      </a:r>
                      <a:endParaRPr lang="lt-LT" sz="1600" dirty="0">
                        <a:latin typeface="Times New Roman" pitchFamily="18" charset="0"/>
                        <a:cs typeface="Times New Roman" pitchFamily="18" charset="0"/>
                      </a:endParaRPr>
                    </a:p>
                  </a:txBody>
                  <a:tcPr/>
                </a:tc>
                <a:tc>
                  <a:txBody>
                    <a:bodyPr/>
                    <a:lstStyle/>
                    <a:p>
                      <a:r>
                        <a:rPr lang="lt-LT" sz="1600" dirty="0" smtClean="0">
                          <a:latin typeface="Times New Roman" pitchFamily="18" charset="0"/>
                          <a:cs typeface="Times New Roman" pitchFamily="18" charset="0"/>
                        </a:rPr>
                        <a:t>-</a:t>
                      </a:r>
                      <a:endParaRPr lang="lt-LT" sz="1600" dirty="0">
                        <a:latin typeface="Times New Roman" pitchFamily="18" charset="0"/>
                        <a:cs typeface="Times New Roman" pitchFamily="18" charset="0"/>
                      </a:endParaRPr>
                    </a:p>
                  </a:txBody>
                  <a:tcPr/>
                </a:tc>
              </a:tr>
              <a:tr h="370840">
                <a:tc>
                  <a:txBody>
                    <a:bodyPr/>
                    <a:lstStyle/>
                    <a:p>
                      <a:r>
                        <a:rPr lang="lt-LT" sz="1600" kern="1200" dirty="0" err="1" smtClean="0">
                          <a:solidFill>
                            <a:schemeClr val="dk1"/>
                          </a:solidFill>
                          <a:effectLst/>
                          <a:latin typeface="Times New Roman" pitchFamily="18" charset="0"/>
                          <a:ea typeface="+mn-ea"/>
                          <a:cs typeface="Times New Roman" pitchFamily="18" charset="0"/>
                        </a:rPr>
                        <a:t>VšĮ</a:t>
                      </a:r>
                      <a:r>
                        <a:rPr lang="lt-LT" sz="1600" kern="1200" dirty="0" smtClean="0">
                          <a:solidFill>
                            <a:schemeClr val="dk1"/>
                          </a:solidFill>
                          <a:effectLst/>
                          <a:latin typeface="Times New Roman" pitchFamily="18" charset="0"/>
                          <a:ea typeface="+mn-ea"/>
                          <a:cs typeface="Times New Roman" pitchFamily="18" charset="0"/>
                        </a:rPr>
                        <a:t> Druskininkų ligoninė</a:t>
                      </a:r>
                      <a:endParaRPr lang="lt-LT"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600" kern="1200" dirty="0" smtClean="0">
                          <a:solidFill>
                            <a:schemeClr val="dk1"/>
                          </a:solidFill>
                          <a:effectLst/>
                          <a:latin typeface="Times New Roman" pitchFamily="18" charset="0"/>
                          <a:ea typeface="+mn-ea"/>
                          <a:cs typeface="Times New Roman" pitchFamily="18" charset="0"/>
                        </a:rPr>
                        <a:t>3</a:t>
                      </a:r>
                      <a:endParaRPr lang="lt-LT" sz="1600" dirty="0" smtClean="0">
                        <a:latin typeface="Times New Roman" pitchFamily="18" charset="0"/>
                        <a:cs typeface="Times New Roman" pitchFamily="18" charset="0"/>
                      </a:endParaRPr>
                    </a:p>
                    <a:p>
                      <a:endParaRPr lang="lt-LT" sz="1600" dirty="0">
                        <a:latin typeface="Times New Roman" pitchFamily="18" charset="0"/>
                        <a:cs typeface="Times New Roman" pitchFamily="18" charset="0"/>
                      </a:endParaRPr>
                    </a:p>
                  </a:txBody>
                  <a:tcPr/>
                </a:tc>
                <a:tc>
                  <a:txBody>
                    <a:bodyPr/>
                    <a:lstStyle/>
                    <a:p>
                      <a:r>
                        <a:rPr lang="lt-LT" sz="1600" dirty="0" smtClean="0">
                          <a:latin typeface="Times New Roman" pitchFamily="18" charset="0"/>
                          <a:cs typeface="Times New Roman" pitchFamily="18" charset="0"/>
                        </a:rPr>
                        <a:t>-</a:t>
                      </a:r>
                      <a:endParaRPr lang="lt-LT" sz="1600" dirty="0">
                        <a:latin typeface="Times New Roman" pitchFamily="18" charset="0"/>
                        <a:cs typeface="Times New Roman" pitchFamily="18" charset="0"/>
                      </a:endParaRPr>
                    </a:p>
                  </a:txBody>
                  <a:tcPr/>
                </a:tc>
                <a:tc>
                  <a:txBody>
                    <a:bodyPr/>
                    <a:lstStyle/>
                    <a:p>
                      <a:r>
                        <a:rPr lang="lt-LT" sz="1600" kern="1200" dirty="0" smtClean="0">
                          <a:solidFill>
                            <a:schemeClr val="dk1"/>
                          </a:solidFill>
                          <a:effectLst/>
                          <a:latin typeface="Times New Roman" pitchFamily="18" charset="0"/>
                          <a:ea typeface="+mn-ea"/>
                          <a:cs typeface="Times New Roman" pitchFamily="18" charset="0"/>
                        </a:rPr>
                        <a:t>1</a:t>
                      </a:r>
                      <a:endParaRPr lang="lt-LT" sz="1600" dirty="0">
                        <a:latin typeface="Times New Roman" pitchFamily="18" charset="0"/>
                        <a:cs typeface="Times New Roman" pitchFamily="18" charset="0"/>
                      </a:endParaRPr>
                    </a:p>
                  </a:txBody>
                  <a:tcPr/>
                </a:tc>
                <a:tc>
                  <a:txBody>
                    <a:bodyPr/>
                    <a:lstStyle/>
                    <a:p>
                      <a:r>
                        <a:rPr lang="lt-LT" sz="1600" dirty="0" smtClean="0">
                          <a:latin typeface="Times New Roman" pitchFamily="18" charset="0"/>
                          <a:cs typeface="Times New Roman" pitchFamily="18" charset="0"/>
                        </a:rPr>
                        <a:t>-</a:t>
                      </a:r>
                      <a:endParaRPr lang="lt-LT" sz="1600" dirty="0">
                        <a:latin typeface="Times New Roman" pitchFamily="18" charset="0"/>
                        <a:cs typeface="Times New Roman" pitchFamily="18" charset="0"/>
                      </a:endParaRPr>
                    </a:p>
                  </a:txBody>
                  <a:tcPr/>
                </a:tc>
              </a:tr>
              <a:tr h="370840">
                <a:tc>
                  <a:txBody>
                    <a:bodyPr/>
                    <a:lstStyle/>
                    <a:p>
                      <a:r>
                        <a:rPr lang="lt-LT" sz="1600" kern="1200" dirty="0" err="1" smtClean="0">
                          <a:solidFill>
                            <a:schemeClr val="dk1"/>
                          </a:solidFill>
                          <a:effectLst/>
                          <a:latin typeface="Times New Roman" pitchFamily="18" charset="0"/>
                          <a:ea typeface="+mn-ea"/>
                          <a:cs typeface="Times New Roman" pitchFamily="18" charset="0"/>
                        </a:rPr>
                        <a:t>VšĮ</a:t>
                      </a:r>
                      <a:r>
                        <a:rPr lang="lt-LT" sz="1600" kern="1200" dirty="0" smtClean="0">
                          <a:solidFill>
                            <a:schemeClr val="dk1"/>
                          </a:solidFill>
                          <a:effectLst/>
                          <a:latin typeface="Times New Roman" pitchFamily="18" charset="0"/>
                          <a:ea typeface="+mn-ea"/>
                          <a:cs typeface="Times New Roman" pitchFamily="18" charset="0"/>
                        </a:rPr>
                        <a:t> Lazdijų sveikatos centras</a:t>
                      </a:r>
                      <a:endParaRPr lang="lt-LT" sz="1600" dirty="0">
                        <a:latin typeface="Times New Roman" pitchFamily="18" charset="0"/>
                        <a:cs typeface="Times New Roman" pitchFamily="18" charset="0"/>
                      </a:endParaRPr>
                    </a:p>
                  </a:txBody>
                  <a:tcPr/>
                </a:tc>
                <a:tc>
                  <a:txBody>
                    <a:bodyPr/>
                    <a:lstStyle/>
                    <a:p>
                      <a:r>
                        <a:rPr lang="lt-LT" sz="1600" dirty="0" smtClean="0">
                          <a:latin typeface="Times New Roman" pitchFamily="18" charset="0"/>
                          <a:cs typeface="Times New Roman" pitchFamily="18" charset="0"/>
                        </a:rPr>
                        <a:t>15</a:t>
                      </a:r>
                      <a:endParaRPr lang="lt-LT" sz="1600" dirty="0">
                        <a:latin typeface="Times New Roman" pitchFamily="18" charset="0"/>
                        <a:cs typeface="Times New Roman" pitchFamily="18" charset="0"/>
                      </a:endParaRPr>
                    </a:p>
                  </a:txBody>
                  <a:tcPr/>
                </a:tc>
                <a:tc>
                  <a:txBody>
                    <a:bodyPr/>
                    <a:lstStyle/>
                    <a:p>
                      <a:r>
                        <a:rPr lang="lt-LT" sz="1600" dirty="0" smtClean="0">
                          <a:latin typeface="Times New Roman" pitchFamily="18" charset="0"/>
                          <a:cs typeface="Times New Roman" pitchFamily="18" charset="0"/>
                        </a:rPr>
                        <a:t>-</a:t>
                      </a:r>
                      <a:endParaRPr lang="lt-LT" sz="1600" dirty="0">
                        <a:latin typeface="Times New Roman" pitchFamily="18" charset="0"/>
                        <a:cs typeface="Times New Roman" pitchFamily="18" charset="0"/>
                      </a:endParaRPr>
                    </a:p>
                  </a:txBody>
                  <a:tcPr/>
                </a:tc>
                <a:tc>
                  <a:txBody>
                    <a:bodyPr/>
                    <a:lstStyle/>
                    <a:p>
                      <a:r>
                        <a:rPr lang="lt-LT" sz="1600" kern="1200" dirty="0" smtClean="0">
                          <a:solidFill>
                            <a:schemeClr val="dk1"/>
                          </a:solidFill>
                          <a:effectLst/>
                          <a:latin typeface="Times New Roman" pitchFamily="18" charset="0"/>
                          <a:ea typeface="+mn-ea"/>
                          <a:cs typeface="Times New Roman" pitchFamily="18" charset="0"/>
                        </a:rPr>
                        <a:t>-</a:t>
                      </a:r>
                      <a:endParaRPr lang="lt-LT" sz="1600" dirty="0">
                        <a:latin typeface="Times New Roman" pitchFamily="18" charset="0"/>
                        <a:cs typeface="Times New Roman" pitchFamily="18" charset="0"/>
                      </a:endParaRPr>
                    </a:p>
                  </a:txBody>
                  <a:tcPr/>
                </a:tc>
                <a:tc>
                  <a:txBody>
                    <a:bodyPr/>
                    <a:lstStyle/>
                    <a:p>
                      <a:r>
                        <a:rPr lang="lt-LT" sz="1600" dirty="0" smtClean="0">
                          <a:latin typeface="Times New Roman" pitchFamily="18" charset="0"/>
                          <a:cs typeface="Times New Roman" pitchFamily="18" charset="0"/>
                        </a:rPr>
                        <a:t>-</a:t>
                      </a:r>
                      <a:endParaRPr lang="lt-LT" sz="1600" dirty="0">
                        <a:latin typeface="Times New Roman" pitchFamily="18" charset="0"/>
                        <a:cs typeface="Times New Roman" pitchFamily="18" charset="0"/>
                      </a:endParaRPr>
                    </a:p>
                  </a:txBody>
                  <a:tcPr/>
                </a:tc>
              </a:tr>
              <a:tr h="370840">
                <a:tc>
                  <a:txBody>
                    <a:bodyPr/>
                    <a:lstStyle/>
                    <a:p>
                      <a:r>
                        <a:rPr lang="lt-LT" sz="1600" b="1" dirty="0" smtClean="0">
                          <a:latin typeface="Times New Roman" pitchFamily="18" charset="0"/>
                          <a:cs typeface="Times New Roman" pitchFamily="18" charset="0"/>
                        </a:rPr>
                        <a:t>Iš</a:t>
                      </a:r>
                      <a:r>
                        <a:rPr lang="lt-LT" sz="1600" b="1" baseline="0" dirty="0" smtClean="0">
                          <a:latin typeface="Times New Roman" pitchFamily="18" charset="0"/>
                          <a:cs typeface="Times New Roman" pitchFamily="18" charset="0"/>
                        </a:rPr>
                        <a:t> viso:</a:t>
                      </a:r>
                      <a:endParaRPr lang="lt-LT" sz="1600" b="1" dirty="0">
                        <a:latin typeface="Times New Roman" pitchFamily="18" charset="0"/>
                        <a:cs typeface="Times New Roman" pitchFamily="18" charset="0"/>
                      </a:endParaRPr>
                    </a:p>
                  </a:txBody>
                  <a:tcPr/>
                </a:tc>
                <a:tc>
                  <a:txBody>
                    <a:bodyPr/>
                    <a:lstStyle/>
                    <a:p>
                      <a:r>
                        <a:rPr lang="lt-LT" sz="1600" b="1" dirty="0" smtClean="0">
                          <a:latin typeface="Times New Roman" pitchFamily="18" charset="0"/>
                          <a:cs typeface="Times New Roman" pitchFamily="18" charset="0"/>
                        </a:rPr>
                        <a:t>1719</a:t>
                      </a:r>
                      <a:endParaRPr lang="lt-LT" sz="1600" b="1" dirty="0">
                        <a:latin typeface="Times New Roman" pitchFamily="18" charset="0"/>
                        <a:cs typeface="Times New Roman" pitchFamily="18" charset="0"/>
                      </a:endParaRPr>
                    </a:p>
                  </a:txBody>
                  <a:tcPr/>
                </a:tc>
                <a:tc>
                  <a:txBody>
                    <a:bodyPr/>
                    <a:lstStyle/>
                    <a:p>
                      <a:r>
                        <a:rPr lang="lt-LT" sz="1600" b="1" dirty="0" smtClean="0">
                          <a:latin typeface="Times New Roman" pitchFamily="18" charset="0"/>
                          <a:cs typeface="Times New Roman" pitchFamily="18" charset="0"/>
                        </a:rPr>
                        <a:t>366</a:t>
                      </a:r>
                      <a:endParaRPr lang="lt-LT" sz="1600" b="1" dirty="0">
                        <a:latin typeface="Times New Roman" pitchFamily="18" charset="0"/>
                        <a:cs typeface="Times New Roman" pitchFamily="18" charset="0"/>
                      </a:endParaRPr>
                    </a:p>
                  </a:txBody>
                  <a:tcPr/>
                </a:tc>
                <a:tc>
                  <a:txBody>
                    <a:bodyPr/>
                    <a:lstStyle/>
                    <a:p>
                      <a:r>
                        <a:rPr lang="lt-LT" sz="1600" b="1" kern="1200" dirty="0" smtClean="0">
                          <a:solidFill>
                            <a:schemeClr val="dk1"/>
                          </a:solidFill>
                          <a:effectLst/>
                          <a:latin typeface="Times New Roman" pitchFamily="18" charset="0"/>
                          <a:ea typeface="+mn-ea"/>
                          <a:cs typeface="Times New Roman" pitchFamily="18" charset="0"/>
                        </a:rPr>
                        <a:t>1410</a:t>
                      </a:r>
                      <a:endParaRPr lang="lt-LT" sz="1600" b="1" dirty="0">
                        <a:latin typeface="Times New Roman" pitchFamily="18" charset="0"/>
                        <a:cs typeface="Times New Roman" pitchFamily="18" charset="0"/>
                      </a:endParaRPr>
                    </a:p>
                  </a:txBody>
                  <a:tcPr/>
                </a:tc>
                <a:tc>
                  <a:txBody>
                    <a:bodyPr/>
                    <a:lstStyle/>
                    <a:p>
                      <a:r>
                        <a:rPr lang="lt-LT" sz="1600" b="1" kern="1200" dirty="0" smtClean="0">
                          <a:solidFill>
                            <a:schemeClr val="dk1"/>
                          </a:solidFill>
                          <a:effectLst/>
                          <a:latin typeface="Times New Roman" pitchFamily="18" charset="0"/>
                          <a:ea typeface="+mn-ea"/>
                          <a:cs typeface="Times New Roman" pitchFamily="18" charset="0"/>
                        </a:rPr>
                        <a:t>296</a:t>
                      </a:r>
                      <a:endParaRPr lang="lt-LT" sz="1600" b="1"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xmlns="" val="2582456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latin typeface="Times New Roman" pitchFamily="18" charset="0"/>
                <a:cs typeface="Times New Roman" pitchFamily="18" charset="0"/>
              </a:rPr>
              <a:t>Stacionarinės paslaugos</a:t>
            </a:r>
            <a:endParaRPr lang="lt-LT" dirty="0">
              <a:latin typeface="Times New Roman" pitchFamily="18" charset="0"/>
              <a:cs typeface="Times New Roman" pitchFamily="18" charset="0"/>
            </a:endParaRPr>
          </a:p>
        </p:txBody>
      </p:sp>
      <p:graphicFrame>
        <p:nvGraphicFramePr>
          <p:cNvPr id="5" name="Turinio vietos rezervavimo ženklas 4"/>
          <p:cNvGraphicFramePr>
            <a:graphicFrameLocks noGrp="1"/>
          </p:cNvGraphicFramePr>
          <p:nvPr>
            <p:ph idx="1"/>
            <p:extLst>
              <p:ext uri="{D42A27DB-BD31-4B8C-83A1-F6EECF244321}">
                <p14:modId xmlns:p14="http://schemas.microsoft.com/office/powerpoint/2010/main" xmlns="" val="1252405920"/>
              </p:ext>
            </p:extLst>
          </p:nvPr>
        </p:nvGraphicFramePr>
        <p:xfrm>
          <a:off x="529208" y="2492896"/>
          <a:ext cx="8229600" cy="3845560"/>
        </p:xfrm>
        <a:graphic>
          <a:graphicData uri="http://schemas.openxmlformats.org/drawingml/2006/table">
            <a:tbl>
              <a:tblPr firstRow="1" bandRow="1">
                <a:tableStyleId>{5C22544A-7EE6-4342-B048-85BDC9FD1C3A}</a:tableStyleId>
              </a:tblPr>
              <a:tblGrid>
                <a:gridCol w="2376264"/>
                <a:gridCol w="2088232"/>
                <a:gridCol w="2016224"/>
                <a:gridCol w="1748880"/>
              </a:tblGrid>
              <a:tr h="370840">
                <a:tc>
                  <a:txBody>
                    <a:bodyPr/>
                    <a:lstStyle/>
                    <a:p>
                      <a:r>
                        <a:rPr lang="lt-LT" sz="1600" b="1" kern="1200" dirty="0" smtClean="0">
                          <a:solidFill>
                            <a:schemeClr val="lt1"/>
                          </a:solidFill>
                          <a:effectLst/>
                          <a:latin typeface="Times New Roman" pitchFamily="18" charset="0"/>
                          <a:ea typeface="+mn-ea"/>
                          <a:cs typeface="Times New Roman" pitchFamily="18" charset="0"/>
                        </a:rPr>
                        <a:t>Ligų gydymo profilis ir paslaugos kodas</a:t>
                      </a:r>
                      <a:endParaRPr lang="lt-LT" sz="1600" dirty="0">
                        <a:latin typeface="Times New Roman" pitchFamily="18" charset="0"/>
                        <a:cs typeface="Times New Roman" pitchFamily="18" charset="0"/>
                      </a:endParaRPr>
                    </a:p>
                  </a:txBody>
                  <a:tcPr/>
                </a:tc>
                <a:tc>
                  <a:txBody>
                    <a:bodyPr/>
                    <a:lstStyle/>
                    <a:p>
                      <a:r>
                        <a:rPr lang="lt-LT" sz="1600" b="1" kern="1200" dirty="0" smtClean="0">
                          <a:solidFill>
                            <a:schemeClr val="lt1"/>
                          </a:solidFill>
                          <a:effectLst/>
                          <a:latin typeface="Times New Roman" pitchFamily="18" charset="0"/>
                          <a:ea typeface="+mn-ea"/>
                          <a:cs typeface="Times New Roman" pitchFamily="18" charset="0"/>
                        </a:rPr>
                        <a:t>2011 metais įvykdyta lovadienių</a:t>
                      </a:r>
                      <a:endParaRPr lang="lt-LT" sz="1600" dirty="0">
                        <a:latin typeface="Times New Roman" pitchFamily="18" charset="0"/>
                        <a:cs typeface="Times New Roman" pitchFamily="18" charset="0"/>
                      </a:endParaRPr>
                    </a:p>
                  </a:txBody>
                  <a:tcPr/>
                </a:tc>
                <a:tc>
                  <a:txBody>
                    <a:bodyPr/>
                    <a:lstStyle/>
                    <a:p>
                      <a:r>
                        <a:rPr lang="lt-LT" sz="1600" b="1" kern="1200" dirty="0" smtClean="0">
                          <a:solidFill>
                            <a:schemeClr val="lt1"/>
                          </a:solidFill>
                          <a:effectLst/>
                          <a:latin typeface="Times New Roman" pitchFamily="18" charset="0"/>
                          <a:ea typeface="+mn-ea"/>
                          <a:cs typeface="Times New Roman" pitchFamily="18" charset="0"/>
                        </a:rPr>
                        <a:t>2012 metais įvykdyta lovadienių</a:t>
                      </a:r>
                      <a:endParaRPr lang="lt-LT" sz="1600" dirty="0">
                        <a:latin typeface="Times New Roman" pitchFamily="18" charset="0"/>
                        <a:cs typeface="Times New Roman" pitchFamily="18" charset="0"/>
                      </a:endParaRPr>
                    </a:p>
                  </a:txBody>
                  <a:tcPr/>
                </a:tc>
                <a:tc>
                  <a:txBody>
                    <a:bodyPr/>
                    <a:lstStyle/>
                    <a:p>
                      <a:r>
                        <a:rPr lang="lt-LT" sz="1600" b="1" kern="1200" dirty="0" smtClean="0">
                          <a:solidFill>
                            <a:schemeClr val="lt1"/>
                          </a:solidFill>
                          <a:effectLst/>
                          <a:latin typeface="Times New Roman" pitchFamily="18" charset="0"/>
                          <a:ea typeface="+mn-ea"/>
                          <a:cs typeface="Times New Roman" pitchFamily="18" charset="0"/>
                        </a:rPr>
                        <a:t>Palyginimas 2011/2012 m. (+/-)</a:t>
                      </a:r>
                      <a:endParaRPr lang="lt-LT" sz="1600" dirty="0">
                        <a:latin typeface="Times New Roman" pitchFamily="18" charset="0"/>
                        <a:cs typeface="Times New Roman" pitchFamily="18" charset="0"/>
                      </a:endParaRPr>
                    </a:p>
                  </a:txBody>
                  <a:tcPr/>
                </a:tc>
              </a:tr>
              <a:tr h="370840">
                <a:tc>
                  <a:txBody>
                    <a:bodyPr/>
                    <a:lstStyle/>
                    <a:p>
                      <a:r>
                        <a:rPr lang="lt-LT" sz="1600" kern="1200" dirty="0" smtClean="0">
                          <a:solidFill>
                            <a:schemeClr val="dk1"/>
                          </a:solidFill>
                          <a:effectLst/>
                          <a:latin typeface="Times New Roman" pitchFamily="18" charset="0"/>
                          <a:ea typeface="+mn-ea"/>
                          <a:cs typeface="Times New Roman" pitchFamily="18" charset="0"/>
                        </a:rPr>
                        <a:t>Tuberkuliozė I-2         2446</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931</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428</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-503</a:t>
                      </a:r>
                      <a:endParaRPr lang="lt-LT" sz="1600" dirty="0">
                        <a:latin typeface="Times New Roman" pitchFamily="18" charset="0"/>
                        <a:cs typeface="Times New Roman" pitchFamily="18" charset="0"/>
                      </a:endParaRPr>
                    </a:p>
                  </a:txBody>
                  <a:tcPr/>
                </a:tc>
              </a:tr>
              <a:tr h="370840">
                <a:tc>
                  <a:txBody>
                    <a:bodyPr/>
                    <a:lstStyle/>
                    <a:p>
                      <a:r>
                        <a:rPr lang="lt-LT" sz="1600" kern="1200" dirty="0" smtClean="0">
                          <a:solidFill>
                            <a:schemeClr val="dk1"/>
                          </a:solidFill>
                          <a:effectLst/>
                          <a:latin typeface="Times New Roman" pitchFamily="18" charset="0"/>
                          <a:ea typeface="+mn-ea"/>
                          <a:cs typeface="Times New Roman" pitchFamily="18" charset="0"/>
                        </a:rPr>
                        <a:t>Tuberkuliozė II-1        2447</a:t>
                      </a:r>
                      <a:endParaRPr lang="lt-LT" sz="1600" dirty="0">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4020</a:t>
                      </a:r>
                      <a:endParaRPr lang="lt-LT" sz="1600" dirty="0">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3282</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-738</a:t>
                      </a:r>
                      <a:endParaRPr lang="lt-LT" sz="1600" dirty="0">
                        <a:latin typeface="Times New Roman" pitchFamily="18" charset="0"/>
                        <a:cs typeface="Times New Roman" pitchFamily="18" charset="0"/>
                      </a:endParaRPr>
                    </a:p>
                  </a:txBody>
                  <a:tcPr/>
                </a:tc>
              </a:tr>
              <a:tr h="370840">
                <a:tc>
                  <a:txBody>
                    <a:bodyPr/>
                    <a:lstStyle/>
                    <a:p>
                      <a:r>
                        <a:rPr lang="lt-LT" sz="1600" kern="1200" dirty="0" smtClean="0">
                          <a:solidFill>
                            <a:schemeClr val="dk1"/>
                          </a:solidFill>
                          <a:effectLst/>
                          <a:latin typeface="Times New Roman" pitchFamily="18" charset="0"/>
                          <a:ea typeface="+mn-ea"/>
                          <a:cs typeface="Times New Roman" pitchFamily="18" charset="0"/>
                        </a:rPr>
                        <a:t>Tuberkuliozė II-2        2448</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2160</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3546</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+1386</a:t>
                      </a:r>
                      <a:endParaRPr lang="lt-LT" sz="1600" dirty="0">
                        <a:latin typeface="Times New Roman" pitchFamily="18" charset="0"/>
                        <a:cs typeface="Times New Roman" pitchFamily="18" charset="0"/>
                      </a:endParaRPr>
                    </a:p>
                  </a:txBody>
                  <a:tcPr/>
                </a:tc>
              </a:tr>
              <a:tr h="370840">
                <a:tc>
                  <a:txBody>
                    <a:bodyPr/>
                    <a:lstStyle/>
                    <a:p>
                      <a:r>
                        <a:rPr lang="lt-LT" sz="1600" kern="1200" dirty="0" smtClean="0">
                          <a:solidFill>
                            <a:schemeClr val="dk1"/>
                          </a:solidFill>
                          <a:effectLst/>
                          <a:latin typeface="Times New Roman" pitchFamily="18" charset="0"/>
                          <a:ea typeface="+mn-ea"/>
                          <a:cs typeface="Times New Roman" pitchFamily="18" charset="0"/>
                        </a:rPr>
                        <a:t>Tuberkuliozė II-3        2449</a:t>
                      </a:r>
                      <a:endParaRPr lang="lt-LT" sz="1600" dirty="0">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4923</a:t>
                      </a:r>
                      <a:endParaRPr lang="lt-LT" sz="1600" dirty="0">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4806</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-117</a:t>
                      </a:r>
                      <a:endParaRPr lang="lt-LT" sz="1600" dirty="0">
                        <a:latin typeface="Times New Roman" pitchFamily="18" charset="0"/>
                        <a:cs typeface="Times New Roman" pitchFamily="18" charset="0"/>
                      </a:endParaRPr>
                    </a:p>
                  </a:txBody>
                  <a:tcPr/>
                </a:tc>
              </a:tr>
              <a:tr h="370840">
                <a:tc>
                  <a:txBody>
                    <a:bodyPr/>
                    <a:lstStyle/>
                    <a:p>
                      <a:r>
                        <a:rPr lang="lt-LT" sz="1600" kern="1200" dirty="0" smtClean="0">
                          <a:solidFill>
                            <a:schemeClr val="dk1"/>
                          </a:solidFill>
                          <a:effectLst/>
                          <a:latin typeface="Times New Roman" pitchFamily="18" charset="0"/>
                          <a:ea typeface="+mn-ea"/>
                          <a:cs typeface="Times New Roman" pitchFamily="18" charset="0"/>
                        </a:rPr>
                        <a:t>Tuberkuliozė II-4        2450</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7960</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10065</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+2105</a:t>
                      </a:r>
                      <a:endParaRPr lang="lt-LT" sz="1600" dirty="0">
                        <a:latin typeface="Times New Roman" pitchFamily="18" charset="0"/>
                        <a:cs typeface="Times New Roman" pitchFamily="18" charset="0"/>
                      </a:endParaRPr>
                    </a:p>
                  </a:txBody>
                  <a:tcPr/>
                </a:tc>
              </a:tr>
              <a:tr h="370840">
                <a:tc>
                  <a:txBody>
                    <a:bodyPr/>
                    <a:lstStyle/>
                    <a:p>
                      <a:r>
                        <a:rPr lang="lt-LT" sz="1600" b="1" dirty="0" smtClean="0">
                          <a:latin typeface="Times New Roman" pitchFamily="18" charset="0"/>
                          <a:cs typeface="Times New Roman" pitchFamily="18" charset="0"/>
                        </a:rPr>
                        <a:t>Iš</a:t>
                      </a:r>
                      <a:r>
                        <a:rPr lang="lt-LT" sz="1600" b="1" baseline="0" dirty="0" smtClean="0">
                          <a:latin typeface="Times New Roman" pitchFamily="18" charset="0"/>
                          <a:cs typeface="Times New Roman" pitchFamily="18" charset="0"/>
                        </a:rPr>
                        <a:t> viso:</a:t>
                      </a:r>
                      <a:endParaRPr lang="lt-LT" sz="1600" b="1" dirty="0">
                        <a:latin typeface="Times New Roman" pitchFamily="18" charset="0"/>
                        <a:cs typeface="Times New Roman" pitchFamily="18" charset="0"/>
                      </a:endParaRPr>
                    </a:p>
                  </a:txBody>
                  <a:tcPr/>
                </a:tc>
                <a:tc>
                  <a:txBody>
                    <a:bodyPr/>
                    <a:lstStyle/>
                    <a:p>
                      <a:pPr algn="ctr"/>
                      <a:r>
                        <a:rPr lang="lt-LT" sz="1600" b="1" dirty="0" smtClean="0">
                          <a:latin typeface="Times New Roman" pitchFamily="18" charset="0"/>
                          <a:cs typeface="Times New Roman" pitchFamily="18" charset="0"/>
                        </a:rPr>
                        <a:t>19994</a:t>
                      </a:r>
                      <a:endParaRPr lang="lt-LT" sz="1600" b="1" dirty="0">
                        <a:latin typeface="Times New Roman" pitchFamily="18" charset="0"/>
                        <a:cs typeface="Times New Roman" pitchFamily="18" charset="0"/>
                      </a:endParaRPr>
                    </a:p>
                  </a:txBody>
                  <a:tcPr/>
                </a:tc>
                <a:tc>
                  <a:txBody>
                    <a:bodyPr/>
                    <a:lstStyle/>
                    <a:p>
                      <a:pPr algn="ctr"/>
                      <a:r>
                        <a:rPr lang="lt-LT" sz="1600" b="1" kern="1200" dirty="0" smtClean="0">
                          <a:solidFill>
                            <a:schemeClr val="dk1"/>
                          </a:solidFill>
                          <a:effectLst/>
                          <a:latin typeface="Times New Roman" pitchFamily="18" charset="0"/>
                          <a:ea typeface="+mn-ea"/>
                          <a:cs typeface="Times New Roman" pitchFamily="18" charset="0"/>
                        </a:rPr>
                        <a:t>22127</a:t>
                      </a:r>
                      <a:endParaRPr lang="lt-LT" sz="1600" b="1" dirty="0">
                        <a:latin typeface="Times New Roman" pitchFamily="18" charset="0"/>
                        <a:cs typeface="Times New Roman" pitchFamily="18" charset="0"/>
                      </a:endParaRPr>
                    </a:p>
                  </a:txBody>
                  <a:tcPr/>
                </a:tc>
                <a:tc>
                  <a:txBody>
                    <a:bodyPr/>
                    <a:lstStyle/>
                    <a:p>
                      <a:pPr algn="ctr"/>
                      <a:r>
                        <a:rPr lang="lt-LT" sz="1600" b="1" kern="1200" dirty="0" smtClean="0">
                          <a:solidFill>
                            <a:schemeClr val="dk1"/>
                          </a:solidFill>
                          <a:effectLst/>
                          <a:latin typeface="Times New Roman" pitchFamily="18" charset="0"/>
                          <a:ea typeface="+mn-ea"/>
                          <a:cs typeface="Times New Roman" pitchFamily="18" charset="0"/>
                        </a:rPr>
                        <a:t>+2133</a:t>
                      </a:r>
                      <a:endParaRPr lang="lt-LT" sz="1600" b="1" dirty="0">
                        <a:latin typeface="Times New Roman" pitchFamily="18" charset="0"/>
                        <a:cs typeface="Times New Roman" pitchFamily="18" charset="0"/>
                      </a:endParaRPr>
                    </a:p>
                  </a:txBody>
                  <a:tcPr/>
                </a:tc>
              </a:tr>
            </a:tbl>
          </a:graphicData>
        </a:graphic>
      </p:graphicFrame>
      <p:sp>
        <p:nvSpPr>
          <p:cNvPr id="6" name="TextBox 5"/>
          <p:cNvSpPr txBox="1"/>
          <p:nvPr/>
        </p:nvSpPr>
        <p:spPr>
          <a:xfrm>
            <a:off x="755576" y="1339433"/>
            <a:ext cx="7488832" cy="646331"/>
          </a:xfrm>
          <a:prstGeom prst="rect">
            <a:avLst/>
          </a:prstGeom>
          <a:noFill/>
        </p:spPr>
        <p:txBody>
          <a:bodyPr wrap="square" rtlCol="0">
            <a:spAutoFit/>
          </a:bodyPr>
          <a:lstStyle/>
          <a:p>
            <a:r>
              <a:rPr lang="lt-LT" dirty="0">
                <a:latin typeface="Times New Roman" pitchFamily="18" charset="0"/>
                <a:cs typeface="Times New Roman" pitchFamily="18" charset="0"/>
              </a:rPr>
              <a:t>Pagal Valstybinės ligonių kasos ligų apmokėjimo rūšis, tuberkuliozės susirgimai priskiriami ilgalaikiam </a:t>
            </a:r>
            <a:r>
              <a:rPr lang="lt-LT" dirty="0" smtClean="0">
                <a:latin typeface="Times New Roman" pitchFamily="18" charset="0"/>
                <a:cs typeface="Times New Roman" pitchFamily="18" charset="0"/>
              </a:rPr>
              <a:t>gydymui</a:t>
            </a:r>
            <a:r>
              <a:rPr lang="lt-LT" dirty="0">
                <a:latin typeface="Times New Roman" pitchFamily="18" charset="0"/>
                <a:cs typeface="Times New Roman" pitchFamily="18" charset="0"/>
              </a:rPr>
              <a:t>.</a:t>
            </a:r>
          </a:p>
        </p:txBody>
      </p:sp>
      <p:sp>
        <p:nvSpPr>
          <p:cNvPr id="7" name="TextBox 6"/>
          <p:cNvSpPr txBox="1"/>
          <p:nvPr/>
        </p:nvSpPr>
        <p:spPr>
          <a:xfrm>
            <a:off x="755576" y="1987099"/>
            <a:ext cx="7776864" cy="369332"/>
          </a:xfrm>
          <a:prstGeom prst="rect">
            <a:avLst/>
          </a:prstGeom>
          <a:noFill/>
        </p:spPr>
        <p:txBody>
          <a:bodyPr wrap="square" rtlCol="0">
            <a:spAutoFit/>
          </a:bodyPr>
          <a:lstStyle/>
          <a:p>
            <a:r>
              <a:rPr lang="lt-LT" b="1" dirty="0">
                <a:latin typeface="Times New Roman" pitchFamily="18" charset="0"/>
                <a:cs typeface="Times New Roman" pitchFamily="18" charset="0"/>
              </a:rPr>
              <a:t>Duomenys pagal ligų gydymo profilius</a:t>
            </a:r>
            <a:endParaRPr lang="lt-LT" dirty="0">
              <a:latin typeface="Times New Roman" pitchFamily="18" charset="0"/>
              <a:cs typeface="Times New Roman" pitchFamily="18" charset="0"/>
            </a:endParaRPr>
          </a:p>
        </p:txBody>
      </p:sp>
    </p:spTree>
    <p:extLst>
      <p:ext uri="{BB962C8B-B14F-4D97-AF65-F5344CB8AC3E}">
        <p14:creationId xmlns:p14="http://schemas.microsoft.com/office/powerpoint/2010/main" xmlns="" val="2198413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smtClean="0"/>
              <a:t>Stacionarinės paslaugos</a:t>
            </a:r>
            <a:br>
              <a:rPr lang="lt-LT" dirty="0" smtClean="0"/>
            </a:br>
            <a:r>
              <a:rPr lang="lt-LT" sz="2400" dirty="0" smtClean="0"/>
              <a:t>įvykdyta lovadinių</a:t>
            </a:r>
            <a:endParaRPr lang="lt-LT"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315416"/>
            <a:ext cx="8229600" cy="1143000"/>
          </a:xfrm>
        </p:spPr>
        <p:txBody>
          <a:bodyPr>
            <a:normAutofit/>
          </a:bodyPr>
          <a:lstStyle/>
          <a:p>
            <a:r>
              <a:rPr lang="lt-LT" sz="2400" dirty="0" smtClean="0">
                <a:latin typeface="Times New Roman" pitchFamily="18" charset="0"/>
                <a:cs typeface="Times New Roman" pitchFamily="18" charset="0"/>
              </a:rPr>
              <a:t>Teismo nutartimi gydytų pacientų skaičius pagal savivaldybes</a:t>
            </a:r>
            <a:endParaRPr lang="lt-LT" sz="2400" dirty="0">
              <a:latin typeface="Times New Roman" pitchFamily="18" charset="0"/>
              <a:cs typeface="Times New Roman"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xmlns="" val="1717591687"/>
              </p:ext>
            </p:extLst>
          </p:nvPr>
        </p:nvGraphicFramePr>
        <p:xfrm>
          <a:off x="395536" y="476672"/>
          <a:ext cx="8229600" cy="6228080"/>
        </p:xfrm>
        <a:graphic>
          <a:graphicData uri="http://schemas.openxmlformats.org/drawingml/2006/table">
            <a:tbl>
              <a:tblPr firstRow="1" bandRow="1">
                <a:tableStyleId>{5C22544A-7EE6-4342-B048-85BDC9FD1C3A}</a:tableStyleId>
              </a:tblPr>
              <a:tblGrid>
                <a:gridCol w="432048"/>
                <a:gridCol w="2859792"/>
                <a:gridCol w="1645920"/>
                <a:gridCol w="1645920"/>
                <a:gridCol w="1645920"/>
              </a:tblGrid>
              <a:tr h="370840">
                <a:tc gridSpan="5">
                  <a:txBody>
                    <a:bodyPr/>
                    <a:lstStyle/>
                    <a:p>
                      <a:pPr algn="ctr"/>
                      <a:r>
                        <a:rPr lang="lt-LT" sz="1400" b="1" kern="1200" dirty="0" smtClean="0">
                          <a:solidFill>
                            <a:schemeClr val="lt1"/>
                          </a:solidFill>
                          <a:effectLst/>
                          <a:latin typeface="Times New Roman" pitchFamily="18" charset="0"/>
                          <a:ea typeface="+mn-ea"/>
                          <a:cs typeface="Times New Roman" pitchFamily="18" charset="0"/>
                        </a:rPr>
                        <a:t>Teismo nutartimi gydytų pacientų skaičius</a:t>
                      </a:r>
                      <a:endParaRPr lang="lt-LT" sz="1400" dirty="0">
                        <a:latin typeface="Times New Roman" pitchFamily="18" charset="0"/>
                        <a:cs typeface="Times New Roman" pitchFamily="18" charset="0"/>
                      </a:endParaRPr>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dirty="0"/>
                    </a:p>
                  </a:txBody>
                  <a:tcPr/>
                </a:tc>
              </a:tr>
              <a:tr h="370840">
                <a:tc gridSpan="2">
                  <a:txBody>
                    <a:bodyPr/>
                    <a:lstStyle/>
                    <a:p>
                      <a:r>
                        <a:rPr lang="lt-LT" sz="1400" b="1" dirty="0" smtClean="0">
                          <a:latin typeface="Times New Roman" pitchFamily="18" charset="0"/>
                          <a:cs typeface="Times New Roman" pitchFamily="18" charset="0"/>
                        </a:rPr>
                        <a:t>Savivaldybė</a:t>
                      </a:r>
                      <a:endParaRPr lang="lt-LT" sz="1400" b="1" dirty="0">
                        <a:latin typeface="Times New Roman" pitchFamily="18" charset="0"/>
                        <a:cs typeface="Times New Roman" pitchFamily="18" charset="0"/>
                      </a:endParaRPr>
                    </a:p>
                  </a:txBody>
                  <a:tcPr/>
                </a:tc>
                <a:tc hMerge="1">
                  <a:txBody>
                    <a:bodyPr/>
                    <a:lstStyle/>
                    <a:p>
                      <a:endParaRPr lang="lt-LT"/>
                    </a:p>
                  </a:txBody>
                  <a:tcPr/>
                </a:tc>
                <a:tc>
                  <a:txBody>
                    <a:bodyPr/>
                    <a:lstStyle/>
                    <a:p>
                      <a:pPr algn="ctr"/>
                      <a:r>
                        <a:rPr lang="lt-LT" sz="1400" b="1" dirty="0" smtClean="0">
                          <a:latin typeface="Times New Roman" pitchFamily="18" charset="0"/>
                          <a:cs typeface="Times New Roman" pitchFamily="18" charset="0"/>
                        </a:rPr>
                        <a:t>2010</a:t>
                      </a:r>
                      <a:r>
                        <a:rPr lang="lt-LT" sz="1400" b="1" baseline="0" dirty="0" smtClean="0">
                          <a:latin typeface="Times New Roman" pitchFamily="18" charset="0"/>
                          <a:cs typeface="Times New Roman" pitchFamily="18" charset="0"/>
                        </a:rPr>
                        <a:t> m.</a:t>
                      </a:r>
                      <a:endParaRPr lang="lt-LT" sz="1400" b="1" dirty="0">
                        <a:latin typeface="Times New Roman" pitchFamily="18" charset="0"/>
                        <a:cs typeface="Times New Roman" pitchFamily="18" charset="0"/>
                      </a:endParaRPr>
                    </a:p>
                  </a:txBody>
                  <a:tcPr/>
                </a:tc>
                <a:tc>
                  <a:txBody>
                    <a:bodyPr/>
                    <a:lstStyle/>
                    <a:p>
                      <a:pPr algn="ctr"/>
                      <a:r>
                        <a:rPr lang="lt-LT" sz="1400" b="1" dirty="0" smtClean="0">
                          <a:latin typeface="Times New Roman" pitchFamily="18" charset="0"/>
                          <a:cs typeface="Times New Roman" pitchFamily="18" charset="0"/>
                        </a:rPr>
                        <a:t>2011</a:t>
                      </a:r>
                      <a:r>
                        <a:rPr lang="lt-LT" sz="1400" b="1" baseline="0" dirty="0" smtClean="0">
                          <a:latin typeface="Times New Roman" pitchFamily="18" charset="0"/>
                          <a:cs typeface="Times New Roman" pitchFamily="18" charset="0"/>
                        </a:rPr>
                        <a:t> m.</a:t>
                      </a:r>
                      <a:endParaRPr lang="lt-LT" sz="1400" b="1" dirty="0">
                        <a:latin typeface="Times New Roman" pitchFamily="18" charset="0"/>
                        <a:cs typeface="Times New Roman" pitchFamily="18" charset="0"/>
                      </a:endParaRPr>
                    </a:p>
                  </a:txBody>
                  <a:tcPr/>
                </a:tc>
                <a:tc>
                  <a:txBody>
                    <a:bodyPr/>
                    <a:lstStyle/>
                    <a:p>
                      <a:pPr algn="ctr"/>
                      <a:r>
                        <a:rPr lang="lt-LT" sz="1400" b="1" dirty="0" smtClean="0">
                          <a:latin typeface="Times New Roman" pitchFamily="18" charset="0"/>
                          <a:cs typeface="Times New Roman" pitchFamily="18" charset="0"/>
                        </a:rPr>
                        <a:t>2012 m.</a:t>
                      </a:r>
                      <a:endParaRPr lang="lt-LT" sz="1400" b="1" dirty="0">
                        <a:latin typeface="Times New Roman" pitchFamily="18" charset="0"/>
                        <a:cs typeface="Times New Roman" pitchFamily="18" charset="0"/>
                      </a:endParaRPr>
                    </a:p>
                  </a:txBody>
                  <a:tcPr/>
                </a:tc>
              </a:tr>
              <a:tr h="122416">
                <a:tc>
                  <a:txBody>
                    <a:bodyPr/>
                    <a:lstStyle/>
                    <a:p>
                      <a:r>
                        <a:rPr lang="lt-LT" sz="1400" dirty="0" smtClean="0">
                          <a:latin typeface="Times New Roman" pitchFamily="18" charset="0"/>
                          <a:cs typeface="Times New Roman" pitchFamily="18" charset="0"/>
                        </a:rPr>
                        <a:t>1</a:t>
                      </a:r>
                      <a:endParaRPr lang="lt-LT" sz="1400" dirty="0">
                        <a:latin typeface="Times New Roman" pitchFamily="18" charset="0"/>
                        <a:cs typeface="Times New Roman" pitchFamily="18" charset="0"/>
                      </a:endParaRPr>
                    </a:p>
                  </a:txBody>
                  <a:tcPr/>
                </a:tc>
                <a:tc>
                  <a:txBody>
                    <a:bodyPr/>
                    <a:lstStyle/>
                    <a:p>
                      <a:r>
                        <a:rPr lang="lt-LT" sz="1400" dirty="0" smtClean="0">
                          <a:latin typeface="Times New Roman" pitchFamily="18" charset="0"/>
                          <a:cs typeface="Times New Roman" pitchFamily="18" charset="0"/>
                        </a:rPr>
                        <a:t>Anykščių </a:t>
                      </a:r>
                      <a:r>
                        <a:rPr lang="lt-LT" sz="1400" dirty="0" err="1" smtClean="0">
                          <a:latin typeface="Times New Roman" pitchFamily="18" charset="0"/>
                          <a:cs typeface="Times New Roman" pitchFamily="18" charset="0"/>
                        </a:rPr>
                        <a:t>raj</a:t>
                      </a:r>
                      <a:r>
                        <a:rPr lang="lt-LT" sz="1400" dirty="0" smtClean="0">
                          <a:latin typeface="Times New Roman" pitchFamily="18" charset="0"/>
                          <a:cs typeface="Times New Roman" pitchFamily="18" charset="0"/>
                        </a:rPr>
                        <a:t>.</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1</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a:t>
                      </a:r>
                      <a:endParaRPr lang="lt-LT" sz="1400" dirty="0">
                        <a:latin typeface="Times New Roman" pitchFamily="18" charset="0"/>
                        <a:cs typeface="Times New Roman" pitchFamily="18" charset="0"/>
                      </a:endParaRPr>
                    </a:p>
                  </a:txBody>
                  <a:tcPr/>
                </a:tc>
              </a:tr>
              <a:tr h="247784">
                <a:tc>
                  <a:txBody>
                    <a:bodyPr/>
                    <a:lstStyle/>
                    <a:p>
                      <a:r>
                        <a:rPr lang="lt-LT" sz="1400" dirty="0" smtClean="0">
                          <a:latin typeface="Times New Roman" pitchFamily="18" charset="0"/>
                          <a:cs typeface="Times New Roman" pitchFamily="18" charset="0"/>
                        </a:rPr>
                        <a:t>2</a:t>
                      </a:r>
                      <a:endParaRPr lang="lt-LT" sz="1400" dirty="0">
                        <a:latin typeface="Times New Roman" pitchFamily="18" charset="0"/>
                        <a:cs typeface="Times New Roman" pitchFamily="18" charset="0"/>
                      </a:endParaRPr>
                    </a:p>
                  </a:txBody>
                  <a:tcPr/>
                </a:tc>
                <a:tc>
                  <a:txBody>
                    <a:bodyPr/>
                    <a:lstStyle/>
                    <a:p>
                      <a:r>
                        <a:rPr lang="lt-LT" sz="1400" dirty="0" smtClean="0">
                          <a:latin typeface="Times New Roman" pitchFamily="18" charset="0"/>
                          <a:cs typeface="Times New Roman" pitchFamily="18" charset="0"/>
                        </a:rPr>
                        <a:t>Alytaus m.</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1</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1</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1</a:t>
                      </a:r>
                      <a:endParaRPr lang="lt-LT" sz="1400" dirty="0">
                        <a:latin typeface="Times New Roman" pitchFamily="18" charset="0"/>
                        <a:cs typeface="Times New Roman" pitchFamily="18" charset="0"/>
                      </a:endParaRPr>
                    </a:p>
                  </a:txBody>
                  <a:tcPr/>
                </a:tc>
              </a:tr>
              <a:tr h="200536">
                <a:tc>
                  <a:txBody>
                    <a:bodyPr/>
                    <a:lstStyle/>
                    <a:p>
                      <a:r>
                        <a:rPr lang="lt-LT" sz="1400" dirty="0" smtClean="0">
                          <a:latin typeface="Times New Roman" pitchFamily="18" charset="0"/>
                          <a:cs typeface="Times New Roman" pitchFamily="18" charset="0"/>
                        </a:rPr>
                        <a:t>3</a:t>
                      </a:r>
                      <a:endParaRPr lang="lt-LT" sz="1400" dirty="0">
                        <a:latin typeface="Times New Roman" pitchFamily="18" charset="0"/>
                        <a:cs typeface="Times New Roman" pitchFamily="18" charset="0"/>
                      </a:endParaRPr>
                    </a:p>
                  </a:txBody>
                  <a:tcPr/>
                </a:tc>
                <a:tc>
                  <a:txBody>
                    <a:bodyPr/>
                    <a:lstStyle/>
                    <a:p>
                      <a:r>
                        <a:rPr lang="lt-LT" sz="1400" dirty="0" smtClean="0">
                          <a:latin typeface="Times New Roman" pitchFamily="18" charset="0"/>
                          <a:cs typeface="Times New Roman" pitchFamily="18" charset="0"/>
                        </a:rPr>
                        <a:t>Alytaus </a:t>
                      </a:r>
                      <a:r>
                        <a:rPr lang="lt-LT" sz="1400" dirty="0" err="1" smtClean="0">
                          <a:latin typeface="Times New Roman" pitchFamily="18" charset="0"/>
                          <a:cs typeface="Times New Roman" pitchFamily="18" charset="0"/>
                        </a:rPr>
                        <a:t>raj</a:t>
                      </a:r>
                      <a:r>
                        <a:rPr lang="lt-LT" sz="1400" dirty="0" smtClean="0">
                          <a:latin typeface="Times New Roman" pitchFamily="18" charset="0"/>
                          <a:cs typeface="Times New Roman" pitchFamily="18" charset="0"/>
                        </a:rPr>
                        <a:t>.</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1</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a:t>
                      </a:r>
                      <a:endParaRPr lang="lt-LT" sz="1400" dirty="0">
                        <a:latin typeface="Times New Roman" pitchFamily="18" charset="0"/>
                        <a:cs typeface="Times New Roman" pitchFamily="18" charset="0"/>
                      </a:endParaRPr>
                    </a:p>
                  </a:txBody>
                  <a:tcPr/>
                </a:tc>
              </a:tr>
              <a:tr h="297304">
                <a:tc>
                  <a:txBody>
                    <a:bodyPr/>
                    <a:lstStyle/>
                    <a:p>
                      <a:r>
                        <a:rPr lang="lt-LT" sz="1400" dirty="0" smtClean="0">
                          <a:latin typeface="Times New Roman" pitchFamily="18" charset="0"/>
                          <a:cs typeface="Times New Roman" pitchFamily="18" charset="0"/>
                        </a:rPr>
                        <a:t>4</a:t>
                      </a:r>
                      <a:endParaRPr lang="lt-LT" sz="1400" dirty="0">
                        <a:latin typeface="Times New Roman" pitchFamily="18" charset="0"/>
                        <a:cs typeface="Times New Roman" pitchFamily="18" charset="0"/>
                      </a:endParaRPr>
                    </a:p>
                  </a:txBody>
                  <a:tcPr/>
                </a:tc>
                <a:tc>
                  <a:txBody>
                    <a:bodyPr/>
                    <a:lstStyle/>
                    <a:p>
                      <a:r>
                        <a:rPr lang="lt-LT" sz="1400" dirty="0" smtClean="0">
                          <a:latin typeface="Times New Roman" pitchFamily="18" charset="0"/>
                          <a:cs typeface="Times New Roman" pitchFamily="18" charset="0"/>
                        </a:rPr>
                        <a:t>Ignalinos </a:t>
                      </a:r>
                      <a:r>
                        <a:rPr lang="lt-LT" sz="1400" dirty="0" err="1" smtClean="0">
                          <a:latin typeface="Times New Roman" pitchFamily="18" charset="0"/>
                          <a:cs typeface="Times New Roman" pitchFamily="18" charset="0"/>
                        </a:rPr>
                        <a:t>raj</a:t>
                      </a:r>
                      <a:r>
                        <a:rPr lang="lt-LT" sz="1400" dirty="0" smtClean="0">
                          <a:latin typeface="Times New Roman" pitchFamily="18" charset="0"/>
                          <a:cs typeface="Times New Roman" pitchFamily="18" charset="0"/>
                        </a:rPr>
                        <a:t>.</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1</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1</a:t>
                      </a:r>
                      <a:endParaRPr lang="lt-LT" sz="1400" dirty="0">
                        <a:latin typeface="Times New Roman" pitchFamily="18" charset="0"/>
                        <a:cs typeface="Times New Roman" pitchFamily="18" charset="0"/>
                      </a:endParaRPr>
                    </a:p>
                  </a:txBody>
                  <a:tcPr/>
                </a:tc>
              </a:tr>
              <a:tr h="178048">
                <a:tc>
                  <a:txBody>
                    <a:bodyPr/>
                    <a:lstStyle/>
                    <a:p>
                      <a:r>
                        <a:rPr lang="lt-LT" sz="1400" dirty="0" smtClean="0">
                          <a:latin typeface="Times New Roman" pitchFamily="18" charset="0"/>
                          <a:cs typeface="Times New Roman" pitchFamily="18" charset="0"/>
                        </a:rPr>
                        <a:t>5</a:t>
                      </a:r>
                      <a:endParaRPr lang="lt-LT" sz="1400" dirty="0">
                        <a:latin typeface="Times New Roman" pitchFamily="18" charset="0"/>
                        <a:cs typeface="Times New Roman" pitchFamily="18" charset="0"/>
                      </a:endParaRPr>
                    </a:p>
                  </a:txBody>
                  <a:tcPr/>
                </a:tc>
                <a:tc>
                  <a:txBody>
                    <a:bodyPr/>
                    <a:lstStyle/>
                    <a:p>
                      <a:r>
                        <a:rPr lang="lt-LT" sz="1400" dirty="0" smtClean="0">
                          <a:latin typeface="Times New Roman" pitchFamily="18" charset="0"/>
                          <a:cs typeface="Times New Roman" pitchFamily="18" charset="0"/>
                        </a:rPr>
                        <a:t>Kauno </a:t>
                      </a:r>
                      <a:r>
                        <a:rPr lang="lt-LT" sz="1400" dirty="0" err="1" smtClean="0">
                          <a:latin typeface="Times New Roman" pitchFamily="18" charset="0"/>
                          <a:cs typeface="Times New Roman" pitchFamily="18" charset="0"/>
                        </a:rPr>
                        <a:t>raj</a:t>
                      </a:r>
                      <a:r>
                        <a:rPr lang="lt-LT" sz="1400" dirty="0" smtClean="0">
                          <a:latin typeface="Times New Roman" pitchFamily="18" charset="0"/>
                          <a:cs typeface="Times New Roman" pitchFamily="18" charset="0"/>
                        </a:rPr>
                        <a:t>.</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1</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a:t>
                      </a:r>
                      <a:endParaRPr lang="lt-LT" sz="1400" dirty="0">
                        <a:latin typeface="Times New Roman" pitchFamily="18" charset="0"/>
                        <a:cs typeface="Times New Roman" pitchFamily="18" charset="0"/>
                      </a:endParaRPr>
                    </a:p>
                  </a:txBody>
                  <a:tcPr/>
                </a:tc>
              </a:tr>
              <a:tr h="202808">
                <a:tc>
                  <a:txBody>
                    <a:bodyPr/>
                    <a:lstStyle/>
                    <a:p>
                      <a:r>
                        <a:rPr lang="lt-LT" sz="1400" dirty="0" smtClean="0">
                          <a:latin typeface="Times New Roman" pitchFamily="18" charset="0"/>
                          <a:cs typeface="Times New Roman" pitchFamily="18" charset="0"/>
                        </a:rPr>
                        <a:t>6</a:t>
                      </a:r>
                      <a:endParaRPr lang="lt-LT" sz="1400" dirty="0">
                        <a:latin typeface="Times New Roman" pitchFamily="18" charset="0"/>
                        <a:cs typeface="Times New Roman" pitchFamily="18" charset="0"/>
                      </a:endParaRPr>
                    </a:p>
                  </a:txBody>
                  <a:tcPr/>
                </a:tc>
                <a:tc>
                  <a:txBody>
                    <a:bodyPr/>
                    <a:lstStyle/>
                    <a:p>
                      <a:r>
                        <a:rPr lang="lt-LT" sz="1400" dirty="0" smtClean="0">
                          <a:latin typeface="Times New Roman" pitchFamily="18" charset="0"/>
                          <a:cs typeface="Times New Roman" pitchFamily="18" charset="0"/>
                        </a:rPr>
                        <a:t>Molėtų</a:t>
                      </a:r>
                      <a:r>
                        <a:rPr lang="lt-LT" sz="1400" baseline="0" dirty="0" smtClean="0">
                          <a:latin typeface="Times New Roman" pitchFamily="18" charset="0"/>
                          <a:cs typeface="Times New Roman" pitchFamily="18" charset="0"/>
                        </a:rPr>
                        <a:t> </a:t>
                      </a:r>
                      <a:r>
                        <a:rPr lang="lt-LT" sz="1400" baseline="0" dirty="0" err="1" smtClean="0">
                          <a:latin typeface="Times New Roman" pitchFamily="18" charset="0"/>
                          <a:cs typeface="Times New Roman" pitchFamily="18" charset="0"/>
                        </a:rPr>
                        <a:t>raj</a:t>
                      </a:r>
                      <a:r>
                        <a:rPr lang="lt-LT" sz="1400" baseline="0" dirty="0" smtClean="0">
                          <a:latin typeface="Times New Roman" pitchFamily="18" charset="0"/>
                          <a:cs typeface="Times New Roman" pitchFamily="18" charset="0"/>
                        </a:rPr>
                        <a:t>.</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1</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1</a:t>
                      </a:r>
                      <a:endParaRPr lang="lt-LT" sz="1400" dirty="0">
                        <a:latin typeface="Times New Roman" pitchFamily="18" charset="0"/>
                        <a:cs typeface="Times New Roman" pitchFamily="18" charset="0"/>
                      </a:endParaRPr>
                    </a:p>
                  </a:txBody>
                  <a:tcPr/>
                </a:tc>
              </a:tr>
              <a:tr h="227568">
                <a:tc>
                  <a:txBody>
                    <a:bodyPr/>
                    <a:lstStyle/>
                    <a:p>
                      <a:r>
                        <a:rPr lang="lt-LT" sz="1400" dirty="0" smtClean="0">
                          <a:latin typeface="Times New Roman" pitchFamily="18" charset="0"/>
                          <a:cs typeface="Times New Roman" pitchFamily="18" charset="0"/>
                        </a:rPr>
                        <a:t>7</a:t>
                      </a:r>
                      <a:endParaRPr lang="lt-LT" sz="1400" dirty="0">
                        <a:latin typeface="Times New Roman" pitchFamily="18" charset="0"/>
                        <a:cs typeface="Times New Roman" pitchFamily="18" charset="0"/>
                      </a:endParaRPr>
                    </a:p>
                  </a:txBody>
                  <a:tcPr/>
                </a:tc>
                <a:tc>
                  <a:txBody>
                    <a:bodyPr/>
                    <a:lstStyle/>
                    <a:p>
                      <a:r>
                        <a:rPr lang="lt-LT" sz="1400" dirty="0" smtClean="0">
                          <a:latin typeface="Times New Roman" pitchFamily="18" charset="0"/>
                          <a:cs typeface="Times New Roman" pitchFamily="18" charset="0"/>
                        </a:rPr>
                        <a:t>Pakruojo </a:t>
                      </a:r>
                      <a:r>
                        <a:rPr lang="lt-LT" sz="1400" dirty="0" err="1" smtClean="0">
                          <a:latin typeface="Times New Roman" pitchFamily="18" charset="0"/>
                          <a:cs typeface="Times New Roman" pitchFamily="18" charset="0"/>
                        </a:rPr>
                        <a:t>raj</a:t>
                      </a:r>
                      <a:r>
                        <a:rPr lang="lt-LT" sz="1400" dirty="0" smtClean="0">
                          <a:latin typeface="Times New Roman" pitchFamily="18" charset="0"/>
                          <a:cs typeface="Times New Roman" pitchFamily="18" charset="0"/>
                        </a:rPr>
                        <a:t>.</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1</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4</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a:t>
                      </a:r>
                      <a:endParaRPr lang="lt-LT" sz="1400" dirty="0">
                        <a:latin typeface="Times New Roman" pitchFamily="18" charset="0"/>
                        <a:cs typeface="Times New Roman" pitchFamily="18" charset="0"/>
                      </a:endParaRPr>
                    </a:p>
                  </a:txBody>
                  <a:tcPr/>
                </a:tc>
              </a:tr>
              <a:tr h="0">
                <a:tc>
                  <a:txBody>
                    <a:bodyPr/>
                    <a:lstStyle/>
                    <a:p>
                      <a:r>
                        <a:rPr lang="lt-LT" sz="1400" dirty="0" smtClean="0">
                          <a:latin typeface="Times New Roman" pitchFamily="18" charset="0"/>
                          <a:cs typeface="Times New Roman" pitchFamily="18" charset="0"/>
                        </a:rPr>
                        <a:t>8</a:t>
                      </a:r>
                      <a:endParaRPr lang="lt-LT" sz="1400" dirty="0">
                        <a:latin typeface="Times New Roman" pitchFamily="18" charset="0"/>
                        <a:cs typeface="Times New Roman" pitchFamily="18" charset="0"/>
                      </a:endParaRPr>
                    </a:p>
                  </a:txBody>
                  <a:tcPr/>
                </a:tc>
                <a:tc>
                  <a:txBody>
                    <a:bodyPr/>
                    <a:lstStyle/>
                    <a:p>
                      <a:r>
                        <a:rPr lang="lt-LT" sz="1400" dirty="0" smtClean="0">
                          <a:latin typeface="Times New Roman" pitchFamily="18" charset="0"/>
                          <a:cs typeface="Times New Roman" pitchFamily="18" charset="0"/>
                        </a:rPr>
                        <a:t>Panevėžio</a:t>
                      </a:r>
                      <a:r>
                        <a:rPr lang="lt-LT" sz="1400" baseline="0" dirty="0" smtClean="0">
                          <a:latin typeface="Times New Roman" pitchFamily="18" charset="0"/>
                          <a:cs typeface="Times New Roman" pitchFamily="18" charset="0"/>
                        </a:rPr>
                        <a:t> m.</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1</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4</a:t>
                      </a:r>
                      <a:endParaRPr lang="lt-LT" sz="1400" dirty="0">
                        <a:latin typeface="Times New Roman" pitchFamily="18" charset="0"/>
                        <a:cs typeface="Times New Roman" pitchFamily="18" charset="0"/>
                      </a:endParaRPr>
                    </a:p>
                  </a:txBody>
                  <a:tcPr/>
                </a:tc>
              </a:tr>
              <a:tr h="205080">
                <a:tc>
                  <a:txBody>
                    <a:bodyPr/>
                    <a:lstStyle/>
                    <a:p>
                      <a:r>
                        <a:rPr lang="lt-LT" sz="1400" dirty="0" smtClean="0">
                          <a:latin typeface="Times New Roman" pitchFamily="18" charset="0"/>
                          <a:cs typeface="Times New Roman" pitchFamily="18" charset="0"/>
                        </a:rPr>
                        <a:t>9</a:t>
                      </a:r>
                      <a:endParaRPr lang="lt-LT" sz="1400" dirty="0">
                        <a:latin typeface="Times New Roman" pitchFamily="18" charset="0"/>
                        <a:cs typeface="Times New Roman" pitchFamily="18" charset="0"/>
                      </a:endParaRPr>
                    </a:p>
                  </a:txBody>
                  <a:tcPr/>
                </a:tc>
                <a:tc>
                  <a:txBody>
                    <a:bodyPr/>
                    <a:lstStyle/>
                    <a:p>
                      <a:r>
                        <a:rPr lang="lt-LT" sz="1400" dirty="0" smtClean="0">
                          <a:latin typeface="Times New Roman" pitchFamily="18" charset="0"/>
                          <a:cs typeface="Times New Roman" pitchFamily="18" charset="0"/>
                        </a:rPr>
                        <a:t>Pasvalio </a:t>
                      </a:r>
                      <a:r>
                        <a:rPr lang="lt-LT" sz="1400" dirty="0" err="1" smtClean="0">
                          <a:latin typeface="Times New Roman" pitchFamily="18" charset="0"/>
                          <a:cs typeface="Times New Roman" pitchFamily="18" charset="0"/>
                        </a:rPr>
                        <a:t>raj</a:t>
                      </a:r>
                      <a:r>
                        <a:rPr lang="lt-LT" sz="1400" dirty="0" smtClean="0">
                          <a:latin typeface="Times New Roman" pitchFamily="18" charset="0"/>
                          <a:cs typeface="Times New Roman" pitchFamily="18" charset="0"/>
                        </a:rPr>
                        <a:t>.</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1</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1</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3</a:t>
                      </a:r>
                      <a:endParaRPr lang="lt-LT" sz="1400" dirty="0">
                        <a:latin typeface="Times New Roman" pitchFamily="18" charset="0"/>
                        <a:cs typeface="Times New Roman" pitchFamily="18" charset="0"/>
                      </a:endParaRPr>
                    </a:p>
                  </a:txBody>
                  <a:tcPr/>
                </a:tc>
              </a:tr>
              <a:tr h="157832">
                <a:tc>
                  <a:txBody>
                    <a:bodyPr/>
                    <a:lstStyle/>
                    <a:p>
                      <a:r>
                        <a:rPr lang="lt-LT" sz="1400" dirty="0" smtClean="0">
                          <a:latin typeface="Times New Roman" pitchFamily="18" charset="0"/>
                          <a:cs typeface="Times New Roman" pitchFamily="18" charset="0"/>
                        </a:rPr>
                        <a:t>10</a:t>
                      </a:r>
                      <a:endParaRPr lang="lt-LT" sz="1400" dirty="0">
                        <a:latin typeface="Times New Roman" pitchFamily="18" charset="0"/>
                        <a:cs typeface="Times New Roman" pitchFamily="18" charset="0"/>
                      </a:endParaRPr>
                    </a:p>
                  </a:txBody>
                  <a:tcPr/>
                </a:tc>
                <a:tc>
                  <a:txBody>
                    <a:bodyPr/>
                    <a:lstStyle/>
                    <a:p>
                      <a:r>
                        <a:rPr lang="lt-LT" sz="1400" dirty="0" smtClean="0">
                          <a:latin typeface="Times New Roman" pitchFamily="18" charset="0"/>
                          <a:cs typeface="Times New Roman" pitchFamily="18" charset="0"/>
                        </a:rPr>
                        <a:t>Radviliškio</a:t>
                      </a:r>
                      <a:r>
                        <a:rPr lang="lt-LT" sz="1400" baseline="0" dirty="0" smtClean="0">
                          <a:latin typeface="Times New Roman" pitchFamily="18" charset="0"/>
                          <a:cs typeface="Times New Roman" pitchFamily="18" charset="0"/>
                        </a:rPr>
                        <a:t> </a:t>
                      </a:r>
                      <a:r>
                        <a:rPr lang="lt-LT" sz="1400" baseline="0" dirty="0" err="1" smtClean="0">
                          <a:latin typeface="Times New Roman" pitchFamily="18" charset="0"/>
                          <a:cs typeface="Times New Roman" pitchFamily="18" charset="0"/>
                        </a:rPr>
                        <a:t>raj</a:t>
                      </a:r>
                      <a:r>
                        <a:rPr lang="lt-LT" sz="1400" baseline="0" dirty="0" smtClean="0">
                          <a:latin typeface="Times New Roman" pitchFamily="18" charset="0"/>
                          <a:cs typeface="Times New Roman" pitchFamily="18" charset="0"/>
                        </a:rPr>
                        <a:t>.</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2</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a:t>
                      </a:r>
                      <a:endParaRPr lang="lt-LT" sz="1400" dirty="0">
                        <a:latin typeface="Times New Roman" pitchFamily="18" charset="0"/>
                        <a:cs typeface="Times New Roman" pitchFamily="18" charset="0"/>
                      </a:endParaRPr>
                    </a:p>
                  </a:txBody>
                  <a:tcPr/>
                </a:tc>
              </a:tr>
              <a:tr h="0">
                <a:tc>
                  <a:txBody>
                    <a:bodyPr/>
                    <a:lstStyle/>
                    <a:p>
                      <a:r>
                        <a:rPr lang="lt-LT" sz="1400" dirty="0" smtClean="0">
                          <a:latin typeface="Times New Roman" pitchFamily="18" charset="0"/>
                          <a:cs typeface="Times New Roman" pitchFamily="18" charset="0"/>
                        </a:rPr>
                        <a:t>11</a:t>
                      </a:r>
                      <a:endParaRPr lang="lt-LT" sz="1400" dirty="0">
                        <a:latin typeface="Times New Roman" pitchFamily="18" charset="0"/>
                        <a:cs typeface="Times New Roman" pitchFamily="18" charset="0"/>
                      </a:endParaRPr>
                    </a:p>
                  </a:txBody>
                  <a:tcPr/>
                </a:tc>
                <a:tc>
                  <a:txBody>
                    <a:bodyPr/>
                    <a:lstStyle/>
                    <a:p>
                      <a:r>
                        <a:rPr lang="lt-LT" sz="1400" dirty="0" smtClean="0">
                          <a:latin typeface="Times New Roman" pitchFamily="18" charset="0"/>
                          <a:cs typeface="Times New Roman" pitchFamily="18" charset="0"/>
                        </a:rPr>
                        <a:t>Šiaulių</a:t>
                      </a:r>
                      <a:r>
                        <a:rPr lang="lt-LT" sz="1400" baseline="0" dirty="0" smtClean="0">
                          <a:latin typeface="Times New Roman" pitchFamily="18" charset="0"/>
                          <a:cs typeface="Times New Roman" pitchFamily="18" charset="0"/>
                        </a:rPr>
                        <a:t> m.</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1</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2</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3</a:t>
                      </a:r>
                      <a:endParaRPr lang="lt-LT" sz="1400" dirty="0">
                        <a:latin typeface="Times New Roman" pitchFamily="18" charset="0"/>
                        <a:cs typeface="Times New Roman" pitchFamily="18" charset="0"/>
                      </a:endParaRPr>
                    </a:p>
                  </a:txBody>
                  <a:tcPr/>
                </a:tc>
              </a:tr>
              <a:tr h="279360">
                <a:tc>
                  <a:txBody>
                    <a:bodyPr/>
                    <a:lstStyle/>
                    <a:p>
                      <a:r>
                        <a:rPr lang="lt-LT" sz="1400" dirty="0" smtClean="0">
                          <a:latin typeface="Times New Roman" pitchFamily="18" charset="0"/>
                          <a:cs typeface="Times New Roman" pitchFamily="18" charset="0"/>
                        </a:rPr>
                        <a:t>12</a:t>
                      </a:r>
                      <a:endParaRPr lang="lt-LT" sz="1400" dirty="0">
                        <a:latin typeface="Times New Roman" pitchFamily="18" charset="0"/>
                        <a:cs typeface="Times New Roman" pitchFamily="18" charset="0"/>
                      </a:endParaRPr>
                    </a:p>
                  </a:txBody>
                  <a:tcPr/>
                </a:tc>
                <a:tc>
                  <a:txBody>
                    <a:bodyPr/>
                    <a:lstStyle/>
                    <a:p>
                      <a:r>
                        <a:rPr lang="lt-LT" sz="1400" dirty="0" smtClean="0">
                          <a:latin typeface="Times New Roman" pitchFamily="18" charset="0"/>
                          <a:cs typeface="Times New Roman" pitchFamily="18" charset="0"/>
                        </a:rPr>
                        <a:t>Šiaulių </a:t>
                      </a:r>
                      <a:r>
                        <a:rPr lang="lt-LT" sz="1400" dirty="0" err="1" smtClean="0">
                          <a:latin typeface="Times New Roman" pitchFamily="18" charset="0"/>
                          <a:cs typeface="Times New Roman" pitchFamily="18" charset="0"/>
                        </a:rPr>
                        <a:t>raj</a:t>
                      </a:r>
                      <a:r>
                        <a:rPr lang="lt-LT" sz="1400" dirty="0" smtClean="0">
                          <a:latin typeface="Times New Roman" pitchFamily="18" charset="0"/>
                          <a:cs typeface="Times New Roman" pitchFamily="18" charset="0"/>
                        </a:rPr>
                        <a:t>.</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1</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2</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4</a:t>
                      </a:r>
                      <a:endParaRPr lang="lt-LT" sz="1400" dirty="0">
                        <a:latin typeface="Times New Roman" pitchFamily="18" charset="0"/>
                        <a:cs typeface="Times New Roman" pitchFamily="18" charset="0"/>
                      </a:endParaRPr>
                    </a:p>
                  </a:txBody>
                  <a:tcPr/>
                </a:tc>
              </a:tr>
              <a:tr h="232112">
                <a:tc>
                  <a:txBody>
                    <a:bodyPr/>
                    <a:lstStyle/>
                    <a:p>
                      <a:r>
                        <a:rPr lang="lt-LT" sz="1400" dirty="0" smtClean="0">
                          <a:latin typeface="Times New Roman" pitchFamily="18" charset="0"/>
                          <a:cs typeface="Times New Roman" pitchFamily="18" charset="0"/>
                        </a:rPr>
                        <a:t>13</a:t>
                      </a:r>
                      <a:endParaRPr lang="lt-LT" sz="1400" dirty="0">
                        <a:latin typeface="Times New Roman" pitchFamily="18" charset="0"/>
                        <a:cs typeface="Times New Roman" pitchFamily="18" charset="0"/>
                      </a:endParaRPr>
                    </a:p>
                  </a:txBody>
                  <a:tcPr/>
                </a:tc>
                <a:tc>
                  <a:txBody>
                    <a:bodyPr/>
                    <a:lstStyle/>
                    <a:p>
                      <a:r>
                        <a:rPr lang="lt-LT" sz="1400" dirty="0" smtClean="0">
                          <a:latin typeface="Times New Roman" pitchFamily="18" charset="0"/>
                          <a:cs typeface="Times New Roman" pitchFamily="18" charset="0"/>
                        </a:rPr>
                        <a:t>Šilalės </a:t>
                      </a:r>
                      <a:r>
                        <a:rPr lang="lt-LT" sz="1400" dirty="0" err="1" smtClean="0">
                          <a:latin typeface="Times New Roman" pitchFamily="18" charset="0"/>
                          <a:cs typeface="Times New Roman" pitchFamily="18" charset="0"/>
                        </a:rPr>
                        <a:t>raj</a:t>
                      </a:r>
                      <a:r>
                        <a:rPr lang="lt-LT" sz="1400" dirty="0" smtClean="0">
                          <a:latin typeface="Times New Roman" pitchFamily="18" charset="0"/>
                          <a:cs typeface="Times New Roman" pitchFamily="18" charset="0"/>
                        </a:rPr>
                        <a:t>.</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1</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1</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1</a:t>
                      </a:r>
                      <a:endParaRPr lang="lt-LT" sz="1400" dirty="0">
                        <a:latin typeface="Times New Roman" pitchFamily="18" charset="0"/>
                        <a:cs typeface="Times New Roman" pitchFamily="18" charset="0"/>
                      </a:endParaRPr>
                    </a:p>
                  </a:txBody>
                  <a:tcPr/>
                </a:tc>
              </a:tr>
              <a:tr h="184864">
                <a:tc>
                  <a:txBody>
                    <a:bodyPr/>
                    <a:lstStyle/>
                    <a:p>
                      <a:r>
                        <a:rPr lang="lt-LT" sz="1400" dirty="0" smtClean="0">
                          <a:latin typeface="Times New Roman" pitchFamily="18" charset="0"/>
                          <a:cs typeface="Times New Roman" pitchFamily="18" charset="0"/>
                        </a:rPr>
                        <a:t>14</a:t>
                      </a:r>
                      <a:endParaRPr lang="lt-LT" sz="1400" dirty="0">
                        <a:latin typeface="Times New Roman" pitchFamily="18" charset="0"/>
                        <a:cs typeface="Times New Roman" pitchFamily="18" charset="0"/>
                      </a:endParaRPr>
                    </a:p>
                  </a:txBody>
                  <a:tcPr/>
                </a:tc>
                <a:tc>
                  <a:txBody>
                    <a:bodyPr/>
                    <a:lstStyle/>
                    <a:p>
                      <a:r>
                        <a:rPr lang="lt-LT" sz="1400" dirty="0" smtClean="0">
                          <a:latin typeface="Times New Roman" pitchFamily="18" charset="0"/>
                          <a:cs typeface="Times New Roman" pitchFamily="18" charset="0"/>
                        </a:rPr>
                        <a:t>Šilutės</a:t>
                      </a:r>
                      <a:r>
                        <a:rPr lang="lt-LT" sz="1400" baseline="0" dirty="0" smtClean="0">
                          <a:latin typeface="Times New Roman" pitchFamily="18" charset="0"/>
                          <a:cs typeface="Times New Roman" pitchFamily="18" charset="0"/>
                        </a:rPr>
                        <a:t> </a:t>
                      </a:r>
                      <a:r>
                        <a:rPr lang="lt-LT" sz="1400" baseline="0" dirty="0" err="1" smtClean="0">
                          <a:latin typeface="Times New Roman" pitchFamily="18" charset="0"/>
                          <a:cs typeface="Times New Roman" pitchFamily="18" charset="0"/>
                        </a:rPr>
                        <a:t>raj</a:t>
                      </a:r>
                      <a:r>
                        <a:rPr lang="lt-LT" sz="1400" baseline="0" dirty="0" smtClean="0">
                          <a:latin typeface="Times New Roman" pitchFamily="18" charset="0"/>
                          <a:cs typeface="Times New Roman" pitchFamily="18" charset="0"/>
                        </a:rPr>
                        <a:t>.</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1</a:t>
                      </a:r>
                      <a:endParaRPr lang="lt-LT" sz="1400" dirty="0">
                        <a:latin typeface="Times New Roman" pitchFamily="18" charset="0"/>
                        <a:cs typeface="Times New Roman" pitchFamily="18" charset="0"/>
                      </a:endParaRPr>
                    </a:p>
                  </a:txBody>
                  <a:tcPr/>
                </a:tc>
              </a:tr>
              <a:tr h="137616">
                <a:tc>
                  <a:txBody>
                    <a:bodyPr/>
                    <a:lstStyle/>
                    <a:p>
                      <a:r>
                        <a:rPr lang="lt-LT" sz="1400" dirty="0" smtClean="0">
                          <a:latin typeface="Times New Roman" pitchFamily="18" charset="0"/>
                          <a:cs typeface="Times New Roman" pitchFamily="18" charset="0"/>
                        </a:rPr>
                        <a:t>15</a:t>
                      </a:r>
                      <a:endParaRPr lang="lt-LT" sz="1400" dirty="0">
                        <a:latin typeface="Times New Roman" pitchFamily="18" charset="0"/>
                        <a:cs typeface="Times New Roman" pitchFamily="18" charset="0"/>
                      </a:endParaRPr>
                    </a:p>
                  </a:txBody>
                  <a:tcPr/>
                </a:tc>
                <a:tc>
                  <a:txBody>
                    <a:bodyPr/>
                    <a:lstStyle/>
                    <a:p>
                      <a:r>
                        <a:rPr lang="lt-LT" sz="1400" dirty="0" smtClean="0">
                          <a:latin typeface="Times New Roman" pitchFamily="18" charset="0"/>
                          <a:cs typeface="Times New Roman" pitchFamily="18" charset="0"/>
                        </a:rPr>
                        <a:t>Trakų </a:t>
                      </a:r>
                      <a:r>
                        <a:rPr lang="lt-LT" sz="1400" dirty="0" err="1" smtClean="0">
                          <a:latin typeface="Times New Roman" pitchFamily="18" charset="0"/>
                          <a:cs typeface="Times New Roman" pitchFamily="18" charset="0"/>
                        </a:rPr>
                        <a:t>raj</a:t>
                      </a:r>
                      <a:r>
                        <a:rPr lang="lt-LT" sz="1400" dirty="0" smtClean="0">
                          <a:latin typeface="Times New Roman" pitchFamily="18" charset="0"/>
                          <a:cs typeface="Times New Roman" pitchFamily="18" charset="0"/>
                        </a:rPr>
                        <a:t>.</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1</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2</a:t>
                      </a:r>
                      <a:endParaRPr lang="lt-LT" sz="1400" dirty="0">
                        <a:latin typeface="Times New Roman" pitchFamily="18" charset="0"/>
                        <a:cs typeface="Times New Roman" pitchFamily="18" charset="0"/>
                      </a:endParaRPr>
                    </a:p>
                  </a:txBody>
                  <a:tcPr/>
                </a:tc>
              </a:tr>
              <a:tr h="0">
                <a:tc>
                  <a:txBody>
                    <a:bodyPr/>
                    <a:lstStyle/>
                    <a:p>
                      <a:r>
                        <a:rPr lang="lt-LT" sz="1400" dirty="0" smtClean="0">
                          <a:latin typeface="Times New Roman" pitchFamily="18" charset="0"/>
                          <a:cs typeface="Times New Roman" pitchFamily="18" charset="0"/>
                        </a:rPr>
                        <a:t>16</a:t>
                      </a:r>
                      <a:endParaRPr lang="lt-LT" sz="1400" dirty="0">
                        <a:latin typeface="Times New Roman" pitchFamily="18" charset="0"/>
                        <a:cs typeface="Times New Roman" pitchFamily="18" charset="0"/>
                      </a:endParaRPr>
                    </a:p>
                  </a:txBody>
                  <a:tcPr/>
                </a:tc>
                <a:tc>
                  <a:txBody>
                    <a:bodyPr/>
                    <a:lstStyle/>
                    <a:p>
                      <a:r>
                        <a:rPr lang="lt-LT" sz="1400" dirty="0" smtClean="0">
                          <a:latin typeface="Times New Roman" pitchFamily="18" charset="0"/>
                          <a:cs typeface="Times New Roman" pitchFamily="18" charset="0"/>
                        </a:rPr>
                        <a:t>Vilniaus m.</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4</a:t>
                      </a:r>
                      <a:endParaRPr lang="lt-LT" sz="1400" dirty="0">
                        <a:latin typeface="Times New Roman" pitchFamily="18" charset="0"/>
                        <a:cs typeface="Times New Roman" pitchFamily="18" charset="0"/>
                      </a:endParaRPr>
                    </a:p>
                  </a:txBody>
                  <a:tcPr/>
                </a:tc>
              </a:tr>
              <a:tr h="0">
                <a:tc gridSpan="2">
                  <a:txBody>
                    <a:bodyPr/>
                    <a:lstStyle/>
                    <a:p>
                      <a:pPr algn="r"/>
                      <a:r>
                        <a:rPr lang="lt-LT" sz="1400" b="1" dirty="0" smtClean="0">
                          <a:latin typeface="Times New Roman" pitchFamily="18" charset="0"/>
                          <a:cs typeface="Times New Roman" pitchFamily="18" charset="0"/>
                        </a:rPr>
                        <a:t>Iš viso:</a:t>
                      </a:r>
                      <a:endParaRPr lang="lt-LT" sz="1400" b="1" dirty="0">
                        <a:latin typeface="Times New Roman" pitchFamily="18" charset="0"/>
                        <a:cs typeface="Times New Roman" pitchFamily="18" charset="0"/>
                      </a:endParaRPr>
                    </a:p>
                  </a:txBody>
                  <a:tcPr/>
                </a:tc>
                <a:tc hMerge="1">
                  <a:txBody>
                    <a:bodyPr/>
                    <a:lstStyle/>
                    <a:p>
                      <a:endParaRPr lang="lt-LT" b="1" dirty="0"/>
                    </a:p>
                  </a:txBody>
                  <a:tcPr/>
                </a:tc>
                <a:tc>
                  <a:txBody>
                    <a:bodyPr/>
                    <a:lstStyle/>
                    <a:p>
                      <a:pPr algn="ctr"/>
                      <a:r>
                        <a:rPr lang="lt-LT" sz="1400" b="1" dirty="0" smtClean="0">
                          <a:latin typeface="Times New Roman" pitchFamily="18" charset="0"/>
                          <a:cs typeface="Times New Roman" pitchFamily="18" charset="0"/>
                        </a:rPr>
                        <a:t>12</a:t>
                      </a:r>
                      <a:endParaRPr lang="lt-LT" sz="1400" b="1" dirty="0">
                        <a:latin typeface="Times New Roman" pitchFamily="18" charset="0"/>
                        <a:cs typeface="Times New Roman" pitchFamily="18" charset="0"/>
                      </a:endParaRPr>
                    </a:p>
                  </a:txBody>
                  <a:tcPr/>
                </a:tc>
                <a:tc>
                  <a:txBody>
                    <a:bodyPr/>
                    <a:lstStyle/>
                    <a:p>
                      <a:pPr algn="ctr"/>
                      <a:r>
                        <a:rPr lang="lt-LT" sz="1400" b="1" dirty="0" smtClean="0">
                          <a:latin typeface="Times New Roman" pitchFamily="18" charset="0"/>
                          <a:cs typeface="Times New Roman" pitchFamily="18" charset="0"/>
                        </a:rPr>
                        <a:t>14</a:t>
                      </a:r>
                      <a:endParaRPr lang="lt-LT" sz="1400" b="1" dirty="0">
                        <a:latin typeface="Times New Roman" pitchFamily="18" charset="0"/>
                        <a:cs typeface="Times New Roman" pitchFamily="18" charset="0"/>
                      </a:endParaRPr>
                    </a:p>
                  </a:txBody>
                  <a:tcPr/>
                </a:tc>
                <a:tc>
                  <a:txBody>
                    <a:bodyPr/>
                    <a:lstStyle/>
                    <a:p>
                      <a:pPr algn="ctr"/>
                      <a:r>
                        <a:rPr lang="lt-LT" sz="1400" b="1" dirty="0" smtClean="0">
                          <a:latin typeface="Times New Roman" pitchFamily="18" charset="0"/>
                          <a:cs typeface="Times New Roman" pitchFamily="18" charset="0"/>
                        </a:rPr>
                        <a:t>25</a:t>
                      </a:r>
                      <a:endParaRPr lang="lt-LT" sz="1400" b="1" dirty="0">
                        <a:latin typeface="Times New Roman" pitchFamily="18" charset="0"/>
                        <a:cs typeface="Times New Roman" pitchFamily="18" charset="0"/>
                      </a:endParaRPr>
                    </a:p>
                  </a:txBody>
                  <a:tcPr/>
                </a:tc>
              </a:tr>
              <a:tr h="139888">
                <a:tc gridSpan="2">
                  <a:txBody>
                    <a:bodyPr/>
                    <a:lstStyle/>
                    <a:p>
                      <a:pPr algn="r"/>
                      <a:r>
                        <a:rPr lang="lt-LT" sz="1400" b="1" dirty="0" smtClean="0">
                          <a:latin typeface="Times New Roman" pitchFamily="18" charset="0"/>
                          <a:cs typeface="Times New Roman" pitchFamily="18" charset="0"/>
                        </a:rPr>
                        <a:t>Lovadieniai</a:t>
                      </a:r>
                      <a:endParaRPr lang="lt-LT" sz="1400" b="1" dirty="0">
                        <a:latin typeface="Times New Roman" pitchFamily="18" charset="0"/>
                        <a:cs typeface="Times New Roman" pitchFamily="18" charset="0"/>
                      </a:endParaRPr>
                    </a:p>
                  </a:txBody>
                  <a:tcPr/>
                </a:tc>
                <a:tc hMerge="1">
                  <a:txBody>
                    <a:bodyPr/>
                    <a:lstStyle/>
                    <a:p>
                      <a:endParaRPr lang="lt-LT" b="1" dirty="0"/>
                    </a:p>
                  </a:txBody>
                  <a:tcPr/>
                </a:tc>
                <a:tc>
                  <a:txBody>
                    <a:bodyPr/>
                    <a:lstStyle/>
                    <a:p>
                      <a:pPr algn="ctr"/>
                      <a:r>
                        <a:rPr lang="lt-LT" sz="1400" b="1" dirty="0" smtClean="0">
                          <a:latin typeface="Times New Roman" pitchFamily="18" charset="0"/>
                          <a:cs typeface="Times New Roman" pitchFamily="18" charset="0"/>
                        </a:rPr>
                        <a:t>1382</a:t>
                      </a:r>
                      <a:endParaRPr lang="lt-LT" sz="1400" b="1" dirty="0">
                        <a:latin typeface="Times New Roman" pitchFamily="18" charset="0"/>
                        <a:cs typeface="Times New Roman" pitchFamily="18" charset="0"/>
                      </a:endParaRPr>
                    </a:p>
                  </a:txBody>
                  <a:tcPr/>
                </a:tc>
                <a:tc>
                  <a:txBody>
                    <a:bodyPr/>
                    <a:lstStyle/>
                    <a:p>
                      <a:pPr algn="ctr"/>
                      <a:r>
                        <a:rPr lang="lt-LT" sz="1400" b="1" dirty="0" smtClean="0">
                          <a:latin typeface="Times New Roman" pitchFamily="18" charset="0"/>
                          <a:cs typeface="Times New Roman" pitchFamily="18" charset="0"/>
                        </a:rPr>
                        <a:t>1742</a:t>
                      </a:r>
                      <a:endParaRPr lang="lt-LT" sz="1400" b="1" dirty="0">
                        <a:latin typeface="Times New Roman" pitchFamily="18" charset="0"/>
                        <a:cs typeface="Times New Roman" pitchFamily="18" charset="0"/>
                      </a:endParaRPr>
                    </a:p>
                  </a:txBody>
                  <a:tcPr/>
                </a:tc>
                <a:tc>
                  <a:txBody>
                    <a:bodyPr/>
                    <a:lstStyle/>
                    <a:p>
                      <a:pPr algn="ctr"/>
                      <a:r>
                        <a:rPr lang="lt-LT" sz="1400" b="1" dirty="0" smtClean="0">
                          <a:latin typeface="Times New Roman" pitchFamily="18" charset="0"/>
                          <a:cs typeface="Times New Roman" pitchFamily="18" charset="0"/>
                        </a:rPr>
                        <a:t>3133</a:t>
                      </a:r>
                      <a:endParaRPr lang="lt-LT" sz="1400" b="1"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xmlns="" val="111737079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b="1" dirty="0"/>
              <a:t>Stacionaro lovų funkcionavimo rodikliai 2010 - 2012 m</a:t>
            </a:r>
            <a:r>
              <a:rPr lang="lt-LT" b="1" dirty="0" smtClean="0"/>
              <a:t>.</a:t>
            </a:r>
            <a:endParaRPr lang="lt-LT" dirty="0"/>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xmlns="" val="691778305"/>
              </p:ext>
            </p:extLst>
          </p:nvPr>
        </p:nvGraphicFramePr>
        <p:xfrm>
          <a:off x="467544" y="1556792"/>
          <a:ext cx="8229599" cy="2286000"/>
        </p:xfrm>
        <a:graphic>
          <a:graphicData uri="http://schemas.openxmlformats.org/drawingml/2006/table">
            <a:tbl>
              <a:tblPr firstRow="1" bandRow="1">
                <a:tableStyleId>{5C22544A-7EE6-4342-B048-85BDC9FD1C3A}</a:tableStyleId>
              </a:tblPr>
              <a:tblGrid>
                <a:gridCol w="792088"/>
                <a:gridCol w="1080120"/>
                <a:gridCol w="936104"/>
                <a:gridCol w="1368152"/>
                <a:gridCol w="1810544"/>
                <a:gridCol w="1152128"/>
                <a:gridCol w="1090463"/>
              </a:tblGrid>
              <a:tr h="370840">
                <a:tc>
                  <a:txBody>
                    <a:bodyPr/>
                    <a:lstStyle/>
                    <a:p>
                      <a:r>
                        <a:rPr lang="lt-LT" sz="1800" b="1" kern="1200" dirty="0" smtClean="0">
                          <a:solidFill>
                            <a:schemeClr val="lt1"/>
                          </a:solidFill>
                          <a:effectLst/>
                          <a:latin typeface="Times New Roman" pitchFamily="18" charset="0"/>
                          <a:ea typeface="+mn-ea"/>
                          <a:cs typeface="Times New Roman" pitchFamily="18" charset="0"/>
                        </a:rPr>
                        <a:t>Metai</a:t>
                      </a:r>
                      <a:endParaRPr lang="lt-LT" sz="1800" dirty="0">
                        <a:latin typeface="Times New Roman" pitchFamily="18" charset="0"/>
                        <a:cs typeface="Times New Roman" pitchFamily="18" charset="0"/>
                      </a:endParaRPr>
                    </a:p>
                  </a:txBody>
                  <a:tcPr anchor="ctr"/>
                </a:tc>
                <a:tc>
                  <a:txBody>
                    <a:bodyPr/>
                    <a:lstStyle/>
                    <a:p>
                      <a:r>
                        <a:rPr lang="lt-LT" sz="1800" b="1" kern="1200" dirty="0" err="1" smtClean="0">
                          <a:solidFill>
                            <a:schemeClr val="lt1"/>
                          </a:solidFill>
                          <a:effectLst/>
                          <a:latin typeface="Times New Roman" pitchFamily="18" charset="0"/>
                          <a:ea typeface="+mn-ea"/>
                          <a:cs typeface="Times New Roman" pitchFamily="18" charset="0"/>
                        </a:rPr>
                        <a:t>Vid</a:t>
                      </a:r>
                      <a:r>
                        <a:rPr lang="lt-LT" sz="1800" b="1" kern="1200" dirty="0" smtClean="0">
                          <a:solidFill>
                            <a:schemeClr val="lt1"/>
                          </a:solidFill>
                          <a:effectLst/>
                          <a:latin typeface="Times New Roman" pitchFamily="18" charset="0"/>
                          <a:ea typeface="+mn-ea"/>
                          <a:cs typeface="Times New Roman" pitchFamily="18" charset="0"/>
                        </a:rPr>
                        <a:t>. lovų skaičius</a:t>
                      </a:r>
                      <a:endParaRPr lang="lt-LT" sz="1800" dirty="0">
                        <a:latin typeface="Times New Roman" pitchFamily="18" charset="0"/>
                        <a:cs typeface="Times New Roman" pitchFamily="18" charset="0"/>
                      </a:endParaRPr>
                    </a:p>
                  </a:txBody>
                  <a:tcPr anchor="ctr"/>
                </a:tc>
                <a:tc>
                  <a:txBody>
                    <a:bodyPr/>
                    <a:lstStyle/>
                    <a:p>
                      <a:r>
                        <a:rPr lang="lt-LT" sz="1800" b="1" kern="1200" dirty="0" smtClean="0">
                          <a:solidFill>
                            <a:schemeClr val="lt1"/>
                          </a:solidFill>
                          <a:effectLst/>
                          <a:latin typeface="Times New Roman" pitchFamily="18" charset="0"/>
                          <a:ea typeface="+mn-ea"/>
                          <a:cs typeface="Times New Roman" pitchFamily="18" charset="0"/>
                        </a:rPr>
                        <a:t>Gulėjo ligonių</a:t>
                      </a:r>
                      <a:endParaRPr lang="lt-LT" sz="1800" dirty="0">
                        <a:latin typeface="Times New Roman" pitchFamily="18" charset="0"/>
                        <a:cs typeface="Times New Roman" pitchFamily="18" charset="0"/>
                      </a:endParaRPr>
                    </a:p>
                  </a:txBody>
                  <a:tcPr anchor="ctr"/>
                </a:tc>
                <a:tc>
                  <a:txBody>
                    <a:bodyPr/>
                    <a:lstStyle/>
                    <a:p>
                      <a:r>
                        <a:rPr lang="lt-LT" sz="1800" b="1" kern="1200" dirty="0" smtClean="0">
                          <a:solidFill>
                            <a:schemeClr val="lt1"/>
                          </a:solidFill>
                          <a:effectLst/>
                          <a:latin typeface="Times New Roman" pitchFamily="18" charset="0"/>
                          <a:ea typeface="+mn-ea"/>
                          <a:cs typeface="Times New Roman" pitchFamily="18" charset="0"/>
                        </a:rPr>
                        <a:t>Lovadieniai</a:t>
                      </a:r>
                      <a:endParaRPr lang="lt-LT" sz="1800" dirty="0">
                        <a:latin typeface="Times New Roman" pitchFamily="18" charset="0"/>
                        <a:cs typeface="Times New Roman" pitchFamily="18" charset="0"/>
                      </a:endParaRPr>
                    </a:p>
                  </a:txBody>
                  <a:tcPr anchor="ctr"/>
                </a:tc>
                <a:tc>
                  <a:txBody>
                    <a:bodyPr/>
                    <a:lstStyle/>
                    <a:p>
                      <a:r>
                        <a:rPr lang="lt-LT" sz="1800" b="1" kern="1200" dirty="0" smtClean="0">
                          <a:solidFill>
                            <a:schemeClr val="lt1"/>
                          </a:solidFill>
                          <a:effectLst/>
                          <a:latin typeface="Times New Roman" pitchFamily="18" charset="0"/>
                          <a:ea typeface="+mn-ea"/>
                          <a:cs typeface="Times New Roman" pitchFamily="18" charset="0"/>
                        </a:rPr>
                        <a:t>Lovos funkcionavimas</a:t>
                      </a:r>
                    </a:p>
                    <a:p>
                      <a:r>
                        <a:rPr lang="lt-LT" sz="1800" b="1" kern="1200" dirty="0" smtClean="0">
                          <a:solidFill>
                            <a:schemeClr val="lt1"/>
                          </a:solidFill>
                          <a:effectLst/>
                          <a:latin typeface="Times New Roman" pitchFamily="18" charset="0"/>
                          <a:ea typeface="+mn-ea"/>
                          <a:cs typeface="Times New Roman" pitchFamily="18" charset="0"/>
                        </a:rPr>
                        <a:t>dienomis</a:t>
                      </a:r>
                    </a:p>
                    <a:p>
                      <a:endParaRPr lang="lt-LT" sz="1800" dirty="0">
                        <a:latin typeface="Times New Roman" pitchFamily="18" charset="0"/>
                        <a:cs typeface="Times New Roman" pitchFamily="18" charset="0"/>
                      </a:endParaRPr>
                    </a:p>
                  </a:txBody>
                  <a:tcPr anchor="ctr"/>
                </a:tc>
                <a:tc>
                  <a:txBody>
                    <a:bodyPr/>
                    <a:lstStyle/>
                    <a:p>
                      <a:r>
                        <a:rPr lang="lt-LT" sz="1800" b="1" kern="1200" dirty="0" err="1" smtClean="0">
                          <a:solidFill>
                            <a:schemeClr val="lt1"/>
                          </a:solidFill>
                          <a:effectLst/>
                          <a:latin typeface="Times New Roman" pitchFamily="18" charset="0"/>
                          <a:ea typeface="+mn-ea"/>
                          <a:cs typeface="Times New Roman" pitchFamily="18" charset="0"/>
                        </a:rPr>
                        <a:t>Stac</a:t>
                      </a:r>
                      <a:r>
                        <a:rPr lang="lt-LT" sz="1800" b="1" kern="1200" dirty="0" smtClean="0">
                          <a:solidFill>
                            <a:schemeClr val="lt1"/>
                          </a:solidFill>
                          <a:effectLst/>
                          <a:latin typeface="Times New Roman" pitchFamily="18" charset="0"/>
                          <a:ea typeface="+mn-ea"/>
                          <a:cs typeface="Times New Roman" pitchFamily="18" charset="0"/>
                        </a:rPr>
                        <a:t>. lovų</a:t>
                      </a:r>
                    </a:p>
                    <a:p>
                      <a:r>
                        <a:rPr lang="lt-LT" sz="1800" b="1" kern="1200" dirty="0" smtClean="0">
                          <a:solidFill>
                            <a:schemeClr val="lt1"/>
                          </a:solidFill>
                          <a:effectLst/>
                          <a:latin typeface="Times New Roman" pitchFamily="18" charset="0"/>
                          <a:ea typeface="+mn-ea"/>
                          <a:cs typeface="Times New Roman" pitchFamily="18" charset="0"/>
                        </a:rPr>
                        <a:t>fondo </a:t>
                      </a:r>
                      <a:r>
                        <a:rPr lang="lt-LT" sz="1800" b="1" kern="1200" dirty="0" err="1" smtClean="0">
                          <a:solidFill>
                            <a:schemeClr val="lt1"/>
                          </a:solidFill>
                          <a:effectLst/>
                          <a:latin typeface="Times New Roman" pitchFamily="18" charset="0"/>
                          <a:ea typeface="+mn-ea"/>
                          <a:cs typeface="Times New Roman" pitchFamily="18" charset="0"/>
                        </a:rPr>
                        <a:t>panaud</a:t>
                      </a:r>
                      <a:r>
                        <a:rPr lang="lt-LT" sz="1800" b="1" kern="1200" dirty="0" smtClean="0">
                          <a:solidFill>
                            <a:schemeClr val="lt1"/>
                          </a:solidFill>
                          <a:effectLst/>
                          <a:latin typeface="Times New Roman" pitchFamily="18" charset="0"/>
                          <a:ea typeface="+mn-ea"/>
                          <a:cs typeface="Times New Roman" pitchFamily="18" charset="0"/>
                        </a:rPr>
                        <a:t>.</a:t>
                      </a:r>
                    </a:p>
                    <a:p>
                      <a:r>
                        <a:rPr lang="en-US" sz="1800" b="1" kern="1200" dirty="0" smtClean="0">
                          <a:solidFill>
                            <a:schemeClr val="lt1"/>
                          </a:solidFill>
                          <a:effectLst/>
                          <a:latin typeface="Times New Roman" pitchFamily="18" charset="0"/>
                          <a:ea typeface="+mn-ea"/>
                          <a:cs typeface="Times New Roman" pitchFamily="18" charset="0"/>
                        </a:rPr>
                        <a:t>%</a:t>
                      </a:r>
                      <a:endParaRPr lang="lt-LT" sz="1800" dirty="0">
                        <a:latin typeface="Times New Roman" pitchFamily="18" charset="0"/>
                        <a:cs typeface="Times New Roman" pitchFamily="18" charset="0"/>
                      </a:endParaRPr>
                    </a:p>
                  </a:txBody>
                  <a:tcPr anchor="ctr"/>
                </a:tc>
                <a:tc>
                  <a:txBody>
                    <a:bodyPr/>
                    <a:lstStyle/>
                    <a:p>
                      <a:r>
                        <a:rPr lang="lt-LT" sz="1800" b="1" kern="1200" dirty="0" smtClean="0">
                          <a:solidFill>
                            <a:schemeClr val="lt1"/>
                          </a:solidFill>
                          <a:effectLst/>
                          <a:latin typeface="Times New Roman" pitchFamily="18" charset="0"/>
                          <a:ea typeface="+mn-ea"/>
                          <a:cs typeface="Times New Roman" pitchFamily="18" charset="0"/>
                        </a:rPr>
                        <a:t>Lovos apyvarta</a:t>
                      </a:r>
                      <a:endParaRPr lang="lt-LT" sz="1800" dirty="0">
                        <a:latin typeface="Times New Roman" pitchFamily="18" charset="0"/>
                        <a:cs typeface="Times New Roman" pitchFamily="18" charset="0"/>
                      </a:endParaRPr>
                    </a:p>
                  </a:txBody>
                  <a:tcPr anchor="ctr"/>
                </a:tc>
              </a:tr>
              <a:tr h="257944">
                <a:tc>
                  <a:txBody>
                    <a:bodyPr/>
                    <a:lstStyle/>
                    <a:p>
                      <a:pPr algn="ctr"/>
                      <a:r>
                        <a:rPr lang="lt-LT" sz="1800" kern="1200" dirty="0" smtClean="0">
                          <a:solidFill>
                            <a:schemeClr val="dk1"/>
                          </a:solidFill>
                          <a:effectLst/>
                          <a:latin typeface="Times New Roman" pitchFamily="18" charset="0"/>
                          <a:ea typeface="+mn-ea"/>
                          <a:cs typeface="Times New Roman" pitchFamily="18" charset="0"/>
                        </a:rPr>
                        <a:t>2010</a:t>
                      </a:r>
                      <a:endParaRPr lang="lt-LT" sz="1800" dirty="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55</a:t>
                      </a:r>
                      <a:endParaRPr lang="lt-LT" sz="1800" dirty="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152</a:t>
                      </a:r>
                      <a:endParaRPr lang="lt-LT" sz="1800" dirty="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18475</a:t>
                      </a:r>
                      <a:endParaRPr lang="lt-LT" sz="1800" dirty="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335,9</a:t>
                      </a:r>
                      <a:endParaRPr lang="lt-LT" sz="1800" dirty="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92,02</a:t>
                      </a:r>
                      <a:endParaRPr lang="lt-LT" sz="1800" dirty="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2,76</a:t>
                      </a:r>
                      <a:endParaRPr lang="lt-LT" sz="1800" dirty="0">
                        <a:latin typeface="Times New Roman" pitchFamily="18" charset="0"/>
                        <a:cs typeface="Times New Roman" pitchFamily="18" charset="0"/>
                      </a:endParaRPr>
                    </a:p>
                  </a:txBody>
                  <a:tcPr/>
                </a:tc>
              </a:tr>
              <a:tr h="210696">
                <a:tc>
                  <a:txBody>
                    <a:bodyPr/>
                    <a:lstStyle/>
                    <a:p>
                      <a:pPr algn="ctr"/>
                      <a:r>
                        <a:rPr lang="lt-LT" sz="1800" kern="1200" dirty="0" smtClean="0">
                          <a:solidFill>
                            <a:schemeClr val="dk1"/>
                          </a:solidFill>
                          <a:effectLst/>
                          <a:latin typeface="Times New Roman" pitchFamily="18" charset="0"/>
                          <a:ea typeface="+mn-ea"/>
                          <a:cs typeface="Times New Roman" pitchFamily="18" charset="0"/>
                        </a:rPr>
                        <a:t>2011</a:t>
                      </a:r>
                      <a:endParaRPr lang="lt-LT" sz="1800" dirty="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55</a:t>
                      </a:r>
                      <a:endParaRPr lang="lt-LT" sz="1800" dirty="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161</a:t>
                      </a:r>
                      <a:endParaRPr lang="lt-LT" sz="1800" dirty="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19994</a:t>
                      </a:r>
                      <a:endParaRPr lang="lt-LT" sz="1800" dirty="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363,5</a:t>
                      </a:r>
                      <a:endParaRPr lang="lt-LT" sz="1800" dirty="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99,5</a:t>
                      </a:r>
                      <a:endParaRPr lang="lt-LT" sz="1800" dirty="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2,92</a:t>
                      </a:r>
                      <a:endParaRPr lang="lt-LT" sz="1800" dirty="0">
                        <a:latin typeface="Times New Roman" pitchFamily="18" charset="0"/>
                        <a:cs typeface="Times New Roman" pitchFamily="18" charset="0"/>
                      </a:endParaRPr>
                    </a:p>
                  </a:txBody>
                  <a:tcPr/>
                </a:tc>
              </a:tr>
              <a:tr h="0">
                <a:tc>
                  <a:txBody>
                    <a:bodyPr/>
                    <a:lstStyle/>
                    <a:p>
                      <a:pPr algn="ctr"/>
                      <a:r>
                        <a:rPr lang="lt-LT" sz="1800" dirty="0" smtClean="0">
                          <a:latin typeface="Times New Roman" pitchFamily="18" charset="0"/>
                          <a:cs typeface="Times New Roman" pitchFamily="18" charset="0"/>
                        </a:rPr>
                        <a:t>2012</a:t>
                      </a:r>
                      <a:endParaRPr lang="lt-LT" sz="1800" dirty="0">
                        <a:latin typeface="Times New Roman" pitchFamily="18" charset="0"/>
                        <a:cs typeface="Times New Roman" pitchFamily="18" charset="0"/>
                      </a:endParaRPr>
                    </a:p>
                  </a:txBody>
                  <a:tcPr/>
                </a:tc>
                <a:tc>
                  <a:txBody>
                    <a:bodyPr/>
                    <a:lstStyle/>
                    <a:p>
                      <a:pPr algn="ctr"/>
                      <a:r>
                        <a:rPr lang="lt-LT" sz="1800" dirty="0" smtClean="0">
                          <a:latin typeface="Times New Roman" pitchFamily="18" charset="0"/>
                          <a:cs typeface="Times New Roman" pitchFamily="18" charset="0"/>
                        </a:rPr>
                        <a:t>55</a:t>
                      </a:r>
                      <a:endParaRPr lang="lt-LT" sz="1800" dirty="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160</a:t>
                      </a:r>
                      <a:endParaRPr lang="lt-LT" sz="1800" dirty="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22127</a:t>
                      </a:r>
                      <a:endParaRPr lang="lt-LT" sz="1800" dirty="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402,3</a:t>
                      </a:r>
                      <a:endParaRPr lang="lt-LT" sz="1800" dirty="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110,2</a:t>
                      </a:r>
                      <a:endParaRPr lang="lt-LT" sz="1800" dirty="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2,9</a:t>
                      </a:r>
                      <a:endParaRPr lang="lt-LT" sz="1800" dirty="0">
                        <a:latin typeface="Times New Roman" pitchFamily="18" charset="0"/>
                        <a:cs typeface="Times New Roman" pitchFamily="18" charset="0"/>
                      </a:endParaRPr>
                    </a:p>
                  </a:txBody>
                  <a:tcPr/>
                </a:tc>
              </a:tr>
            </a:tbl>
          </a:graphicData>
        </a:graphic>
      </p:graphicFrame>
      <p:sp>
        <p:nvSpPr>
          <p:cNvPr id="5" name="TextBox 4"/>
          <p:cNvSpPr txBox="1"/>
          <p:nvPr/>
        </p:nvSpPr>
        <p:spPr>
          <a:xfrm>
            <a:off x="539552" y="4053239"/>
            <a:ext cx="8136904" cy="369332"/>
          </a:xfrm>
          <a:prstGeom prst="rect">
            <a:avLst/>
          </a:prstGeom>
          <a:noFill/>
        </p:spPr>
        <p:txBody>
          <a:bodyPr wrap="square" rtlCol="0">
            <a:spAutoFit/>
          </a:bodyPr>
          <a:lstStyle/>
          <a:p>
            <a:pPr algn="ctr"/>
            <a:r>
              <a:rPr lang="lt-LT" b="1" dirty="0"/>
              <a:t>Vidutinė gydymo trukmė ir gulėjimo laikas 2010 - 2012 m</a:t>
            </a:r>
            <a:r>
              <a:rPr lang="lt-LT" b="1" dirty="0" smtClean="0"/>
              <a:t>.</a:t>
            </a:r>
            <a:endParaRPr lang="lt-LT" dirty="0"/>
          </a:p>
        </p:txBody>
      </p:sp>
      <p:graphicFrame>
        <p:nvGraphicFramePr>
          <p:cNvPr id="6" name="Turinio vietos rezervavimo ženklas 3"/>
          <p:cNvGraphicFramePr>
            <a:graphicFrameLocks/>
          </p:cNvGraphicFramePr>
          <p:nvPr>
            <p:extLst>
              <p:ext uri="{D42A27DB-BD31-4B8C-83A1-F6EECF244321}">
                <p14:modId xmlns:p14="http://schemas.microsoft.com/office/powerpoint/2010/main" xmlns="" val="887006314"/>
              </p:ext>
            </p:extLst>
          </p:nvPr>
        </p:nvGraphicFramePr>
        <p:xfrm>
          <a:off x="455446" y="4725144"/>
          <a:ext cx="8305115" cy="1737360"/>
        </p:xfrm>
        <a:graphic>
          <a:graphicData uri="http://schemas.openxmlformats.org/drawingml/2006/table">
            <a:tbl>
              <a:tblPr firstRow="1" bandRow="1">
                <a:tableStyleId>{5C22544A-7EE6-4342-B048-85BDC9FD1C3A}</a:tableStyleId>
              </a:tblPr>
              <a:tblGrid>
                <a:gridCol w="874440"/>
                <a:gridCol w="1454011"/>
                <a:gridCol w="2016224"/>
                <a:gridCol w="1800200"/>
                <a:gridCol w="2160240"/>
              </a:tblGrid>
              <a:tr h="370840">
                <a:tc>
                  <a:txBody>
                    <a:bodyPr/>
                    <a:lstStyle/>
                    <a:p>
                      <a:r>
                        <a:rPr lang="lt-LT" sz="1800" b="1" kern="1200" dirty="0" smtClean="0">
                          <a:solidFill>
                            <a:schemeClr val="lt1"/>
                          </a:solidFill>
                          <a:effectLst/>
                          <a:latin typeface="Times New Roman" pitchFamily="18" charset="0"/>
                          <a:ea typeface="+mn-ea"/>
                          <a:cs typeface="Times New Roman" pitchFamily="18" charset="0"/>
                        </a:rPr>
                        <a:t>Metai</a:t>
                      </a:r>
                      <a:endParaRPr lang="lt-LT" sz="1800" dirty="0">
                        <a:latin typeface="Times New Roman" pitchFamily="18" charset="0"/>
                        <a:cs typeface="Times New Roman" pitchFamily="18" charset="0"/>
                      </a:endParaRPr>
                    </a:p>
                  </a:txBody>
                  <a:tcPr anchor="ctr"/>
                </a:tc>
                <a:tc>
                  <a:txBody>
                    <a:bodyPr/>
                    <a:lstStyle/>
                    <a:p>
                      <a:r>
                        <a:rPr lang="lt-LT" sz="1800" b="1" kern="1200" dirty="0" smtClean="0">
                          <a:solidFill>
                            <a:schemeClr val="lt1"/>
                          </a:solidFill>
                          <a:effectLst/>
                          <a:latin typeface="Times New Roman" pitchFamily="18" charset="0"/>
                          <a:ea typeface="+mn-ea"/>
                          <a:cs typeface="Times New Roman" pitchFamily="18" charset="0"/>
                        </a:rPr>
                        <a:t>Išrašyti + mirę</a:t>
                      </a:r>
                      <a:endParaRPr lang="lt-LT" sz="1800" dirty="0">
                        <a:latin typeface="Times New Roman" pitchFamily="18" charset="0"/>
                        <a:cs typeface="Times New Roman" pitchFamily="18" charset="0"/>
                      </a:endParaRPr>
                    </a:p>
                  </a:txBody>
                  <a:tcPr anchor="ctr"/>
                </a:tc>
                <a:tc>
                  <a:txBody>
                    <a:bodyPr/>
                    <a:lstStyle/>
                    <a:p>
                      <a:r>
                        <a:rPr lang="lt-LT" sz="1800" b="1" kern="1200" dirty="0" smtClean="0">
                          <a:solidFill>
                            <a:schemeClr val="lt1"/>
                          </a:solidFill>
                          <a:effectLst/>
                          <a:latin typeface="Times New Roman" pitchFamily="18" charset="0"/>
                          <a:ea typeface="+mn-ea"/>
                          <a:cs typeface="Times New Roman" pitchFamily="18" charset="0"/>
                        </a:rPr>
                        <a:t>Mirusių  </a:t>
                      </a:r>
                      <a:r>
                        <a:rPr lang="lt-LT" sz="1800" b="1" kern="1200" dirty="0" err="1" smtClean="0">
                          <a:solidFill>
                            <a:schemeClr val="lt1"/>
                          </a:solidFill>
                          <a:effectLst/>
                          <a:latin typeface="Times New Roman" pitchFamily="18" charset="0"/>
                          <a:ea typeface="+mn-ea"/>
                          <a:cs typeface="Times New Roman" pitchFamily="18" charset="0"/>
                        </a:rPr>
                        <a:t>lig.sk</a:t>
                      </a:r>
                      <a:r>
                        <a:rPr lang="lt-LT" sz="1800" b="1" kern="1200" dirty="0" smtClean="0">
                          <a:solidFill>
                            <a:schemeClr val="lt1"/>
                          </a:solidFill>
                          <a:effectLst/>
                          <a:latin typeface="Times New Roman" pitchFamily="18" charset="0"/>
                          <a:ea typeface="+mn-ea"/>
                          <a:cs typeface="Times New Roman" pitchFamily="18" charset="0"/>
                        </a:rPr>
                        <a:t>.</a:t>
                      </a:r>
                      <a:endParaRPr lang="lt-LT" sz="1800" dirty="0">
                        <a:latin typeface="Times New Roman" pitchFamily="18" charset="0"/>
                        <a:cs typeface="Times New Roman" pitchFamily="18" charset="0"/>
                      </a:endParaRPr>
                    </a:p>
                  </a:txBody>
                  <a:tcPr anchor="ctr"/>
                </a:tc>
                <a:tc>
                  <a:txBody>
                    <a:bodyPr/>
                    <a:lstStyle/>
                    <a:p>
                      <a:r>
                        <a:rPr lang="lt-LT" sz="1800" b="1" kern="1200" dirty="0" smtClean="0">
                          <a:solidFill>
                            <a:schemeClr val="lt1"/>
                          </a:solidFill>
                          <a:effectLst/>
                          <a:latin typeface="Times New Roman" pitchFamily="18" charset="0"/>
                          <a:ea typeface="+mn-ea"/>
                          <a:cs typeface="Times New Roman" pitchFamily="18" charset="0"/>
                        </a:rPr>
                        <a:t>Lovadieniai</a:t>
                      </a:r>
                      <a:endParaRPr lang="lt-LT" sz="1800" dirty="0">
                        <a:latin typeface="Times New Roman" pitchFamily="18" charset="0"/>
                        <a:cs typeface="Times New Roman" pitchFamily="18" charset="0"/>
                      </a:endParaRPr>
                    </a:p>
                  </a:txBody>
                  <a:tcPr anchor="ctr"/>
                </a:tc>
                <a:tc>
                  <a:txBody>
                    <a:bodyPr/>
                    <a:lstStyle/>
                    <a:p>
                      <a:r>
                        <a:rPr lang="lt-LT" sz="1800" b="1" kern="1200" dirty="0" smtClean="0">
                          <a:solidFill>
                            <a:schemeClr val="lt1"/>
                          </a:solidFill>
                          <a:effectLst/>
                          <a:latin typeface="Times New Roman" pitchFamily="18" charset="0"/>
                          <a:ea typeface="+mn-ea"/>
                          <a:cs typeface="Times New Roman" pitchFamily="18" charset="0"/>
                        </a:rPr>
                        <a:t>Vidutinė gulėjimo trukmė</a:t>
                      </a:r>
                      <a:endParaRPr lang="lt-LT" sz="1800" dirty="0">
                        <a:latin typeface="Times New Roman" pitchFamily="18" charset="0"/>
                        <a:cs typeface="Times New Roman" pitchFamily="18" charset="0"/>
                      </a:endParaRPr>
                    </a:p>
                  </a:txBody>
                  <a:tcPr anchor="ctr"/>
                </a:tc>
              </a:tr>
              <a:tr h="257944">
                <a:tc>
                  <a:txBody>
                    <a:bodyPr/>
                    <a:lstStyle/>
                    <a:p>
                      <a:pPr algn="ctr"/>
                      <a:r>
                        <a:rPr lang="lt-LT" sz="1800" kern="1200" dirty="0" smtClean="0">
                          <a:solidFill>
                            <a:schemeClr val="dk1"/>
                          </a:solidFill>
                          <a:effectLst/>
                          <a:latin typeface="Times New Roman" pitchFamily="18" charset="0"/>
                          <a:ea typeface="+mn-ea"/>
                          <a:cs typeface="Times New Roman" pitchFamily="18" charset="0"/>
                        </a:rPr>
                        <a:t>2010</a:t>
                      </a:r>
                      <a:endParaRPr lang="lt-LT" sz="1800" dirty="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152</a:t>
                      </a:r>
                      <a:endParaRPr lang="lt-LT" sz="1800" dirty="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14</a:t>
                      </a:r>
                      <a:endParaRPr lang="lt-LT" sz="1800" dirty="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18475</a:t>
                      </a:r>
                      <a:endParaRPr lang="lt-LT" sz="1800" dirty="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121,5</a:t>
                      </a:r>
                      <a:endParaRPr lang="lt-LT" sz="1800" dirty="0">
                        <a:latin typeface="Times New Roman" pitchFamily="18" charset="0"/>
                        <a:cs typeface="Times New Roman" pitchFamily="18" charset="0"/>
                      </a:endParaRPr>
                    </a:p>
                  </a:txBody>
                  <a:tcPr/>
                </a:tc>
              </a:tr>
              <a:tr h="210696">
                <a:tc>
                  <a:txBody>
                    <a:bodyPr/>
                    <a:lstStyle/>
                    <a:p>
                      <a:pPr algn="ctr"/>
                      <a:r>
                        <a:rPr lang="lt-LT" sz="1800" kern="1200" dirty="0" smtClean="0">
                          <a:solidFill>
                            <a:schemeClr val="dk1"/>
                          </a:solidFill>
                          <a:effectLst/>
                          <a:latin typeface="Times New Roman" pitchFamily="18" charset="0"/>
                          <a:ea typeface="+mn-ea"/>
                          <a:cs typeface="Times New Roman" pitchFamily="18" charset="0"/>
                        </a:rPr>
                        <a:t>2011</a:t>
                      </a:r>
                      <a:endParaRPr lang="lt-LT" sz="1800" dirty="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161</a:t>
                      </a:r>
                      <a:endParaRPr lang="lt-LT" sz="1800" dirty="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8</a:t>
                      </a:r>
                      <a:endParaRPr lang="lt-LT" sz="1800" dirty="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19994</a:t>
                      </a:r>
                      <a:endParaRPr lang="lt-LT" sz="1800" dirty="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124,1</a:t>
                      </a:r>
                      <a:endParaRPr lang="lt-LT" sz="1800" dirty="0">
                        <a:latin typeface="Times New Roman" pitchFamily="18" charset="0"/>
                        <a:cs typeface="Times New Roman" pitchFamily="18" charset="0"/>
                      </a:endParaRPr>
                    </a:p>
                  </a:txBody>
                  <a:tcPr/>
                </a:tc>
              </a:tr>
              <a:tr h="0">
                <a:tc>
                  <a:txBody>
                    <a:bodyPr/>
                    <a:lstStyle/>
                    <a:p>
                      <a:pPr algn="ctr"/>
                      <a:r>
                        <a:rPr lang="lt-LT" sz="1800" dirty="0" smtClean="0">
                          <a:latin typeface="Times New Roman" pitchFamily="18" charset="0"/>
                          <a:cs typeface="Times New Roman" pitchFamily="18" charset="0"/>
                        </a:rPr>
                        <a:t>2012</a:t>
                      </a:r>
                      <a:endParaRPr lang="lt-LT" sz="1800" dirty="0">
                        <a:latin typeface="Times New Roman" pitchFamily="18" charset="0"/>
                        <a:cs typeface="Times New Roman" pitchFamily="18" charset="0"/>
                      </a:endParaRPr>
                    </a:p>
                  </a:txBody>
                  <a:tcPr/>
                </a:tc>
                <a:tc>
                  <a:txBody>
                    <a:bodyPr/>
                    <a:lstStyle/>
                    <a:p>
                      <a:pPr algn="ctr"/>
                      <a:r>
                        <a:rPr lang="lt-LT" sz="1800" dirty="0" smtClean="0">
                          <a:latin typeface="Times New Roman" pitchFamily="18" charset="0"/>
                          <a:cs typeface="Times New Roman" pitchFamily="18" charset="0"/>
                        </a:rPr>
                        <a:t>160</a:t>
                      </a:r>
                      <a:endParaRPr lang="lt-LT" sz="1800" dirty="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16</a:t>
                      </a:r>
                      <a:endParaRPr lang="lt-LT" sz="1800" dirty="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22127</a:t>
                      </a:r>
                      <a:endParaRPr lang="lt-LT" sz="1800" dirty="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138,3</a:t>
                      </a:r>
                      <a:endParaRPr lang="lt-LT" sz="18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xmlns="" val="31066813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sz="3600" dirty="0" smtClean="0"/>
              <a:t>Stacionaro lovų funkcionavimo dinamika 2010-2012 m.</a:t>
            </a:r>
            <a:endParaRPr lang="lt-LT" sz="36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Ekonominė - finansinė veikla</a:t>
            </a:r>
            <a:endParaRPr lang="lt-LT" dirty="0"/>
          </a:p>
        </p:txBody>
      </p:sp>
      <p:graphicFrame>
        <p:nvGraphicFramePr>
          <p:cNvPr id="7" name="Turinio vietos rezervavimo ženklas 6"/>
          <p:cNvGraphicFramePr>
            <a:graphicFrameLocks noGrp="1"/>
          </p:cNvGraphicFramePr>
          <p:nvPr>
            <p:ph idx="1"/>
            <p:extLst>
              <p:ext uri="{D42A27DB-BD31-4B8C-83A1-F6EECF244321}">
                <p14:modId xmlns:p14="http://schemas.microsoft.com/office/powerpoint/2010/main" xmlns="" val="399127784"/>
              </p:ext>
            </p:extLst>
          </p:nvPr>
        </p:nvGraphicFramePr>
        <p:xfrm>
          <a:off x="580340" y="2027749"/>
          <a:ext cx="8229600" cy="4450080"/>
        </p:xfrm>
        <a:graphic>
          <a:graphicData uri="http://schemas.openxmlformats.org/drawingml/2006/table">
            <a:tbl>
              <a:tblPr firstRow="1" bandRow="1">
                <a:tableStyleId>{5C22544A-7EE6-4342-B048-85BDC9FD1C3A}</a:tableStyleId>
              </a:tblPr>
              <a:tblGrid>
                <a:gridCol w="4186808"/>
                <a:gridCol w="1296144"/>
                <a:gridCol w="1296144"/>
                <a:gridCol w="1450504"/>
              </a:tblGrid>
              <a:tr h="370840">
                <a:tc>
                  <a:txBody>
                    <a:bodyPr/>
                    <a:lstStyle/>
                    <a:p>
                      <a:r>
                        <a:rPr lang="lt-LT" sz="1400" b="1" kern="1200" dirty="0" smtClean="0">
                          <a:solidFill>
                            <a:schemeClr val="lt1"/>
                          </a:solidFill>
                          <a:effectLst/>
                          <a:latin typeface="Times New Roman" pitchFamily="18" charset="0"/>
                          <a:ea typeface="+mn-ea"/>
                          <a:cs typeface="Times New Roman" pitchFamily="18" charset="0"/>
                        </a:rPr>
                        <a:t>Turto grupės pavadinimas</a:t>
                      </a:r>
                      <a:endParaRPr lang="lt-LT" sz="1400" dirty="0">
                        <a:latin typeface="Times New Roman" pitchFamily="18" charset="0"/>
                        <a:cs typeface="Times New Roman" pitchFamily="18" charset="0"/>
                      </a:endParaRPr>
                    </a:p>
                  </a:txBody>
                  <a:tcPr/>
                </a:tc>
                <a:tc>
                  <a:txBody>
                    <a:bodyPr/>
                    <a:lstStyle/>
                    <a:p>
                      <a:r>
                        <a:rPr lang="lt-LT" sz="1400" b="1" kern="1200" dirty="0" smtClean="0">
                          <a:solidFill>
                            <a:schemeClr val="lt1"/>
                          </a:solidFill>
                          <a:effectLst/>
                          <a:latin typeface="Times New Roman" pitchFamily="18" charset="0"/>
                          <a:ea typeface="+mn-ea"/>
                          <a:cs typeface="Times New Roman" pitchFamily="18" charset="0"/>
                        </a:rPr>
                        <a:t>Turto vertė</a:t>
                      </a:r>
                    </a:p>
                    <a:p>
                      <a:r>
                        <a:rPr lang="lt-LT" sz="1400" b="1" kern="1200" dirty="0" smtClean="0">
                          <a:solidFill>
                            <a:schemeClr val="lt1"/>
                          </a:solidFill>
                          <a:effectLst/>
                          <a:latin typeface="Times New Roman" pitchFamily="18" charset="0"/>
                          <a:ea typeface="+mn-ea"/>
                          <a:cs typeface="Times New Roman" pitchFamily="18" charset="0"/>
                        </a:rPr>
                        <a:t>2011 m.</a:t>
                      </a:r>
                      <a:endParaRPr lang="lt-LT" sz="1400" dirty="0">
                        <a:latin typeface="Times New Roman" pitchFamily="18" charset="0"/>
                        <a:cs typeface="Times New Roman" pitchFamily="18" charset="0"/>
                      </a:endParaRPr>
                    </a:p>
                  </a:txBody>
                  <a:tcPr/>
                </a:tc>
                <a:tc>
                  <a:txBody>
                    <a:bodyPr/>
                    <a:lstStyle/>
                    <a:p>
                      <a:r>
                        <a:rPr lang="lt-LT" sz="1400" b="1" kern="1200" dirty="0" smtClean="0">
                          <a:solidFill>
                            <a:schemeClr val="lt1"/>
                          </a:solidFill>
                          <a:effectLst/>
                          <a:latin typeface="Times New Roman" pitchFamily="18" charset="0"/>
                          <a:ea typeface="+mn-ea"/>
                          <a:cs typeface="Times New Roman" pitchFamily="18" charset="0"/>
                        </a:rPr>
                        <a:t>Turto vertė</a:t>
                      </a:r>
                    </a:p>
                    <a:p>
                      <a:r>
                        <a:rPr lang="lt-LT" sz="1400" b="1" kern="1200" dirty="0" smtClean="0">
                          <a:solidFill>
                            <a:schemeClr val="lt1"/>
                          </a:solidFill>
                          <a:effectLst/>
                          <a:latin typeface="Times New Roman" pitchFamily="18" charset="0"/>
                          <a:ea typeface="+mn-ea"/>
                          <a:cs typeface="Times New Roman" pitchFamily="18" charset="0"/>
                        </a:rPr>
                        <a:t>2012 m.</a:t>
                      </a:r>
                      <a:endParaRPr lang="lt-LT" sz="1400" dirty="0">
                        <a:latin typeface="Times New Roman" pitchFamily="18" charset="0"/>
                        <a:cs typeface="Times New Roman" pitchFamily="18" charset="0"/>
                      </a:endParaRPr>
                    </a:p>
                  </a:txBody>
                  <a:tcPr/>
                </a:tc>
                <a:tc>
                  <a:txBody>
                    <a:bodyPr/>
                    <a:lstStyle/>
                    <a:p>
                      <a:r>
                        <a:rPr lang="lt-LT" sz="1400" b="1" kern="1200" dirty="0" smtClean="0">
                          <a:solidFill>
                            <a:schemeClr val="lt1"/>
                          </a:solidFill>
                          <a:effectLst/>
                          <a:latin typeface="Times New Roman" pitchFamily="18" charset="0"/>
                          <a:ea typeface="+mn-ea"/>
                          <a:cs typeface="Times New Roman" pitchFamily="18" charset="0"/>
                        </a:rPr>
                        <a:t>Palyginimas 2011/2012 m. (+/-)</a:t>
                      </a:r>
                      <a:endParaRPr lang="lt-LT" sz="1400" dirty="0">
                        <a:latin typeface="Times New Roman" pitchFamily="18" charset="0"/>
                        <a:cs typeface="Times New Roman" pitchFamily="18" charset="0"/>
                      </a:endParaRPr>
                    </a:p>
                  </a:txBody>
                  <a:tcPr/>
                </a:tc>
              </a:tr>
              <a:tr h="295979">
                <a:tc gridSpan="4">
                  <a:txBody>
                    <a:bodyPr/>
                    <a:lstStyle/>
                    <a:p>
                      <a:pPr algn="ctr"/>
                      <a:r>
                        <a:rPr lang="lt-LT" sz="1400" b="1" kern="1200" dirty="0" smtClean="0">
                          <a:solidFill>
                            <a:schemeClr val="dk1"/>
                          </a:solidFill>
                          <a:effectLst/>
                          <a:latin typeface="Times New Roman" pitchFamily="18" charset="0"/>
                          <a:ea typeface="+mn-ea"/>
                          <a:cs typeface="Times New Roman" pitchFamily="18" charset="0"/>
                        </a:rPr>
                        <a:t>SAM panaudos ir pasaugos teise perduotas naudoti turtas</a:t>
                      </a:r>
                      <a:endParaRPr lang="lt-LT" sz="1400" dirty="0">
                        <a:latin typeface="Times New Roman" pitchFamily="18" charset="0"/>
                        <a:cs typeface="Times New Roman" pitchFamily="18" charset="0"/>
                      </a:endParaRPr>
                    </a:p>
                  </a:txBody>
                  <a:tcPr anchor="ctr"/>
                </a:tc>
                <a:tc hMerge="1">
                  <a:txBody>
                    <a:bodyPr/>
                    <a:lstStyle/>
                    <a:p>
                      <a:endParaRPr lang="lt-LT"/>
                    </a:p>
                  </a:txBody>
                  <a:tcPr/>
                </a:tc>
                <a:tc hMerge="1">
                  <a:txBody>
                    <a:bodyPr/>
                    <a:lstStyle/>
                    <a:p>
                      <a:endParaRPr lang="lt-LT"/>
                    </a:p>
                  </a:txBody>
                  <a:tcPr/>
                </a:tc>
                <a:tc hMerge="1">
                  <a:txBody>
                    <a:bodyPr/>
                    <a:lstStyle/>
                    <a:p>
                      <a:endParaRPr lang="lt-LT"/>
                    </a:p>
                  </a:txBody>
                  <a:tcPr/>
                </a:tc>
              </a:tr>
              <a:tr h="1296144">
                <a:tc>
                  <a:txBody>
                    <a:bodyPr/>
                    <a:lstStyle/>
                    <a:p>
                      <a:r>
                        <a:rPr lang="lt-LT" sz="1400" kern="1200" dirty="0" smtClean="0">
                          <a:solidFill>
                            <a:schemeClr val="dk1"/>
                          </a:solidFill>
                          <a:effectLst/>
                          <a:latin typeface="Times New Roman" pitchFamily="18" charset="0"/>
                          <a:ea typeface="+mn-ea"/>
                          <a:cs typeface="Times New Roman" pitchFamily="18" charset="0"/>
                        </a:rPr>
                        <a:t>     -pastatai, statiniai</a:t>
                      </a:r>
                    </a:p>
                    <a:p>
                      <a:r>
                        <a:rPr lang="lt-LT" sz="1400" kern="1200" dirty="0" smtClean="0">
                          <a:solidFill>
                            <a:schemeClr val="dk1"/>
                          </a:solidFill>
                          <a:effectLst/>
                          <a:latin typeface="Times New Roman" pitchFamily="18" charset="0"/>
                          <a:ea typeface="+mn-ea"/>
                          <a:cs typeface="Times New Roman" pitchFamily="18" charset="0"/>
                        </a:rPr>
                        <a:t>     -medicininė įranga </a:t>
                      </a:r>
                    </a:p>
                    <a:p>
                      <a:r>
                        <a:rPr lang="lt-LT" sz="1400" kern="1200" dirty="0" smtClean="0">
                          <a:solidFill>
                            <a:schemeClr val="dk1"/>
                          </a:solidFill>
                          <a:effectLst/>
                          <a:latin typeface="Times New Roman" pitchFamily="18" charset="0"/>
                          <a:ea typeface="+mn-ea"/>
                          <a:cs typeface="Times New Roman" pitchFamily="18" charset="0"/>
                        </a:rPr>
                        <a:t>     -kitas mat. turtas (ūkinis inventorius)</a:t>
                      </a:r>
                    </a:p>
                    <a:p>
                      <a:r>
                        <a:rPr lang="lt-LT" sz="1400" kern="1200" dirty="0" smtClean="0">
                          <a:solidFill>
                            <a:schemeClr val="dk1"/>
                          </a:solidFill>
                          <a:effectLst/>
                          <a:latin typeface="Times New Roman" pitchFamily="18" charset="0"/>
                          <a:ea typeface="+mn-ea"/>
                          <a:cs typeface="Times New Roman" pitchFamily="18" charset="0"/>
                        </a:rPr>
                        <a:t>     -kompiuterinė technika</a:t>
                      </a:r>
                    </a:p>
                    <a:p>
                      <a:r>
                        <a:rPr lang="lt-LT" sz="1400" kern="1200" dirty="0" smtClean="0">
                          <a:solidFill>
                            <a:schemeClr val="dk1"/>
                          </a:solidFill>
                          <a:effectLst/>
                          <a:latin typeface="Times New Roman" pitchFamily="18" charset="0"/>
                          <a:ea typeface="+mn-ea"/>
                          <a:cs typeface="Times New Roman" pitchFamily="18" charset="0"/>
                        </a:rPr>
                        <a:t>     -nematerialus turtas</a:t>
                      </a:r>
                    </a:p>
                    <a:p>
                      <a:r>
                        <a:rPr lang="lt-LT" sz="1400" kern="1200" dirty="0" smtClean="0">
                          <a:solidFill>
                            <a:schemeClr val="dk1"/>
                          </a:solidFill>
                          <a:effectLst/>
                          <a:latin typeface="Times New Roman" pitchFamily="18" charset="0"/>
                          <a:ea typeface="+mn-ea"/>
                          <a:cs typeface="Times New Roman" pitchFamily="18" charset="0"/>
                        </a:rPr>
                        <a:t>     -trumpalaikis med. inventorius</a:t>
                      </a:r>
                    </a:p>
                    <a:p>
                      <a:r>
                        <a:rPr lang="lt-LT" sz="1400" kern="1200" dirty="0" smtClean="0">
                          <a:solidFill>
                            <a:schemeClr val="dk1"/>
                          </a:solidFill>
                          <a:effectLst/>
                          <a:latin typeface="Times New Roman" pitchFamily="18" charset="0"/>
                          <a:ea typeface="+mn-ea"/>
                          <a:cs typeface="Times New Roman" pitchFamily="18" charset="0"/>
                        </a:rPr>
                        <a:t>     -transportas</a:t>
                      </a:r>
                      <a:endParaRPr lang="lt-LT" sz="1400" dirty="0">
                        <a:latin typeface="Times New Roman" pitchFamily="18" charset="0"/>
                        <a:cs typeface="Times New Roman" pitchFamily="18" charset="0"/>
                      </a:endParaRPr>
                    </a:p>
                  </a:txBody>
                  <a:tcPr/>
                </a:tc>
                <a:tc>
                  <a:txBody>
                    <a:bodyPr/>
                    <a:lstStyle/>
                    <a:p>
                      <a:pPr algn="ctr"/>
                      <a:r>
                        <a:rPr lang="lt-LT" sz="1400" kern="1200" dirty="0" smtClean="0">
                          <a:solidFill>
                            <a:schemeClr val="dk1"/>
                          </a:solidFill>
                          <a:effectLst/>
                          <a:latin typeface="Times New Roman" pitchFamily="18" charset="0"/>
                          <a:ea typeface="+mn-ea"/>
                          <a:cs typeface="Times New Roman" pitchFamily="18" charset="0"/>
                        </a:rPr>
                        <a:t>6 404 493</a:t>
                      </a:r>
                    </a:p>
                    <a:p>
                      <a:pPr algn="ctr"/>
                      <a:r>
                        <a:rPr lang="lt-LT" sz="1400" kern="1200" dirty="0" smtClean="0">
                          <a:solidFill>
                            <a:schemeClr val="dk1"/>
                          </a:solidFill>
                          <a:effectLst/>
                          <a:latin typeface="Times New Roman" pitchFamily="18" charset="0"/>
                          <a:ea typeface="+mn-ea"/>
                          <a:cs typeface="Times New Roman" pitchFamily="18" charset="0"/>
                        </a:rPr>
                        <a:t>106 773</a:t>
                      </a:r>
                    </a:p>
                    <a:p>
                      <a:pPr algn="ctr"/>
                      <a:r>
                        <a:rPr lang="lt-LT" sz="1400" kern="1200" dirty="0" smtClean="0">
                          <a:solidFill>
                            <a:schemeClr val="dk1"/>
                          </a:solidFill>
                          <a:effectLst/>
                          <a:latin typeface="Times New Roman" pitchFamily="18" charset="0"/>
                          <a:ea typeface="+mn-ea"/>
                          <a:cs typeface="Times New Roman" pitchFamily="18" charset="0"/>
                        </a:rPr>
                        <a:t>1 235</a:t>
                      </a:r>
                    </a:p>
                    <a:p>
                      <a:pPr algn="ctr"/>
                      <a:r>
                        <a:rPr lang="lt-LT" sz="1400" kern="1200" dirty="0" smtClean="0">
                          <a:solidFill>
                            <a:schemeClr val="dk1"/>
                          </a:solidFill>
                          <a:effectLst/>
                          <a:latin typeface="Times New Roman" pitchFamily="18" charset="0"/>
                          <a:ea typeface="+mn-ea"/>
                          <a:cs typeface="Times New Roman" pitchFamily="18" charset="0"/>
                        </a:rPr>
                        <a:t>3 160</a:t>
                      </a:r>
                    </a:p>
                    <a:p>
                      <a:pPr algn="ctr"/>
                      <a:r>
                        <a:rPr lang="lt-LT" sz="1400" kern="1200" dirty="0" smtClean="0">
                          <a:solidFill>
                            <a:schemeClr val="dk1"/>
                          </a:solidFill>
                          <a:effectLst/>
                          <a:latin typeface="Times New Roman" pitchFamily="18" charset="0"/>
                          <a:ea typeface="+mn-ea"/>
                          <a:cs typeface="Times New Roman" pitchFamily="18" charset="0"/>
                        </a:rPr>
                        <a:t>1 595</a:t>
                      </a:r>
                    </a:p>
                    <a:p>
                      <a:pPr algn="ctr"/>
                      <a:r>
                        <a:rPr lang="lt-LT" sz="1400" kern="1200" dirty="0" smtClean="0">
                          <a:solidFill>
                            <a:schemeClr val="dk1"/>
                          </a:solidFill>
                          <a:effectLst/>
                          <a:latin typeface="Times New Roman" pitchFamily="18" charset="0"/>
                          <a:ea typeface="+mn-ea"/>
                          <a:cs typeface="Times New Roman" pitchFamily="18" charset="0"/>
                        </a:rPr>
                        <a:t>874</a:t>
                      </a:r>
                    </a:p>
                    <a:p>
                      <a:pPr algn="ctr"/>
                      <a:r>
                        <a:rPr lang="lt-LT" sz="1400" kern="1200" dirty="0" smtClean="0">
                          <a:solidFill>
                            <a:schemeClr val="dk1"/>
                          </a:solidFill>
                          <a:effectLst/>
                          <a:latin typeface="Times New Roman" pitchFamily="18" charset="0"/>
                          <a:ea typeface="+mn-ea"/>
                          <a:cs typeface="Times New Roman" pitchFamily="18" charset="0"/>
                        </a:rPr>
                        <a:t>7 926</a:t>
                      </a:r>
                      <a:endParaRPr lang="lt-LT" sz="1400" dirty="0">
                        <a:latin typeface="Times New Roman" pitchFamily="18" charset="0"/>
                        <a:cs typeface="Times New Roman" pitchFamily="18" charset="0"/>
                      </a:endParaRPr>
                    </a:p>
                  </a:txBody>
                  <a:tcPr/>
                </a:tc>
                <a:tc>
                  <a:txBody>
                    <a:bodyPr/>
                    <a:lstStyle/>
                    <a:p>
                      <a:pPr algn="ctr"/>
                      <a:r>
                        <a:rPr lang="lt-LT" sz="1400" kern="1200" dirty="0" smtClean="0">
                          <a:solidFill>
                            <a:schemeClr val="dk1"/>
                          </a:solidFill>
                          <a:effectLst/>
                          <a:latin typeface="Times New Roman" pitchFamily="18" charset="0"/>
                          <a:ea typeface="+mn-ea"/>
                          <a:cs typeface="Times New Roman" pitchFamily="18" charset="0"/>
                        </a:rPr>
                        <a:t>6 404 493</a:t>
                      </a:r>
                    </a:p>
                    <a:p>
                      <a:pPr algn="ctr"/>
                      <a:r>
                        <a:rPr lang="lt-LT" sz="1400" kern="1200" dirty="0" smtClean="0">
                          <a:solidFill>
                            <a:schemeClr val="dk1"/>
                          </a:solidFill>
                          <a:effectLst/>
                          <a:latin typeface="Times New Roman" pitchFamily="18" charset="0"/>
                          <a:ea typeface="+mn-ea"/>
                          <a:cs typeface="Times New Roman" pitchFamily="18" charset="0"/>
                        </a:rPr>
                        <a:t>706 570</a:t>
                      </a:r>
                    </a:p>
                    <a:p>
                      <a:pPr algn="ctr"/>
                      <a:r>
                        <a:rPr lang="lt-LT" sz="1400" kern="1200" dirty="0" smtClean="0">
                          <a:solidFill>
                            <a:schemeClr val="dk1"/>
                          </a:solidFill>
                          <a:effectLst/>
                          <a:latin typeface="Times New Roman" pitchFamily="18" charset="0"/>
                          <a:ea typeface="+mn-ea"/>
                          <a:cs typeface="Times New Roman" pitchFamily="18" charset="0"/>
                        </a:rPr>
                        <a:t>1 235</a:t>
                      </a:r>
                    </a:p>
                    <a:p>
                      <a:pPr algn="ctr"/>
                      <a:r>
                        <a:rPr lang="lt-LT" sz="1400" kern="1200" dirty="0" smtClean="0">
                          <a:solidFill>
                            <a:schemeClr val="dk1"/>
                          </a:solidFill>
                          <a:effectLst/>
                          <a:latin typeface="Times New Roman" pitchFamily="18" charset="0"/>
                          <a:ea typeface="+mn-ea"/>
                          <a:cs typeface="Times New Roman" pitchFamily="18" charset="0"/>
                        </a:rPr>
                        <a:t>3 160</a:t>
                      </a:r>
                    </a:p>
                    <a:p>
                      <a:pPr algn="ctr"/>
                      <a:r>
                        <a:rPr lang="lt-LT" sz="1400" kern="1200" dirty="0" smtClean="0">
                          <a:solidFill>
                            <a:schemeClr val="dk1"/>
                          </a:solidFill>
                          <a:effectLst/>
                          <a:latin typeface="Times New Roman" pitchFamily="18" charset="0"/>
                          <a:ea typeface="+mn-ea"/>
                          <a:cs typeface="Times New Roman" pitchFamily="18" charset="0"/>
                        </a:rPr>
                        <a:t>1 595</a:t>
                      </a:r>
                    </a:p>
                    <a:p>
                      <a:pPr algn="ctr"/>
                      <a:r>
                        <a:rPr lang="lt-LT" sz="1400" kern="1200" dirty="0" smtClean="0">
                          <a:solidFill>
                            <a:schemeClr val="dk1"/>
                          </a:solidFill>
                          <a:effectLst/>
                          <a:latin typeface="Times New Roman" pitchFamily="18" charset="0"/>
                          <a:ea typeface="+mn-ea"/>
                          <a:cs typeface="Times New Roman" pitchFamily="18" charset="0"/>
                        </a:rPr>
                        <a:t>874</a:t>
                      </a:r>
                    </a:p>
                    <a:p>
                      <a:pPr algn="ctr"/>
                      <a:r>
                        <a:rPr lang="lt-LT" sz="1400" kern="1200" dirty="0" smtClean="0">
                          <a:solidFill>
                            <a:schemeClr val="dk1"/>
                          </a:solidFill>
                          <a:effectLst/>
                          <a:latin typeface="Times New Roman" pitchFamily="18" charset="0"/>
                          <a:ea typeface="+mn-ea"/>
                          <a:cs typeface="Times New Roman" pitchFamily="18" charset="0"/>
                        </a:rPr>
                        <a:t>0</a:t>
                      </a:r>
                      <a:endParaRPr lang="lt-LT" sz="1400" dirty="0">
                        <a:latin typeface="Times New Roman" pitchFamily="18" charset="0"/>
                        <a:cs typeface="Times New Roman" pitchFamily="18" charset="0"/>
                      </a:endParaRPr>
                    </a:p>
                  </a:txBody>
                  <a:tcPr/>
                </a:tc>
                <a:tc>
                  <a:txBody>
                    <a:bodyPr/>
                    <a:lstStyle/>
                    <a:p>
                      <a:endParaRPr lang="lt-LT" sz="1400" kern="1200" dirty="0" smtClean="0">
                        <a:solidFill>
                          <a:schemeClr val="dk1"/>
                        </a:solidFill>
                        <a:effectLst/>
                        <a:latin typeface="Times New Roman" pitchFamily="18" charset="0"/>
                        <a:ea typeface="+mn-ea"/>
                        <a:cs typeface="Times New Roman" pitchFamily="18" charset="0"/>
                      </a:endParaRPr>
                    </a:p>
                    <a:p>
                      <a:pPr algn="ctr"/>
                      <a:r>
                        <a:rPr lang="lt-LT" sz="1400" kern="1200" dirty="0" smtClean="0">
                          <a:solidFill>
                            <a:schemeClr val="dk1"/>
                          </a:solidFill>
                          <a:effectLst/>
                          <a:latin typeface="Times New Roman" pitchFamily="18" charset="0"/>
                          <a:ea typeface="+mn-ea"/>
                          <a:cs typeface="Times New Roman" pitchFamily="18" charset="0"/>
                        </a:rPr>
                        <a:t>+599 797</a:t>
                      </a:r>
                    </a:p>
                    <a:p>
                      <a:r>
                        <a:rPr lang="lt-LT" sz="1400" b="1" kern="1200" dirty="0" smtClean="0">
                          <a:solidFill>
                            <a:schemeClr val="dk1"/>
                          </a:solidFill>
                          <a:effectLst/>
                          <a:latin typeface="Times New Roman" pitchFamily="18" charset="0"/>
                          <a:ea typeface="+mn-ea"/>
                          <a:cs typeface="Times New Roman" pitchFamily="18" charset="0"/>
                        </a:rPr>
                        <a:t> </a:t>
                      </a:r>
                      <a:endParaRPr lang="lt-LT" sz="1400" kern="1200" dirty="0" smtClean="0">
                        <a:solidFill>
                          <a:schemeClr val="dk1"/>
                        </a:solidFill>
                        <a:effectLst/>
                        <a:latin typeface="Times New Roman" pitchFamily="18" charset="0"/>
                        <a:ea typeface="+mn-ea"/>
                        <a:cs typeface="Times New Roman" pitchFamily="18" charset="0"/>
                      </a:endParaRPr>
                    </a:p>
                    <a:p>
                      <a:r>
                        <a:rPr lang="lt-LT" sz="1400" b="1" kern="1200" dirty="0" smtClean="0">
                          <a:solidFill>
                            <a:schemeClr val="dk1"/>
                          </a:solidFill>
                          <a:effectLst/>
                          <a:latin typeface="Times New Roman" pitchFamily="18" charset="0"/>
                          <a:ea typeface="+mn-ea"/>
                          <a:cs typeface="Times New Roman" pitchFamily="18" charset="0"/>
                        </a:rPr>
                        <a:t> </a:t>
                      </a:r>
                      <a:endParaRPr lang="lt-LT" sz="1400" kern="1200" dirty="0" smtClean="0">
                        <a:solidFill>
                          <a:schemeClr val="dk1"/>
                        </a:solidFill>
                        <a:effectLst/>
                        <a:latin typeface="Times New Roman" pitchFamily="18" charset="0"/>
                        <a:ea typeface="+mn-ea"/>
                        <a:cs typeface="Times New Roman" pitchFamily="18" charset="0"/>
                      </a:endParaRPr>
                    </a:p>
                    <a:p>
                      <a:r>
                        <a:rPr lang="lt-LT" sz="1400" kern="1200" dirty="0" smtClean="0">
                          <a:solidFill>
                            <a:schemeClr val="dk1"/>
                          </a:solidFill>
                          <a:effectLst/>
                          <a:latin typeface="Times New Roman" pitchFamily="18" charset="0"/>
                          <a:ea typeface="+mn-ea"/>
                          <a:cs typeface="Times New Roman" pitchFamily="18" charset="0"/>
                        </a:rPr>
                        <a:t> </a:t>
                      </a:r>
                    </a:p>
                    <a:p>
                      <a:r>
                        <a:rPr lang="lt-LT" sz="1400" kern="1200" dirty="0" smtClean="0">
                          <a:solidFill>
                            <a:schemeClr val="dk1"/>
                          </a:solidFill>
                          <a:effectLst/>
                          <a:latin typeface="Times New Roman" pitchFamily="18" charset="0"/>
                          <a:ea typeface="+mn-ea"/>
                          <a:cs typeface="Times New Roman" pitchFamily="18" charset="0"/>
                        </a:rPr>
                        <a:t> </a:t>
                      </a:r>
                    </a:p>
                    <a:p>
                      <a:pPr algn="ctr"/>
                      <a:r>
                        <a:rPr lang="lt-LT" sz="1400" kern="1200" dirty="0" smtClean="0">
                          <a:solidFill>
                            <a:schemeClr val="dk1"/>
                          </a:solidFill>
                          <a:effectLst/>
                          <a:latin typeface="Times New Roman" pitchFamily="18" charset="0"/>
                          <a:ea typeface="+mn-ea"/>
                          <a:cs typeface="Times New Roman" pitchFamily="18" charset="0"/>
                        </a:rPr>
                        <a:t>-7 926</a:t>
                      </a:r>
                      <a:endParaRPr lang="lt-LT" sz="1400" dirty="0">
                        <a:latin typeface="Times New Roman" pitchFamily="18" charset="0"/>
                        <a:cs typeface="Times New Roman" pitchFamily="18" charset="0"/>
                      </a:endParaRPr>
                    </a:p>
                  </a:txBody>
                  <a:tcPr/>
                </a:tc>
              </a:tr>
              <a:tr h="284584">
                <a:tc>
                  <a:txBody>
                    <a:bodyPr/>
                    <a:lstStyle/>
                    <a:p>
                      <a:pPr algn="r"/>
                      <a:r>
                        <a:rPr lang="lt-LT" sz="1400" b="1" kern="1200" dirty="0" smtClean="0">
                          <a:solidFill>
                            <a:schemeClr val="dk1"/>
                          </a:solidFill>
                          <a:effectLst/>
                          <a:latin typeface="Times New Roman" pitchFamily="18" charset="0"/>
                          <a:ea typeface="+mn-ea"/>
                          <a:cs typeface="Times New Roman" pitchFamily="18" charset="0"/>
                        </a:rPr>
                        <a:t>Viso:</a:t>
                      </a:r>
                      <a:endParaRPr lang="lt-LT" sz="1400" dirty="0">
                        <a:latin typeface="Times New Roman" pitchFamily="18" charset="0"/>
                        <a:cs typeface="Times New Roman" pitchFamily="18" charset="0"/>
                      </a:endParaRPr>
                    </a:p>
                  </a:txBody>
                  <a:tcPr/>
                </a:tc>
                <a:tc>
                  <a:txBody>
                    <a:bodyPr/>
                    <a:lstStyle/>
                    <a:p>
                      <a:r>
                        <a:rPr lang="lt-LT" sz="1400" kern="1200" dirty="0" smtClean="0">
                          <a:solidFill>
                            <a:schemeClr val="dk1"/>
                          </a:solidFill>
                          <a:effectLst/>
                          <a:latin typeface="Times New Roman" pitchFamily="18" charset="0"/>
                          <a:ea typeface="+mn-ea"/>
                          <a:cs typeface="Times New Roman" pitchFamily="18" charset="0"/>
                        </a:rPr>
                        <a:t>6 526 056</a:t>
                      </a:r>
                      <a:endParaRPr lang="lt-LT" sz="1400" dirty="0">
                        <a:latin typeface="Times New Roman" pitchFamily="18" charset="0"/>
                        <a:cs typeface="Times New Roman" pitchFamily="18" charset="0"/>
                      </a:endParaRPr>
                    </a:p>
                  </a:txBody>
                  <a:tcPr/>
                </a:tc>
                <a:tc>
                  <a:txBody>
                    <a:bodyPr/>
                    <a:lstStyle/>
                    <a:p>
                      <a:r>
                        <a:rPr lang="lt-LT" sz="1400" kern="1200" dirty="0" smtClean="0">
                          <a:solidFill>
                            <a:schemeClr val="dk1"/>
                          </a:solidFill>
                          <a:effectLst/>
                          <a:latin typeface="Times New Roman" pitchFamily="18" charset="0"/>
                          <a:ea typeface="+mn-ea"/>
                          <a:cs typeface="Times New Roman" pitchFamily="18" charset="0"/>
                        </a:rPr>
                        <a:t>7 117 927</a:t>
                      </a:r>
                      <a:endParaRPr lang="lt-LT" sz="14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400" kern="1200" dirty="0" smtClean="0">
                          <a:solidFill>
                            <a:schemeClr val="dk1"/>
                          </a:solidFill>
                          <a:effectLst/>
                          <a:latin typeface="Times New Roman" pitchFamily="18" charset="0"/>
                          <a:ea typeface="+mn-ea"/>
                          <a:cs typeface="Times New Roman" pitchFamily="18" charset="0"/>
                        </a:rPr>
                        <a:t>+591871</a:t>
                      </a:r>
                    </a:p>
                  </a:txBody>
                  <a:tcPr/>
                </a:tc>
              </a:tr>
              <a:tr h="288032">
                <a:tc gridSpan="4">
                  <a:txBody>
                    <a:bodyPr/>
                    <a:lstStyle/>
                    <a:p>
                      <a:pPr algn="ctr"/>
                      <a:r>
                        <a:rPr lang="lt-LT" sz="1400" b="1" kern="1200" dirty="0" smtClean="0">
                          <a:solidFill>
                            <a:schemeClr val="dk1"/>
                          </a:solidFill>
                          <a:effectLst/>
                          <a:latin typeface="Times New Roman" pitchFamily="18" charset="0"/>
                          <a:ea typeface="+mn-ea"/>
                          <a:cs typeface="Times New Roman" pitchFamily="18" charset="0"/>
                        </a:rPr>
                        <a:t>Alytaus miesto savivaldybės panaudos teise perduotas turtas</a:t>
                      </a:r>
                      <a:endParaRPr lang="lt-LT" sz="1400" dirty="0">
                        <a:latin typeface="Times New Roman" pitchFamily="18" charset="0"/>
                        <a:cs typeface="Times New Roman" pitchFamily="18" charset="0"/>
                      </a:endParaRPr>
                    </a:p>
                  </a:txBody>
                  <a:tcPr/>
                </a:tc>
                <a:tc hMerge="1">
                  <a:txBody>
                    <a:bodyPr/>
                    <a:lstStyle/>
                    <a:p>
                      <a:endParaRPr lang="lt-LT"/>
                    </a:p>
                  </a:txBody>
                  <a:tcPr/>
                </a:tc>
                <a:tc hMerge="1">
                  <a:txBody>
                    <a:bodyPr/>
                    <a:lstStyle/>
                    <a:p>
                      <a:endParaRPr lang="lt-LT"/>
                    </a:p>
                  </a:txBody>
                  <a:tcPr/>
                </a:tc>
                <a:tc hMerge="1">
                  <a:txBody>
                    <a:bodyPr/>
                    <a:lstStyle/>
                    <a:p>
                      <a:endParaRPr lang="lt-LT"/>
                    </a:p>
                  </a:txBody>
                  <a:tcPr/>
                </a:tc>
              </a:tr>
              <a:tr h="277232">
                <a:tc>
                  <a:txBody>
                    <a:bodyPr/>
                    <a:lstStyle/>
                    <a:p>
                      <a:r>
                        <a:rPr lang="lt-LT" sz="1400" kern="1200" dirty="0" smtClean="0">
                          <a:solidFill>
                            <a:schemeClr val="dk1"/>
                          </a:solidFill>
                          <a:effectLst/>
                          <a:latin typeface="Times New Roman" pitchFamily="18" charset="0"/>
                          <a:ea typeface="+mn-ea"/>
                          <a:cs typeface="Times New Roman" pitchFamily="18" charset="0"/>
                        </a:rPr>
                        <a:t>medicininė įranga</a:t>
                      </a:r>
                      <a:endParaRPr lang="lt-LT" sz="1400" dirty="0">
                        <a:latin typeface="Times New Roman" pitchFamily="18" charset="0"/>
                        <a:cs typeface="Times New Roman" pitchFamily="18" charset="0"/>
                      </a:endParaRPr>
                    </a:p>
                  </a:txBody>
                  <a:tcPr/>
                </a:tc>
                <a:tc>
                  <a:txBody>
                    <a:bodyPr/>
                    <a:lstStyle/>
                    <a:p>
                      <a:pPr algn="ctr"/>
                      <a:r>
                        <a:rPr lang="lt-LT" sz="1400" kern="1200" dirty="0" smtClean="0">
                          <a:solidFill>
                            <a:schemeClr val="dk1"/>
                          </a:solidFill>
                          <a:effectLst/>
                          <a:latin typeface="Times New Roman" pitchFamily="18" charset="0"/>
                          <a:ea typeface="+mn-ea"/>
                          <a:cs typeface="Times New Roman" pitchFamily="18" charset="0"/>
                        </a:rPr>
                        <a:t>10 500</a:t>
                      </a:r>
                      <a:endParaRPr lang="lt-LT" sz="1400" dirty="0">
                        <a:latin typeface="Times New Roman" pitchFamily="18" charset="0"/>
                        <a:cs typeface="Times New Roman" pitchFamily="18" charset="0"/>
                      </a:endParaRPr>
                    </a:p>
                  </a:txBody>
                  <a:tcPr/>
                </a:tc>
                <a:tc>
                  <a:txBody>
                    <a:bodyPr/>
                    <a:lstStyle/>
                    <a:p>
                      <a:pPr algn="ctr"/>
                      <a:r>
                        <a:rPr lang="lt-LT" sz="1400" kern="1200" dirty="0" smtClean="0">
                          <a:solidFill>
                            <a:schemeClr val="dk1"/>
                          </a:solidFill>
                          <a:effectLst/>
                          <a:latin typeface="Times New Roman" pitchFamily="18" charset="0"/>
                          <a:ea typeface="+mn-ea"/>
                          <a:cs typeface="Times New Roman" pitchFamily="18" charset="0"/>
                        </a:rPr>
                        <a:t>10 500</a:t>
                      </a:r>
                      <a:endParaRPr lang="lt-LT" sz="1400" dirty="0">
                        <a:latin typeface="Times New Roman" pitchFamily="18" charset="0"/>
                        <a:cs typeface="Times New Roman" pitchFamily="18" charset="0"/>
                      </a:endParaRPr>
                    </a:p>
                  </a:txBody>
                  <a:tcPr/>
                </a:tc>
                <a:tc>
                  <a:txBody>
                    <a:bodyPr/>
                    <a:lstStyle/>
                    <a:p>
                      <a:pPr algn="ctr"/>
                      <a:endParaRPr lang="lt-LT" sz="1400">
                        <a:latin typeface="Times New Roman" pitchFamily="18" charset="0"/>
                        <a:cs typeface="Times New Roman" pitchFamily="18" charset="0"/>
                      </a:endParaRPr>
                    </a:p>
                  </a:txBody>
                  <a:tcPr/>
                </a:tc>
              </a:tr>
              <a:tr h="298832">
                <a:tc>
                  <a:txBody>
                    <a:bodyPr/>
                    <a:lstStyle/>
                    <a:p>
                      <a:r>
                        <a:rPr lang="lt-LT" sz="1400" kern="1200" dirty="0" smtClean="0">
                          <a:solidFill>
                            <a:schemeClr val="dk1"/>
                          </a:solidFill>
                          <a:effectLst/>
                          <a:latin typeface="Times New Roman" pitchFamily="18" charset="0"/>
                          <a:ea typeface="+mn-ea"/>
                          <a:cs typeface="Times New Roman" pitchFamily="18" charset="0"/>
                        </a:rPr>
                        <a:t>Žemė 4,1957 ha</a:t>
                      </a:r>
                      <a:endParaRPr lang="lt-LT" sz="1400" dirty="0">
                        <a:latin typeface="Times New Roman" pitchFamily="18" charset="0"/>
                        <a:cs typeface="Times New Roman" pitchFamily="18" charset="0"/>
                      </a:endParaRPr>
                    </a:p>
                  </a:txBody>
                  <a:tcPr/>
                </a:tc>
                <a:tc>
                  <a:txBody>
                    <a:bodyPr/>
                    <a:lstStyle/>
                    <a:p>
                      <a:pPr algn="ctr"/>
                      <a:r>
                        <a:rPr lang="lt-LT" sz="1400" kern="1200" dirty="0" smtClean="0">
                          <a:solidFill>
                            <a:schemeClr val="dk1"/>
                          </a:solidFill>
                          <a:effectLst/>
                          <a:latin typeface="Times New Roman" pitchFamily="18" charset="0"/>
                          <a:ea typeface="+mn-ea"/>
                          <a:cs typeface="Times New Roman" pitchFamily="18" charset="0"/>
                        </a:rPr>
                        <a:t>1 390 000</a:t>
                      </a:r>
                      <a:endParaRPr lang="lt-LT" sz="1400" dirty="0">
                        <a:latin typeface="Times New Roman" pitchFamily="18" charset="0"/>
                        <a:cs typeface="Times New Roman" pitchFamily="18" charset="0"/>
                      </a:endParaRPr>
                    </a:p>
                  </a:txBody>
                  <a:tcPr/>
                </a:tc>
                <a:tc>
                  <a:txBody>
                    <a:bodyPr/>
                    <a:lstStyle/>
                    <a:p>
                      <a:pPr algn="ctr"/>
                      <a:r>
                        <a:rPr lang="lt-LT" sz="1400" kern="1200" dirty="0" smtClean="0">
                          <a:solidFill>
                            <a:schemeClr val="dk1"/>
                          </a:solidFill>
                          <a:effectLst/>
                          <a:latin typeface="Times New Roman" pitchFamily="18" charset="0"/>
                          <a:ea typeface="+mn-ea"/>
                          <a:cs typeface="Times New Roman" pitchFamily="18" charset="0"/>
                        </a:rPr>
                        <a:t>1 390 000</a:t>
                      </a:r>
                      <a:endParaRPr lang="lt-LT" sz="1400" dirty="0">
                        <a:latin typeface="Times New Roman" pitchFamily="18" charset="0"/>
                        <a:cs typeface="Times New Roman" pitchFamily="18" charset="0"/>
                      </a:endParaRPr>
                    </a:p>
                  </a:txBody>
                  <a:tcPr/>
                </a:tc>
                <a:tc>
                  <a:txBody>
                    <a:bodyPr/>
                    <a:lstStyle/>
                    <a:p>
                      <a:pPr algn="ctr"/>
                      <a:endParaRPr lang="lt-LT" sz="1400" dirty="0">
                        <a:latin typeface="Times New Roman" pitchFamily="18" charset="0"/>
                        <a:cs typeface="Times New Roman" pitchFamily="18" charset="0"/>
                      </a:endParaRPr>
                    </a:p>
                  </a:txBody>
                  <a:tcPr/>
                </a:tc>
              </a:tr>
              <a:tr h="288032">
                <a:tc gridSpan="4">
                  <a:txBody>
                    <a:bodyPr/>
                    <a:lstStyle/>
                    <a:p>
                      <a:pPr algn="ctr"/>
                      <a:r>
                        <a:rPr lang="lt-LT" sz="1400" b="1" kern="1200" dirty="0" err="1" smtClean="0">
                          <a:solidFill>
                            <a:schemeClr val="dk1"/>
                          </a:solidFill>
                          <a:effectLst/>
                          <a:latin typeface="Times New Roman" pitchFamily="18" charset="0"/>
                          <a:ea typeface="+mn-ea"/>
                          <a:cs typeface="Times New Roman" pitchFamily="18" charset="0"/>
                        </a:rPr>
                        <a:t>VšĮ</a:t>
                      </a:r>
                      <a:r>
                        <a:rPr lang="lt-LT" sz="1400" b="1" kern="1200" dirty="0" smtClean="0">
                          <a:solidFill>
                            <a:schemeClr val="dk1"/>
                          </a:solidFill>
                          <a:effectLst/>
                          <a:latin typeface="Times New Roman" pitchFamily="18" charset="0"/>
                          <a:ea typeface="+mn-ea"/>
                          <a:cs typeface="Times New Roman" pitchFamily="18" charset="0"/>
                        </a:rPr>
                        <a:t> Respublikinės tuberkuliozės ir infekcinių ligų ligoninės perduotas turtas</a:t>
                      </a:r>
                      <a:endParaRPr lang="lt-LT" sz="1400" dirty="0">
                        <a:latin typeface="Times New Roman" pitchFamily="18" charset="0"/>
                        <a:cs typeface="Times New Roman" pitchFamily="18" charset="0"/>
                      </a:endParaRPr>
                    </a:p>
                  </a:txBody>
                  <a:tcPr/>
                </a:tc>
                <a:tc hMerge="1">
                  <a:txBody>
                    <a:bodyPr/>
                    <a:lstStyle/>
                    <a:p>
                      <a:endParaRPr lang="lt-LT"/>
                    </a:p>
                  </a:txBody>
                  <a:tcPr/>
                </a:tc>
                <a:tc hMerge="1">
                  <a:txBody>
                    <a:bodyPr/>
                    <a:lstStyle/>
                    <a:p>
                      <a:endParaRPr lang="lt-LT"/>
                    </a:p>
                  </a:txBody>
                  <a:tcPr/>
                </a:tc>
                <a:tc hMerge="1">
                  <a:txBody>
                    <a:bodyPr/>
                    <a:lstStyle/>
                    <a:p>
                      <a:endParaRPr lang="lt-LT"/>
                    </a:p>
                  </a:txBody>
                  <a:tcPr/>
                </a:tc>
              </a:tr>
              <a:tr h="288032">
                <a:tc>
                  <a:txBody>
                    <a:bodyPr/>
                    <a:lstStyle/>
                    <a:p>
                      <a:r>
                        <a:rPr lang="lt-LT" sz="1400" kern="1200" dirty="0" smtClean="0">
                          <a:solidFill>
                            <a:schemeClr val="dk1"/>
                          </a:solidFill>
                          <a:effectLst/>
                          <a:latin typeface="Times New Roman" pitchFamily="18" charset="0"/>
                          <a:ea typeface="+mn-ea"/>
                          <a:cs typeface="Times New Roman" pitchFamily="18" charset="0"/>
                        </a:rPr>
                        <a:t>kitas materialus turtas (ūkinis inventorius)</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3981</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3981</a:t>
                      </a:r>
                      <a:endParaRPr lang="lt-LT" sz="1400" dirty="0">
                        <a:latin typeface="Times New Roman" pitchFamily="18" charset="0"/>
                        <a:cs typeface="Times New Roman" pitchFamily="18" charset="0"/>
                      </a:endParaRPr>
                    </a:p>
                  </a:txBody>
                  <a:tcPr/>
                </a:tc>
                <a:tc>
                  <a:txBody>
                    <a:bodyPr/>
                    <a:lstStyle/>
                    <a:p>
                      <a:endParaRPr lang="lt-LT" sz="1400" dirty="0">
                        <a:latin typeface="Times New Roman" pitchFamily="18" charset="0"/>
                        <a:cs typeface="Times New Roman" pitchFamily="18" charset="0"/>
                      </a:endParaRPr>
                    </a:p>
                  </a:txBody>
                  <a:tcPr/>
                </a:tc>
              </a:tr>
            </a:tbl>
          </a:graphicData>
        </a:graphic>
      </p:graphicFrame>
      <p:sp>
        <p:nvSpPr>
          <p:cNvPr id="4" name="TextBox 3"/>
          <p:cNvSpPr txBox="1"/>
          <p:nvPr/>
        </p:nvSpPr>
        <p:spPr>
          <a:xfrm>
            <a:off x="539552" y="1196752"/>
            <a:ext cx="8064896" cy="523220"/>
          </a:xfrm>
          <a:prstGeom prst="rect">
            <a:avLst/>
          </a:prstGeom>
          <a:noFill/>
        </p:spPr>
        <p:txBody>
          <a:bodyPr wrap="square" rtlCol="0">
            <a:spAutoFit/>
          </a:bodyPr>
          <a:lstStyle/>
          <a:p>
            <a:r>
              <a:rPr lang="lt-LT" sz="1400" dirty="0">
                <a:latin typeface="Times New Roman" pitchFamily="18" charset="0"/>
                <a:cs typeface="Times New Roman" pitchFamily="18" charset="0"/>
              </a:rPr>
              <a:t>VŠĮ Alytaus apskrities tuberkuliozinė ligoninė licencijuotai veiklai vykdyti disponuoja ilgalaikiu materialiuoju ir nematerialiuoju, trumpalaikiu turtu ir atsargomis. </a:t>
            </a:r>
          </a:p>
        </p:txBody>
      </p:sp>
      <p:sp>
        <p:nvSpPr>
          <p:cNvPr id="5" name="TextBox 4"/>
          <p:cNvSpPr txBox="1"/>
          <p:nvPr/>
        </p:nvSpPr>
        <p:spPr>
          <a:xfrm>
            <a:off x="539552" y="1719972"/>
            <a:ext cx="8064896" cy="307777"/>
          </a:xfrm>
          <a:prstGeom prst="rect">
            <a:avLst/>
          </a:prstGeom>
          <a:noFill/>
        </p:spPr>
        <p:txBody>
          <a:bodyPr wrap="square" rtlCol="0">
            <a:spAutoFit/>
          </a:bodyPr>
          <a:lstStyle/>
          <a:p>
            <a:r>
              <a:rPr lang="lt-LT" sz="1400" b="1" dirty="0">
                <a:latin typeface="Times New Roman" pitchFamily="18" charset="0"/>
                <a:cs typeface="Times New Roman" pitchFamily="18" charset="0"/>
              </a:rPr>
              <a:t>Eksploatuojamas panaudos teise gautas ilgalaikis turtas:</a:t>
            </a:r>
            <a:endParaRPr lang="lt-LT" sz="1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198852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p:cNvPicPr>
            <a:picLocks noGrp="1" noChangeAspect="1"/>
          </p:cNvPicPr>
          <p:nvPr>
            <p:ph idx="1"/>
          </p:nvPr>
        </p:nvPicPr>
        <p:blipFill rotWithShape="1">
          <a:blip r:embed="rId2" cstate="print">
            <a:extLst>
              <a:ext uri="{BEBA8EAE-BF5A-486C-A8C5-ECC9F3942E4B}">
                <a14:imgProps xmlns:a14="http://schemas.microsoft.com/office/drawing/2010/main" xmlns="">
                  <a14:imgLayer r:embed="rId3">
                    <a14:imgEffect>
                      <a14:sharpenSoften amount="-50000"/>
                    </a14:imgEffect>
                    <a14:imgEffect>
                      <a14:saturation sat="0"/>
                    </a14:imgEffect>
                  </a14:imgLayer>
                </a14:imgProps>
              </a:ext>
              <a:ext uri="{28A0092B-C50C-407E-A947-70E740481C1C}">
                <a14:useLocalDpi xmlns:a14="http://schemas.microsoft.com/office/drawing/2010/main" xmlns="" val="0"/>
              </a:ext>
            </a:extLst>
          </a:blip>
          <a:srcRect r="9695"/>
          <a:stretch/>
        </p:blipFill>
        <p:spPr>
          <a:xfrm>
            <a:off x="467544" y="1628800"/>
            <a:ext cx="3816424" cy="4525963"/>
          </a:xfrm>
        </p:spPr>
      </p:pic>
      <p:sp>
        <p:nvSpPr>
          <p:cNvPr id="6" name="TextBox 5"/>
          <p:cNvSpPr txBox="1"/>
          <p:nvPr/>
        </p:nvSpPr>
        <p:spPr>
          <a:xfrm>
            <a:off x="683568" y="188640"/>
            <a:ext cx="8017736" cy="1354217"/>
          </a:xfrm>
          <a:prstGeom prst="rect">
            <a:avLst/>
          </a:prstGeom>
          <a:noFill/>
        </p:spPr>
        <p:txBody>
          <a:bodyPr wrap="square" rtlCol="0">
            <a:spAutoFit/>
          </a:bodyPr>
          <a:lstStyle/>
          <a:p>
            <a:r>
              <a:rPr lang="lt-LT" sz="1600" b="1" dirty="0">
                <a:latin typeface="Times New Roman" pitchFamily="18" charset="0"/>
                <a:cs typeface="Times New Roman" pitchFamily="18" charset="0"/>
              </a:rPr>
              <a:t>Įsigytas turtas.</a:t>
            </a:r>
            <a:endParaRPr lang="lt-LT" sz="1600" dirty="0">
              <a:latin typeface="Times New Roman" pitchFamily="18" charset="0"/>
              <a:cs typeface="Times New Roman" pitchFamily="18" charset="0"/>
            </a:endParaRPr>
          </a:p>
          <a:p>
            <a:r>
              <a:rPr lang="lt-LT" sz="1600" dirty="0">
                <a:latin typeface="Times New Roman" pitchFamily="18" charset="0"/>
                <a:cs typeface="Times New Roman" pitchFamily="18" charset="0"/>
              </a:rPr>
              <a:t>Įgyvendinant investicijų projektą „Viešosios įstaigos Alytaus apskrities tuberkuliozės ligoninės rentgeno aparato </a:t>
            </a:r>
            <a:r>
              <a:rPr lang="lt-LT" sz="1600" dirty="0" smtClean="0">
                <a:latin typeface="Times New Roman" pitchFamily="18" charset="0"/>
                <a:cs typeface="Times New Roman" pitchFamily="18" charset="0"/>
              </a:rPr>
              <a:t>įsigijimas“, pagal </a:t>
            </a:r>
            <a:r>
              <a:rPr lang="lt-LT" sz="1600" dirty="0">
                <a:latin typeface="Times New Roman" pitchFamily="18" charset="0"/>
                <a:cs typeface="Times New Roman" pitchFamily="18" charset="0"/>
              </a:rPr>
              <a:t>panaudą gautas rentgeno aparatas </a:t>
            </a:r>
            <a:r>
              <a:rPr lang="lt-LT" sz="1600" dirty="0" err="1">
                <a:latin typeface="Times New Roman" pitchFamily="18" charset="0"/>
                <a:cs typeface="Times New Roman" pitchFamily="18" charset="0"/>
              </a:rPr>
              <a:t>RADSpeed</a:t>
            </a:r>
            <a:r>
              <a:rPr lang="lt-LT" sz="1600" dirty="0">
                <a:latin typeface="Times New Roman" pitchFamily="18" charset="0"/>
                <a:cs typeface="Times New Roman" pitchFamily="18" charset="0"/>
              </a:rPr>
              <a:t> MF, kurio vertė 599 797 Lt. (ilgalaikis materialus turtas)</a:t>
            </a:r>
          </a:p>
          <a:p>
            <a:endParaRPr lang="lt-LT" dirty="0"/>
          </a:p>
        </p:txBody>
      </p:sp>
      <p:sp>
        <p:nvSpPr>
          <p:cNvPr id="7" name="TextBox 6"/>
          <p:cNvSpPr txBox="1"/>
          <p:nvPr/>
        </p:nvSpPr>
        <p:spPr>
          <a:xfrm>
            <a:off x="539552" y="6137920"/>
            <a:ext cx="3240360" cy="369332"/>
          </a:xfrm>
          <a:prstGeom prst="rect">
            <a:avLst/>
          </a:prstGeom>
          <a:noFill/>
        </p:spPr>
        <p:txBody>
          <a:bodyPr wrap="square" rtlCol="0">
            <a:spAutoFit/>
          </a:bodyPr>
          <a:lstStyle/>
          <a:p>
            <a:r>
              <a:rPr lang="lt-LT" dirty="0" smtClean="0"/>
              <a:t>Senas </a:t>
            </a:r>
            <a:r>
              <a:rPr lang="lt-LT" dirty="0" err="1" smtClean="0"/>
              <a:t>rengeno</a:t>
            </a:r>
            <a:r>
              <a:rPr lang="lt-LT" dirty="0" smtClean="0"/>
              <a:t> aparatas</a:t>
            </a:r>
            <a:endParaRPr lang="lt-LT" dirty="0"/>
          </a:p>
        </p:txBody>
      </p:sp>
      <p:sp>
        <p:nvSpPr>
          <p:cNvPr id="8" name="TextBox 7"/>
          <p:cNvSpPr txBox="1"/>
          <p:nvPr/>
        </p:nvSpPr>
        <p:spPr>
          <a:xfrm>
            <a:off x="4720525" y="6137920"/>
            <a:ext cx="3883923" cy="369332"/>
          </a:xfrm>
          <a:prstGeom prst="rect">
            <a:avLst/>
          </a:prstGeom>
          <a:noFill/>
        </p:spPr>
        <p:txBody>
          <a:bodyPr wrap="square" rtlCol="0">
            <a:spAutoFit/>
          </a:bodyPr>
          <a:lstStyle/>
          <a:p>
            <a:r>
              <a:rPr lang="lt-LT" dirty="0" smtClean="0"/>
              <a:t>Naujas </a:t>
            </a:r>
            <a:r>
              <a:rPr lang="lt-LT" dirty="0" err="1" smtClean="0"/>
              <a:t>rengeno</a:t>
            </a:r>
            <a:r>
              <a:rPr lang="lt-LT" dirty="0" smtClean="0"/>
              <a:t> aparatas</a:t>
            </a:r>
            <a:endParaRPr lang="lt-LT" dirty="0"/>
          </a:p>
        </p:txBody>
      </p:sp>
      <p:pic>
        <p:nvPicPr>
          <p:cNvPr id="9" name="Paveikslėlis 8"/>
          <p:cNvPicPr>
            <a:picLocks noChangeAspect="1"/>
          </p:cNvPicPr>
          <p:nvPr/>
        </p:nvPicPr>
        <p:blipFill rotWithShape="1">
          <a:blip r:embed="rId4" cstate="print">
            <a:extLst>
              <a:ext uri="{28A0092B-C50C-407E-A947-70E740481C1C}">
                <a14:useLocalDpi xmlns:a14="http://schemas.microsoft.com/office/drawing/2010/main" xmlns="" val="0"/>
              </a:ext>
            </a:extLst>
          </a:blip>
          <a:srcRect l="9697" r="20151"/>
          <a:stretch/>
        </p:blipFill>
        <p:spPr>
          <a:xfrm>
            <a:off x="4499992" y="1669450"/>
            <a:ext cx="4210912" cy="4501947"/>
          </a:xfrm>
          <a:prstGeom prst="rect">
            <a:avLst/>
          </a:prstGeom>
        </p:spPr>
      </p:pic>
    </p:spTree>
    <p:extLst>
      <p:ext uri="{BB962C8B-B14F-4D97-AF65-F5344CB8AC3E}">
        <p14:creationId xmlns:p14="http://schemas.microsoft.com/office/powerpoint/2010/main" xmlns="" val="547492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b="1" dirty="0" err="1"/>
              <a:t>VšĮ</a:t>
            </a:r>
            <a:r>
              <a:rPr lang="lt-LT" b="1" dirty="0"/>
              <a:t> Alytaus apskrities tuberkuliozės ligoninės nuosavas turtas.</a:t>
            </a:r>
            <a:endParaRPr lang="lt-LT" dirty="0"/>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xmlns="" val="2962448132"/>
              </p:ext>
            </p:extLst>
          </p:nvPr>
        </p:nvGraphicFramePr>
        <p:xfrm>
          <a:off x="466386" y="2305908"/>
          <a:ext cx="8229600" cy="28549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lt-LT" sz="1200" b="1" kern="1200" dirty="0" smtClean="0">
                          <a:solidFill>
                            <a:schemeClr val="lt1"/>
                          </a:solidFill>
                          <a:effectLst/>
                          <a:latin typeface="Times New Roman" pitchFamily="18" charset="0"/>
                          <a:ea typeface="+mn-ea"/>
                          <a:cs typeface="Times New Roman" pitchFamily="18" charset="0"/>
                        </a:rPr>
                        <a:t>Rodikliai</a:t>
                      </a:r>
                      <a:endParaRPr lang="lt-LT" sz="1200" dirty="0">
                        <a:latin typeface="Times New Roman" pitchFamily="18" charset="0"/>
                        <a:cs typeface="Times New Roman" pitchFamily="18" charset="0"/>
                      </a:endParaRPr>
                    </a:p>
                  </a:txBody>
                  <a:tcPr/>
                </a:tc>
                <a:tc>
                  <a:txBody>
                    <a:bodyPr/>
                    <a:lstStyle/>
                    <a:p>
                      <a:pPr algn="l">
                        <a:spcAft>
                          <a:spcPts val="0"/>
                        </a:spcAft>
                      </a:pPr>
                      <a:r>
                        <a:rPr lang="lt-LT" sz="1200" dirty="0">
                          <a:effectLst/>
                          <a:latin typeface="Times New Roman" pitchFamily="18" charset="0"/>
                          <a:ea typeface="Times New Roman"/>
                          <a:cs typeface="Times New Roman" pitchFamily="18" charset="0"/>
                        </a:rPr>
                        <a:t>Likutinė vertė praėjusių finansinių metų pabaigoje 2011-12 </a:t>
                      </a:r>
                      <a:r>
                        <a:rPr lang="lt-LT" sz="1200" dirty="0" smtClean="0">
                          <a:effectLst/>
                          <a:latin typeface="Times New Roman" pitchFamily="18" charset="0"/>
                          <a:ea typeface="Times New Roman"/>
                          <a:cs typeface="Times New Roman" pitchFamily="18" charset="0"/>
                        </a:rPr>
                        <a:t>31 LT</a:t>
                      </a:r>
                      <a:endParaRPr lang="lt-LT" sz="1200" dirty="0">
                        <a:effectLst/>
                        <a:latin typeface="Times New Roman" pitchFamily="18" charset="0"/>
                        <a:ea typeface="Times New Roman"/>
                        <a:cs typeface="Times New Roman" pitchFamily="18" charset="0"/>
                      </a:endParaRPr>
                    </a:p>
                  </a:txBody>
                  <a:tcPr marL="114300" marR="114300" marT="0" marB="0"/>
                </a:tc>
                <a:tc>
                  <a:txBody>
                    <a:bodyPr/>
                    <a:lstStyle/>
                    <a:p>
                      <a:r>
                        <a:rPr lang="lt-LT" sz="1200" b="1" kern="1200" dirty="0" smtClean="0">
                          <a:solidFill>
                            <a:schemeClr val="lt1"/>
                          </a:solidFill>
                          <a:effectLst/>
                          <a:latin typeface="Times New Roman" pitchFamily="18" charset="0"/>
                          <a:ea typeface="+mn-ea"/>
                          <a:cs typeface="Times New Roman" pitchFamily="18" charset="0"/>
                        </a:rPr>
                        <a:t>Likutinė vertė finansinių metų pabaigoje 2012-12 31 LT</a:t>
                      </a:r>
                      <a:endParaRPr lang="lt-LT" sz="1200" dirty="0">
                        <a:latin typeface="Times New Roman" pitchFamily="18" charset="0"/>
                        <a:cs typeface="Times New Roman" pitchFamily="18" charset="0"/>
                      </a:endParaRPr>
                    </a:p>
                  </a:txBody>
                  <a:tcPr/>
                </a:tc>
              </a:tr>
              <a:tr h="370840">
                <a:tc>
                  <a:txBody>
                    <a:bodyPr/>
                    <a:lstStyle/>
                    <a:p>
                      <a:r>
                        <a:rPr lang="lt-LT" sz="1200" kern="1200" dirty="0" smtClean="0">
                          <a:solidFill>
                            <a:schemeClr val="dk1"/>
                          </a:solidFill>
                          <a:effectLst/>
                          <a:latin typeface="Times New Roman" pitchFamily="18" charset="0"/>
                          <a:ea typeface="+mn-ea"/>
                          <a:cs typeface="Times New Roman" pitchFamily="18" charset="0"/>
                        </a:rPr>
                        <a:t>Medicininė įranga, prietaisai, įrankiai ir įrengimai</a:t>
                      </a:r>
                      <a:endParaRPr lang="lt-LT" sz="1200" dirty="0">
                        <a:latin typeface="Times New Roman" pitchFamily="18" charset="0"/>
                        <a:cs typeface="Times New Roman" pitchFamily="18" charset="0"/>
                      </a:endParaRPr>
                    </a:p>
                  </a:txBody>
                  <a:tcPr/>
                </a:tc>
                <a:tc>
                  <a:txBody>
                    <a:bodyPr/>
                    <a:lstStyle/>
                    <a:p>
                      <a:r>
                        <a:rPr lang="lt-LT" sz="1200" kern="1200" dirty="0" smtClean="0">
                          <a:solidFill>
                            <a:schemeClr val="dk1"/>
                          </a:solidFill>
                          <a:effectLst/>
                          <a:latin typeface="Times New Roman" pitchFamily="18" charset="0"/>
                          <a:ea typeface="+mn-ea"/>
                          <a:cs typeface="Times New Roman" pitchFamily="18" charset="0"/>
                        </a:rPr>
                        <a:t>33 135</a:t>
                      </a:r>
                      <a:endParaRPr lang="lt-LT" sz="1200" dirty="0">
                        <a:latin typeface="Times New Roman" pitchFamily="18" charset="0"/>
                        <a:cs typeface="Times New Roman" pitchFamily="18" charset="0"/>
                      </a:endParaRPr>
                    </a:p>
                  </a:txBody>
                  <a:tcPr/>
                </a:tc>
                <a:tc>
                  <a:txBody>
                    <a:bodyPr/>
                    <a:lstStyle/>
                    <a:p>
                      <a:r>
                        <a:rPr lang="lt-LT" sz="1200" kern="1200" dirty="0" smtClean="0">
                          <a:solidFill>
                            <a:schemeClr val="dk1"/>
                          </a:solidFill>
                          <a:effectLst/>
                          <a:latin typeface="Times New Roman" pitchFamily="18" charset="0"/>
                          <a:ea typeface="+mn-ea"/>
                          <a:cs typeface="Times New Roman" pitchFamily="18" charset="0"/>
                        </a:rPr>
                        <a:t>17 018</a:t>
                      </a:r>
                      <a:endParaRPr lang="lt-LT" sz="1200" dirty="0">
                        <a:latin typeface="Times New Roman" pitchFamily="18" charset="0"/>
                        <a:cs typeface="Times New Roman" pitchFamily="18" charset="0"/>
                      </a:endParaRPr>
                    </a:p>
                  </a:txBody>
                  <a:tcPr/>
                </a:tc>
              </a:tr>
              <a:tr h="370840">
                <a:tc>
                  <a:txBody>
                    <a:bodyPr/>
                    <a:lstStyle/>
                    <a:p>
                      <a:r>
                        <a:rPr lang="lt-LT" sz="1200" kern="1200" dirty="0" smtClean="0">
                          <a:solidFill>
                            <a:schemeClr val="dk1"/>
                          </a:solidFill>
                          <a:effectLst/>
                          <a:latin typeface="Times New Roman" pitchFamily="18" charset="0"/>
                          <a:ea typeface="+mn-ea"/>
                          <a:cs typeface="Times New Roman" pitchFamily="18" charset="0"/>
                        </a:rPr>
                        <a:t>Mašinos ir įrengimai</a:t>
                      </a:r>
                      <a:endParaRPr lang="lt-LT" sz="1200" dirty="0">
                        <a:latin typeface="Times New Roman" pitchFamily="18" charset="0"/>
                        <a:cs typeface="Times New Roman" pitchFamily="18" charset="0"/>
                      </a:endParaRPr>
                    </a:p>
                  </a:txBody>
                  <a:tcPr/>
                </a:tc>
                <a:tc>
                  <a:txBody>
                    <a:bodyPr/>
                    <a:lstStyle/>
                    <a:p>
                      <a:r>
                        <a:rPr lang="lt-LT" sz="1200" kern="1200" dirty="0" smtClean="0">
                          <a:solidFill>
                            <a:schemeClr val="dk1"/>
                          </a:solidFill>
                          <a:effectLst/>
                          <a:latin typeface="Times New Roman" pitchFamily="18" charset="0"/>
                          <a:ea typeface="+mn-ea"/>
                          <a:cs typeface="Times New Roman" pitchFamily="18" charset="0"/>
                        </a:rPr>
                        <a:t>36 690</a:t>
                      </a:r>
                      <a:endParaRPr lang="lt-LT" sz="1200" dirty="0">
                        <a:latin typeface="Times New Roman" pitchFamily="18" charset="0"/>
                        <a:cs typeface="Times New Roman" pitchFamily="18" charset="0"/>
                      </a:endParaRPr>
                    </a:p>
                  </a:txBody>
                  <a:tcPr/>
                </a:tc>
                <a:tc>
                  <a:txBody>
                    <a:bodyPr/>
                    <a:lstStyle/>
                    <a:p>
                      <a:r>
                        <a:rPr lang="lt-LT" sz="1200" kern="1200" dirty="0" smtClean="0">
                          <a:solidFill>
                            <a:schemeClr val="dk1"/>
                          </a:solidFill>
                          <a:effectLst/>
                          <a:latin typeface="Times New Roman" pitchFamily="18" charset="0"/>
                          <a:ea typeface="+mn-ea"/>
                          <a:cs typeface="Times New Roman" pitchFamily="18" charset="0"/>
                        </a:rPr>
                        <a:t>33 905</a:t>
                      </a:r>
                      <a:endParaRPr lang="lt-LT" sz="1200" dirty="0">
                        <a:latin typeface="Times New Roman" pitchFamily="18" charset="0"/>
                        <a:cs typeface="Times New Roman" pitchFamily="18" charset="0"/>
                      </a:endParaRPr>
                    </a:p>
                  </a:txBody>
                  <a:tcPr/>
                </a:tc>
              </a:tr>
              <a:tr h="370840">
                <a:tc>
                  <a:txBody>
                    <a:bodyPr/>
                    <a:lstStyle/>
                    <a:p>
                      <a:r>
                        <a:rPr lang="lt-LT" sz="1200" kern="1200" dirty="0" smtClean="0">
                          <a:solidFill>
                            <a:schemeClr val="dk1"/>
                          </a:solidFill>
                          <a:effectLst/>
                          <a:latin typeface="Times New Roman" pitchFamily="18" charset="0"/>
                          <a:ea typeface="+mn-ea"/>
                          <a:cs typeface="Times New Roman" pitchFamily="18" charset="0"/>
                        </a:rPr>
                        <a:t>Kitas materialus turtas (ūkinis inventorius, baldai biuro įranga)</a:t>
                      </a:r>
                      <a:endParaRPr lang="lt-LT" sz="1200" dirty="0">
                        <a:latin typeface="Times New Roman" pitchFamily="18" charset="0"/>
                        <a:cs typeface="Times New Roman" pitchFamily="18" charset="0"/>
                      </a:endParaRPr>
                    </a:p>
                  </a:txBody>
                  <a:tcPr/>
                </a:tc>
                <a:tc>
                  <a:txBody>
                    <a:bodyPr/>
                    <a:lstStyle/>
                    <a:p>
                      <a:r>
                        <a:rPr lang="lt-LT" sz="1200" kern="1200" dirty="0" smtClean="0">
                          <a:solidFill>
                            <a:schemeClr val="dk1"/>
                          </a:solidFill>
                          <a:effectLst/>
                          <a:latin typeface="Times New Roman" pitchFamily="18" charset="0"/>
                          <a:ea typeface="+mn-ea"/>
                          <a:cs typeface="Times New Roman" pitchFamily="18" charset="0"/>
                        </a:rPr>
                        <a:t>28 165</a:t>
                      </a:r>
                      <a:endParaRPr lang="lt-LT" sz="1200" dirty="0">
                        <a:latin typeface="Times New Roman" pitchFamily="18" charset="0"/>
                        <a:cs typeface="Times New Roman" pitchFamily="18" charset="0"/>
                      </a:endParaRPr>
                    </a:p>
                  </a:txBody>
                  <a:tcPr/>
                </a:tc>
                <a:tc>
                  <a:txBody>
                    <a:bodyPr/>
                    <a:lstStyle/>
                    <a:p>
                      <a:r>
                        <a:rPr lang="lt-LT" sz="1200" kern="1200" dirty="0" smtClean="0">
                          <a:solidFill>
                            <a:schemeClr val="dk1"/>
                          </a:solidFill>
                          <a:effectLst/>
                          <a:latin typeface="Times New Roman" pitchFamily="18" charset="0"/>
                          <a:ea typeface="+mn-ea"/>
                          <a:cs typeface="Times New Roman" pitchFamily="18" charset="0"/>
                        </a:rPr>
                        <a:t>38 831</a:t>
                      </a:r>
                      <a:endParaRPr lang="lt-LT" sz="1200" dirty="0">
                        <a:latin typeface="Times New Roman" pitchFamily="18" charset="0"/>
                        <a:cs typeface="Times New Roman" pitchFamily="18" charset="0"/>
                      </a:endParaRPr>
                    </a:p>
                  </a:txBody>
                  <a:tcPr/>
                </a:tc>
              </a:tr>
              <a:tr h="370840">
                <a:tc>
                  <a:txBody>
                    <a:bodyPr/>
                    <a:lstStyle/>
                    <a:p>
                      <a:r>
                        <a:rPr lang="lt-LT" sz="1200" kern="1200" dirty="0" smtClean="0">
                          <a:solidFill>
                            <a:schemeClr val="dk1"/>
                          </a:solidFill>
                          <a:effectLst/>
                          <a:latin typeface="Times New Roman" pitchFamily="18" charset="0"/>
                          <a:ea typeface="+mn-ea"/>
                          <a:cs typeface="Times New Roman" pitchFamily="18" charset="0"/>
                        </a:rPr>
                        <a:t>Transporto priemonės</a:t>
                      </a:r>
                      <a:endParaRPr lang="lt-LT" sz="1200" dirty="0">
                        <a:latin typeface="Times New Roman" pitchFamily="18" charset="0"/>
                        <a:cs typeface="Times New Roman" pitchFamily="18" charset="0"/>
                      </a:endParaRPr>
                    </a:p>
                  </a:txBody>
                  <a:tcPr/>
                </a:tc>
                <a:tc>
                  <a:txBody>
                    <a:bodyPr/>
                    <a:lstStyle/>
                    <a:p>
                      <a:r>
                        <a:rPr lang="lt-LT" sz="1200" kern="1200" dirty="0" smtClean="0">
                          <a:solidFill>
                            <a:schemeClr val="dk1"/>
                          </a:solidFill>
                          <a:effectLst/>
                          <a:latin typeface="Times New Roman" pitchFamily="18" charset="0"/>
                          <a:ea typeface="+mn-ea"/>
                          <a:cs typeface="Times New Roman" pitchFamily="18" charset="0"/>
                        </a:rPr>
                        <a:t>24 667</a:t>
                      </a:r>
                      <a:endParaRPr lang="lt-LT" sz="1200" dirty="0">
                        <a:latin typeface="Times New Roman" pitchFamily="18" charset="0"/>
                        <a:cs typeface="Times New Roman" pitchFamily="18" charset="0"/>
                      </a:endParaRPr>
                    </a:p>
                  </a:txBody>
                  <a:tcPr/>
                </a:tc>
                <a:tc>
                  <a:txBody>
                    <a:bodyPr/>
                    <a:lstStyle/>
                    <a:p>
                      <a:r>
                        <a:rPr lang="lt-LT" sz="1200" kern="1200" dirty="0" smtClean="0">
                          <a:solidFill>
                            <a:schemeClr val="dk1"/>
                          </a:solidFill>
                          <a:effectLst/>
                          <a:latin typeface="Times New Roman" pitchFamily="18" charset="0"/>
                          <a:ea typeface="+mn-ea"/>
                          <a:cs typeface="Times New Roman" pitchFamily="18" charset="0"/>
                        </a:rPr>
                        <a:t>56 554</a:t>
                      </a:r>
                      <a:endParaRPr lang="lt-LT" sz="1200" dirty="0">
                        <a:latin typeface="Times New Roman" pitchFamily="18" charset="0"/>
                        <a:cs typeface="Times New Roman" pitchFamily="18" charset="0"/>
                      </a:endParaRPr>
                    </a:p>
                  </a:txBody>
                  <a:tcPr/>
                </a:tc>
              </a:tr>
              <a:tr h="370840">
                <a:tc>
                  <a:txBody>
                    <a:bodyPr/>
                    <a:lstStyle/>
                    <a:p>
                      <a:pPr algn="l">
                        <a:spcAft>
                          <a:spcPts val="0"/>
                        </a:spcAft>
                      </a:pPr>
                      <a:r>
                        <a:rPr lang="lt-LT" sz="1200" dirty="0">
                          <a:effectLst/>
                          <a:latin typeface="Times New Roman" pitchFamily="18" charset="0"/>
                          <a:ea typeface="Times New Roman"/>
                          <a:cs typeface="Times New Roman" pitchFamily="18" charset="0"/>
                        </a:rPr>
                        <a:t>Kiti statiniai</a:t>
                      </a:r>
                    </a:p>
                  </a:txBody>
                  <a:tcPr marL="114300" marR="114300" marT="0" marB="0"/>
                </a:tc>
                <a:tc>
                  <a:txBody>
                    <a:bodyPr/>
                    <a:lstStyle/>
                    <a:p>
                      <a:r>
                        <a:rPr lang="lt-LT" sz="1200" kern="1200" dirty="0" smtClean="0">
                          <a:solidFill>
                            <a:schemeClr val="dk1"/>
                          </a:solidFill>
                          <a:effectLst/>
                          <a:latin typeface="Times New Roman" pitchFamily="18" charset="0"/>
                          <a:ea typeface="+mn-ea"/>
                          <a:cs typeface="Times New Roman" pitchFamily="18" charset="0"/>
                        </a:rPr>
                        <a:t>116 994</a:t>
                      </a:r>
                      <a:endParaRPr lang="lt-LT" sz="1200" dirty="0">
                        <a:latin typeface="Times New Roman" pitchFamily="18" charset="0"/>
                        <a:cs typeface="Times New Roman" pitchFamily="18" charset="0"/>
                      </a:endParaRPr>
                    </a:p>
                  </a:txBody>
                  <a:tcPr/>
                </a:tc>
                <a:tc>
                  <a:txBody>
                    <a:bodyPr/>
                    <a:lstStyle/>
                    <a:p>
                      <a:r>
                        <a:rPr lang="lt-LT" sz="1200" kern="1200" dirty="0" smtClean="0">
                          <a:solidFill>
                            <a:schemeClr val="dk1"/>
                          </a:solidFill>
                          <a:effectLst/>
                          <a:latin typeface="Times New Roman" pitchFamily="18" charset="0"/>
                          <a:ea typeface="+mn-ea"/>
                          <a:cs typeface="Times New Roman" pitchFamily="18" charset="0"/>
                        </a:rPr>
                        <a:t>113 534</a:t>
                      </a:r>
                      <a:endParaRPr lang="lt-LT" sz="1200" dirty="0">
                        <a:latin typeface="Times New Roman" pitchFamily="18" charset="0"/>
                        <a:cs typeface="Times New Roman" pitchFamily="18" charset="0"/>
                      </a:endParaRPr>
                    </a:p>
                  </a:txBody>
                  <a:tcPr/>
                </a:tc>
              </a:tr>
              <a:tr h="370840">
                <a:tc>
                  <a:txBody>
                    <a:bodyPr/>
                    <a:lstStyle/>
                    <a:p>
                      <a:r>
                        <a:rPr lang="lt-LT" sz="1200" dirty="0" smtClean="0">
                          <a:latin typeface="Times New Roman" pitchFamily="18" charset="0"/>
                          <a:cs typeface="Times New Roman" pitchFamily="18" charset="0"/>
                        </a:rPr>
                        <a:t>Iš viso: </a:t>
                      </a:r>
                      <a:endParaRPr lang="lt-LT" sz="1200" dirty="0">
                        <a:latin typeface="Times New Roman" pitchFamily="18" charset="0"/>
                        <a:cs typeface="Times New Roman" pitchFamily="18" charset="0"/>
                      </a:endParaRPr>
                    </a:p>
                  </a:txBody>
                  <a:tcPr/>
                </a:tc>
                <a:tc>
                  <a:txBody>
                    <a:bodyPr/>
                    <a:lstStyle/>
                    <a:p>
                      <a:r>
                        <a:rPr lang="lt-LT" sz="1200" kern="1200" dirty="0" smtClean="0">
                          <a:solidFill>
                            <a:schemeClr val="dk1"/>
                          </a:solidFill>
                          <a:effectLst/>
                          <a:latin typeface="Times New Roman" pitchFamily="18" charset="0"/>
                          <a:ea typeface="+mn-ea"/>
                          <a:cs typeface="Times New Roman" pitchFamily="18" charset="0"/>
                        </a:rPr>
                        <a:t>239 651</a:t>
                      </a:r>
                      <a:endParaRPr lang="lt-LT" sz="1200" dirty="0">
                        <a:latin typeface="Times New Roman" pitchFamily="18" charset="0"/>
                        <a:cs typeface="Times New Roman" pitchFamily="18" charset="0"/>
                      </a:endParaRPr>
                    </a:p>
                  </a:txBody>
                  <a:tcPr/>
                </a:tc>
                <a:tc>
                  <a:txBody>
                    <a:bodyPr/>
                    <a:lstStyle/>
                    <a:p>
                      <a:r>
                        <a:rPr lang="lt-LT" sz="1200" kern="1200" dirty="0" smtClean="0">
                          <a:solidFill>
                            <a:schemeClr val="dk1"/>
                          </a:solidFill>
                          <a:effectLst/>
                          <a:latin typeface="Times New Roman" pitchFamily="18" charset="0"/>
                          <a:ea typeface="+mn-ea"/>
                          <a:cs typeface="Times New Roman" pitchFamily="18" charset="0"/>
                        </a:rPr>
                        <a:t>259 842</a:t>
                      </a:r>
                      <a:endParaRPr lang="lt-LT" sz="1200" dirty="0">
                        <a:latin typeface="Times New Roman" pitchFamily="18" charset="0"/>
                        <a:cs typeface="Times New Roman" pitchFamily="18" charset="0"/>
                      </a:endParaRPr>
                    </a:p>
                  </a:txBody>
                  <a:tcPr/>
                </a:tc>
              </a:tr>
            </a:tbl>
          </a:graphicData>
        </a:graphic>
      </p:graphicFrame>
      <p:sp>
        <p:nvSpPr>
          <p:cNvPr id="7" name="TextBox 6"/>
          <p:cNvSpPr txBox="1"/>
          <p:nvPr/>
        </p:nvSpPr>
        <p:spPr>
          <a:xfrm>
            <a:off x="395536" y="1628800"/>
            <a:ext cx="8208912" cy="677108"/>
          </a:xfrm>
          <a:prstGeom prst="rect">
            <a:avLst/>
          </a:prstGeom>
          <a:noFill/>
        </p:spPr>
        <p:txBody>
          <a:bodyPr wrap="square" rtlCol="0">
            <a:spAutoFit/>
          </a:bodyPr>
          <a:lstStyle/>
          <a:p>
            <a:pPr algn="just"/>
            <a:r>
              <a:rPr lang="lt-LT" sz="1200" dirty="0" err="1">
                <a:latin typeface="Times New Roman" pitchFamily="18" charset="0"/>
                <a:cs typeface="Times New Roman" pitchFamily="18" charset="0"/>
              </a:rPr>
              <a:t>VšĮ</a:t>
            </a:r>
            <a:r>
              <a:rPr lang="lt-LT" sz="1200" dirty="0">
                <a:latin typeface="Times New Roman" pitchFamily="18" charset="0"/>
                <a:cs typeface="Times New Roman" pitchFamily="18" charset="0"/>
              </a:rPr>
              <a:t> Alytaus apskrities tuberkuliozės ligoninėje turto, pajamų ir sąnaudų apskaita</a:t>
            </a:r>
            <a:r>
              <a:rPr lang="lt-LT" sz="1200" b="1" dirty="0">
                <a:latin typeface="Times New Roman" pitchFamily="18" charset="0"/>
                <a:cs typeface="Times New Roman" pitchFamily="18" charset="0"/>
              </a:rPr>
              <a:t> </a:t>
            </a:r>
            <a:r>
              <a:rPr lang="lt-LT" sz="1200" dirty="0">
                <a:latin typeface="Times New Roman" pitchFamily="18" charset="0"/>
                <a:cs typeface="Times New Roman" pitchFamily="18" charset="0"/>
              </a:rPr>
              <a:t>tvarkoma, taikant dvejybinį įrašą. Visos ūkinės operacijos ir ūkiniai įvykiai pagrįsti apskaitos dokumentais, kurie surašomi ūkinės operacijos ir ūkinio įvykio metu arba jiems pasibaigus ar įvykus</a:t>
            </a:r>
            <a:r>
              <a:rPr lang="lt-LT" sz="1400" dirty="0">
                <a:latin typeface="Times New Roman" pitchFamily="18" charset="0"/>
                <a:cs typeface="Times New Roman" pitchFamily="18" charset="0"/>
              </a:rPr>
              <a:t>.</a:t>
            </a:r>
            <a:r>
              <a:rPr lang="lt-LT" sz="1400" b="1" dirty="0">
                <a:latin typeface="Times New Roman" pitchFamily="18" charset="0"/>
                <a:cs typeface="Times New Roman" pitchFamily="18" charset="0"/>
              </a:rPr>
              <a:t> </a:t>
            </a:r>
            <a:endParaRPr lang="lt-LT" sz="1400" dirty="0">
              <a:latin typeface="Times New Roman" pitchFamily="18" charset="0"/>
              <a:cs typeface="Times New Roman" pitchFamily="18" charset="0"/>
            </a:endParaRPr>
          </a:p>
        </p:txBody>
      </p:sp>
      <p:sp>
        <p:nvSpPr>
          <p:cNvPr id="8" name="TextBox 7"/>
          <p:cNvSpPr txBox="1"/>
          <p:nvPr/>
        </p:nvSpPr>
        <p:spPr>
          <a:xfrm>
            <a:off x="413908" y="5157192"/>
            <a:ext cx="8334556" cy="1569660"/>
          </a:xfrm>
          <a:prstGeom prst="rect">
            <a:avLst/>
          </a:prstGeom>
          <a:noFill/>
        </p:spPr>
        <p:txBody>
          <a:bodyPr wrap="square" rtlCol="0">
            <a:spAutoFit/>
          </a:bodyPr>
          <a:lstStyle/>
          <a:p>
            <a:r>
              <a:rPr lang="lt-LT" sz="1200" b="1" dirty="0">
                <a:latin typeface="Times New Roman" pitchFamily="18" charset="0"/>
                <a:cs typeface="Times New Roman" pitchFamily="18" charset="0"/>
              </a:rPr>
              <a:t>Įsigytas turtas.</a:t>
            </a:r>
            <a:endParaRPr lang="lt-LT" sz="1200" dirty="0">
              <a:latin typeface="Times New Roman" pitchFamily="18" charset="0"/>
              <a:cs typeface="Times New Roman" pitchFamily="18" charset="0"/>
            </a:endParaRPr>
          </a:p>
          <a:p>
            <a:r>
              <a:rPr lang="lt-LT" sz="1200" dirty="0">
                <a:latin typeface="Times New Roman" pitchFamily="18" charset="0"/>
                <a:cs typeface="Times New Roman" pitchFamily="18" charset="0"/>
              </a:rPr>
              <a:t>2012 metais įstaiga įsigijo 6 </a:t>
            </a:r>
            <a:r>
              <a:rPr lang="lt-LT" sz="1200" dirty="0" smtClean="0">
                <a:latin typeface="Times New Roman" pitchFamily="18" charset="0"/>
                <a:cs typeface="Times New Roman" pitchFamily="18" charset="0"/>
              </a:rPr>
              <a:t>kompiuterius, </a:t>
            </a:r>
            <a:r>
              <a:rPr lang="lt-LT" sz="1200" dirty="0">
                <a:latin typeface="Times New Roman" pitchFamily="18" charset="0"/>
                <a:cs typeface="Times New Roman" pitchFamily="18" charset="0"/>
              </a:rPr>
              <a:t>lengvąjį automobilį Škoda </a:t>
            </a:r>
            <a:r>
              <a:rPr lang="lt-LT" sz="1200" dirty="0" err="1">
                <a:latin typeface="Times New Roman" pitchFamily="18" charset="0"/>
                <a:cs typeface="Times New Roman" pitchFamily="18" charset="0"/>
              </a:rPr>
              <a:t>Octavia</a:t>
            </a:r>
            <a:r>
              <a:rPr lang="lt-LT" sz="1200" dirty="0">
                <a:latin typeface="Times New Roman" pitchFamily="18" charset="0"/>
                <a:cs typeface="Times New Roman" pitchFamily="18" charset="0"/>
              </a:rPr>
              <a:t> </a:t>
            </a:r>
            <a:r>
              <a:rPr lang="lt-LT" sz="1200" dirty="0" err="1" smtClean="0">
                <a:latin typeface="Times New Roman" pitchFamily="18" charset="0"/>
                <a:cs typeface="Times New Roman" pitchFamily="18" charset="0"/>
              </a:rPr>
              <a:t>Elegance</a:t>
            </a:r>
            <a:r>
              <a:rPr lang="lt-LT" sz="1200" dirty="0" smtClean="0">
                <a:latin typeface="Times New Roman" pitchFamily="18" charset="0"/>
                <a:cs typeface="Times New Roman" pitchFamily="18" charset="0"/>
              </a:rPr>
              <a:t>, televizorius, </a:t>
            </a:r>
            <a:r>
              <a:rPr lang="lt-LT" sz="1200" dirty="0">
                <a:latin typeface="Times New Roman" pitchFamily="18" charset="0"/>
                <a:cs typeface="Times New Roman" pitchFamily="18" charset="0"/>
              </a:rPr>
              <a:t>daugiafunkcinis kopijavimo aparatas. </a:t>
            </a:r>
          </a:p>
          <a:p>
            <a:r>
              <a:rPr lang="lt-LT" sz="1200" b="1" dirty="0">
                <a:latin typeface="Times New Roman" pitchFamily="18" charset="0"/>
                <a:cs typeface="Times New Roman" pitchFamily="18" charset="0"/>
              </a:rPr>
              <a:t>Nurašytas turtas.</a:t>
            </a:r>
            <a:endParaRPr lang="lt-LT" sz="1200" dirty="0">
              <a:latin typeface="Times New Roman" pitchFamily="18" charset="0"/>
              <a:cs typeface="Times New Roman" pitchFamily="18" charset="0"/>
            </a:endParaRPr>
          </a:p>
          <a:p>
            <a:r>
              <a:rPr lang="lt-LT" sz="1200" dirty="0">
                <a:latin typeface="Times New Roman" pitchFamily="18" charset="0"/>
                <a:cs typeface="Times New Roman" pitchFamily="18" charset="0"/>
              </a:rPr>
              <a:t>2012 metais </a:t>
            </a:r>
            <a:r>
              <a:rPr lang="lt-LT" sz="1200" dirty="0" smtClean="0">
                <a:latin typeface="Times New Roman" pitchFamily="18" charset="0"/>
                <a:cs typeface="Times New Roman" pitchFamily="18" charset="0"/>
              </a:rPr>
              <a:t>nurašytas susidėvėjęs</a:t>
            </a:r>
            <a:r>
              <a:rPr lang="lt-LT" sz="1200" dirty="0">
                <a:latin typeface="Times New Roman" pitchFamily="18" charset="0"/>
                <a:cs typeface="Times New Roman" pitchFamily="18" charset="0"/>
              </a:rPr>
              <a:t>, sugedęs ir neremontuotinas ilgalaikis materialus turtas: transporto priemonė Audi 80, įsigijimo vertė 17 804 </a:t>
            </a:r>
            <a:r>
              <a:rPr lang="lt-LT" sz="1200" dirty="0" smtClean="0">
                <a:latin typeface="Times New Roman" pitchFamily="18" charset="0"/>
                <a:cs typeface="Times New Roman" pitchFamily="18" charset="0"/>
              </a:rPr>
              <a:t>Lt, </a:t>
            </a:r>
            <a:r>
              <a:rPr lang="lt-LT" sz="1200" dirty="0">
                <a:latin typeface="Times New Roman" pitchFamily="18" charset="0"/>
                <a:cs typeface="Times New Roman" pitchFamily="18" charset="0"/>
              </a:rPr>
              <a:t>likutinė vertė 0,00 Lt. biuro įranga (kompiuteris, spausdintuvas, kopijavimo aparatas) kurių bendra įsigijimo vertė 11 094 </a:t>
            </a:r>
            <a:r>
              <a:rPr lang="lt-LT" sz="1200" dirty="0" smtClean="0">
                <a:latin typeface="Times New Roman" pitchFamily="18" charset="0"/>
                <a:cs typeface="Times New Roman" pitchFamily="18" charset="0"/>
              </a:rPr>
              <a:t>Lt,  </a:t>
            </a:r>
            <a:r>
              <a:rPr lang="lt-LT" sz="1200" dirty="0">
                <a:latin typeface="Times New Roman" pitchFamily="18" charset="0"/>
                <a:cs typeface="Times New Roman" pitchFamily="18" charset="0"/>
              </a:rPr>
              <a:t>likutinė vertė 0,00 </a:t>
            </a:r>
            <a:r>
              <a:rPr lang="lt-LT" sz="1200" dirty="0" smtClean="0">
                <a:latin typeface="Times New Roman" pitchFamily="18" charset="0"/>
                <a:cs typeface="Times New Roman" pitchFamily="18" charset="0"/>
              </a:rPr>
              <a:t>Lt, </a:t>
            </a:r>
            <a:r>
              <a:rPr lang="lt-LT" sz="1200" dirty="0">
                <a:latin typeface="Times New Roman" pitchFamily="18" charset="0"/>
                <a:cs typeface="Times New Roman" pitchFamily="18" charset="0"/>
              </a:rPr>
              <a:t>kitas ūkinis inventorius bendra įsigijimo vertė 2 661 </a:t>
            </a:r>
            <a:r>
              <a:rPr lang="lt-LT" sz="1200" dirty="0" smtClean="0">
                <a:latin typeface="Times New Roman" pitchFamily="18" charset="0"/>
                <a:cs typeface="Times New Roman" pitchFamily="18" charset="0"/>
              </a:rPr>
              <a:t>Lt, </a:t>
            </a:r>
            <a:r>
              <a:rPr lang="lt-LT" sz="1200" dirty="0">
                <a:latin typeface="Times New Roman" pitchFamily="18" charset="0"/>
                <a:cs typeface="Times New Roman" pitchFamily="18" charset="0"/>
              </a:rPr>
              <a:t>likutinė vertė 0,00 </a:t>
            </a:r>
            <a:r>
              <a:rPr lang="lt-LT" sz="1200" dirty="0" smtClean="0">
                <a:latin typeface="Times New Roman" pitchFamily="18" charset="0"/>
                <a:cs typeface="Times New Roman" pitchFamily="18" charset="0"/>
              </a:rPr>
              <a:t>Lt, </a:t>
            </a:r>
            <a:r>
              <a:rPr lang="lt-LT" sz="1200" dirty="0">
                <a:latin typeface="Times New Roman" pitchFamily="18" charset="0"/>
                <a:cs typeface="Times New Roman" pitchFamily="18" charset="0"/>
              </a:rPr>
              <a:t>medicininis inventorius bendra įsigijimo vertė 110 084 Lt. likutinė vertė 0,00 Lt.</a:t>
            </a:r>
          </a:p>
        </p:txBody>
      </p:sp>
    </p:spTree>
    <p:extLst>
      <p:ext uri="{BB962C8B-B14F-4D97-AF65-F5344CB8AC3E}">
        <p14:creationId xmlns:p14="http://schemas.microsoft.com/office/powerpoint/2010/main" xmlns="" val="1103376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Ataskaitos turinys</a:t>
            </a:r>
            <a:endParaRPr lang="lt-LT" dirty="0"/>
          </a:p>
        </p:txBody>
      </p:sp>
      <p:sp>
        <p:nvSpPr>
          <p:cNvPr id="3" name="Turinio vietos rezervavimo ženklas 2"/>
          <p:cNvSpPr>
            <a:spLocks noGrp="1"/>
          </p:cNvSpPr>
          <p:nvPr>
            <p:ph idx="1"/>
          </p:nvPr>
        </p:nvSpPr>
        <p:spPr/>
        <p:txBody>
          <a:bodyPr/>
          <a:lstStyle/>
          <a:p>
            <a:r>
              <a:rPr lang="lt-LT" dirty="0" smtClean="0"/>
              <a:t>Strategija</a:t>
            </a:r>
          </a:p>
          <a:p>
            <a:r>
              <a:rPr lang="lt-LT" dirty="0" smtClean="0"/>
              <a:t>Struktūra</a:t>
            </a:r>
          </a:p>
          <a:p>
            <a:r>
              <a:rPr lang="lt-LT" dirty="0" smtClean="0"/>
              <a:t>Darbuotojai</a:t>
            </a:r>
          </a:p>
          <a:p>
            <a:r>
              <a:rPr lang="lt-LT" dirty="0" smtClean="0"/>
              <a:t>Teikiamos paslaugos</a:t>
            </a:r>
          </a:p>
          <a:p>
            <a:r>
              <a:rPr lang="lt-LT" dirty="0" smtClean="0"/>
              <a:t>Medicininės veiklos rodikliai</a:t>
            </a:r>
          </a:p>
          <a:p>
            <a:r>
              <a:rPr lang="lt-LT" dirty="0" smtClean="0"/>
              <a:t>Ekonominės – finansinės veiklos rodikliai</a:t>
            </a:r>
            <a:endParaRPr lang="en-US" dirty="0" smtClean="0"/>
          </a:p>
          <a:p>
            <a:r>
              <a:rPr lang="en-US" dirty="0" err="1" smtClean="0"/>
              <a:t>Projektai</a:t>
            </a:r>
            <a:endParaRPr lang="lt-LT" dirty="0" smtClean="0"/>
          </a:p>
          <a:p>
            <a:endParaRPr lang="lt-LT" dirty="0" smtClean="0"/>
          </a:p>
          <a:p>
            <a:endParaRPr lang="lt-LT" dirty="0"/>
          </a:p>
        </p:txBody>
      </p:sp>
    </p:spTree>
    <p:extLst>
      <p:ext uri="{BB962C8B-B14F-4D97-AF65-F5344CB8AC3E}">
        <p14:creationId xmlns:p14="http://schemas.microsoft.com/office/powerpoint/2010/main" xmlns="" val="21918790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urinio vietos rezervavimo ženklas 4"/>
          <p:cNvGraphicFramePr>
            <a:graphicFrameLocks noGrp="1"/>
          </p:cNvGraphicFramePr>
          <p:nvPr>
            <p:ph idx="1"/>
            <p:extLst>
              <p:ext uri="{D42A27DB-BD31-4B8C-83A1-F6EECF244321}">
                <p14:modId xmlns:p14="http://schemas.microsoft.com/office/powerpoint/2010/main" xmlns="" val="2048332148"/>
              </p:ext>
            </p:extLst>
          </p:nvPr>
        </p:nvGraphicFramePr>
        <p:xfrm>
          <a:off x="512734" y="620688"/>
          <a:ext cx="8229600" cy="1600200"/>
        </p:xfrm>
        <a:graphic>
          <a:graphicData uri="http://schemas.openxmlformats.org/drawingml/2006/table">
            <a:tbl>
              <a:tblPr firstRow="1" bandRow="1">
                <a:tableStyleId>{5C22544A-7EE6-4342-B048-85BDC9FD1C3A}</a:tableStyleId>
              </a:tblPr>
              <a:tblGrid>
                <a:gridCol w="2331074"/>
                <a:gridCol w="2952328"/>
                <a:gridCol w="2946198"/>
              </a:tblGrid>
              <a:tr h="370840">
                <a:tc>
                  <a:txBody>
                    <a:bodyPr/>
                    <a:lstStyle/>
                    <a:p>
                      <a:r>
                        <a:rPr lang="lt-LT" sz="1600" b="1" kern="1200" dirty="0" smtClean="0">
                          <a:solidFill>
                            <a:schemeClr val="lt1"/>
                          </a:solidFill>
                          <a:effectLst/>
                          <a:latin typeface="Times New Roman" pitchFamily="18" charset="0"/>
                          <a:ea typeface="+mn-ea"/>
                          <a:cs typeface="Times New Roman" pitchFamily="18" charset="0"/>
                        </a:rPr>
                        <a:t>Rodikliai</a:t>
                      </a:r>
                      <a:endParaRPr lang="lt-LT" sz="1600" dirty="0">
                        <a:latin typeface="Times New Roman" pitchFamily="18" charset="0"/>
                        <a:cs typeface="Times New Roman" pitchFamily="18" charset="0"/>
                      </a:endParaRPr>
                    </a:p>
                  </a:txBody>
                  <a:tcPr/>
                </a:tc>
                <a:tc>
                  <a:txBody>
                    <a:bodyPr/>
                    <a:lstStyle/>
                    <a:p>
                      <a:pPr algn="l">
                        <a:spcAft>
                          <a:spcPts val="0"/>
                        </a:spcAft>
                      </a:pPr>
                      <a:r>
                        <a:rPr lang="lt-LT" sz="1600" dirty="0">
                          <a:effectLst/>
                          <a:latin typeface="Times New Roman" pitchFamily="18" charset="0"/>
                          <a:ea typeface="Times New Roman"/>
                          <a:cs typeface="Times New Roman" pitchFamily="18" charset="0"/>
                        </a:rPr>
                        <a:t>Likutinė vertė praėjusių finansinių metų </a:t>
                      </a:r>
                      <a:r>
                        <a:rPr lang="lt-LT" sz="1600" dirty="0" smtClean="0">
                          <a:effectLst/>
                          <a:latin typeface="Times New Roman" pitchFamily="18" charset="0"/>
                          <a:ea typeface="Times New Roman"/>
                          <a:cs typeface="Times New Roman" pitchFamily="18" charset="0"/>
                        </a:rPr>
                        <a:t>2011-12-31 LT</a:t>
                      </a:r>
                      <a:endParaRPr lang="lt-LT" sz="1600" dirty="0">
                        <a:effectLst/>
                        <a:latin typeface="Times New Roman" pitchFamily="18" charset="0"/>
                        <a:ea typeface="Times New Roman"/>
                        <a:cs typeface="Times New Roman" pitchFamily="18" charset="0"/>
                      </a:endParaRPr>
                    </a:p>
                  </a:txBody>
                  <a:tcPr marL="114300" marR="114300" marT="0" marB="0"/>
                </a:tc>
                <a:tc>
                  <a:txBody>
                    <a:bodyPr/>
                    <a:lstStyle/>
                    <a:p>
                      <a:pPr algn="l">
                        <a:spcAft>
                          <a:spcPts val="0"/>
                        </a:spcAft>
                      </a:pPr>
                      <a:r>
                        <a:rPr lang="lt-LT" sz="1600" dirty="0" smtClean="0">
                          <a:effectLst/>
                          <a:latin typeface="Times New Roman" pitchFamily="18" charset="0"/>
                          <a:ea typeface="Times New Roman"/>
                          <a:cs typeface="Times New Roman" pitchFamily="18" charset="0"/>
                        </a:rPr>
                        <a:t>Likutinė vertė finansinių metų  pabaigoje  2012-12-31 LT</a:t>
                      </a:r>
                      <a:endParaRPr lang="lt-LT" sz="1600" dirty="0">
                        <a:effectLst/>
                        <a:latin typeface="Times New Roman" pitchFamily="18" charset="0"/>
                        <a:ea typeface="Times New Roman"/>
                        <a:cs typeface="Times New Roman" pitchFamily="18" charset="0"/>
                      </a:endParaRPr>
                    </a:p>
                  </a:txBody>
                  <a:tcPr marL="114300" marR="114300" marT="0" marB="0"/>
                </a:tc>
              </a:tr>
              <a:tr h="370840">
                <a:tc>
                  <a:txBody>
                    <a:bodyPr/>
                    <a:lstStyle/>
                    <a:p>
                      <a:r>
                        <a:rPr lang="lt-LT" sz="1600" kern="1200" dirty="0" smtClean="0">
                          <a:solidFill>
                            <a:schemeClr val="dk1"/>
                          </a:solidFill>
                          <a:effectLst/>
                          <a:latin typeface="Times New Roman" pitchFamily="18" charset="0"/>
                          <a:ea typeface="+mn-ea"/>
                          <a:cs typeface="Times New Roman" pitchFamily="18" charset="0"/>
                        </a:rPr>
                        <a:t>Programinė įranga</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4272</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3318</a:t>
                      </a:r>
                      <a:endParaRPr lang="lt-LT" sz="1600" dirty="0">
                        <a:latin typeface="Times New Roman" pitchFamily="18" charset="0"/>
                        <a:cs typeface="Times New Roman" pitchFamily="18" charset="0"/>
                      </a:endParaRPr>
                    </a:p>
                  </a:txBody>
                  <a:tcPr/>
                </a:tc>
              </a:tr>
              <a:tr h="370840">
                <a:tc>
                  <a:txBody>
                    <a:bodyPr/>
                    <a:lstStyle/>
                    <a:p>
                      <a:r>
                        <a:rPr lang="lt-LT" sz="1600" kern="1200" dirty="0" smtClean="0">
                          <a:solidFill>
                            <a:schemeClr val="dk1"/>
                          </a:solidFill>
                          <a:effectLst/>
                          <a:latin typeface="Times New Roman" pitchFamily="18" charset="0"/>
                          <a:ea typeface="+mn-ea"/>
                          <a:cs typeface="Times New Roman" pitchFamily="18" charset="0"/>
                        </a:rPr>
                        <a:t>Kitas nematerialus turtas</a:t>
                      </a:r>
                      <a:endParaRPr lang="lt-LT" sz="1600" dirty="0">
                        <a:latin typeface="Times New Roman" pitchFamily="18" charset="0"/>
                        <a:cs typeface="Times New Roman" pitchFamily="18" charset="0"/>
                      </a:endParaRPr>
                    </a:p>
                  </a:txBody>
                  <a:tcPr/>
                </a:tc>
                <a:tc>
                  <a:txBody>
                    <a:bodyPr/>
                    <a:lstStyle/>
                    <a:p>
                      <a:pPr algn="ctr"/>
                      <a:endParaRPr lang="lt-LT" sz="1600" dirty="0">
                        <a:latin typeface="Times New Roman" pitchFamily="18" charset="0"/>
                        <a:cs typeface="Times New Roman" pitchFamily="18" charset="0"/>
                      </a:endParaRPr>
                    </a:p>
                  </a:txBody>
                  <a:tcPr/>
                </a:tc>
                <a:tc>
                  <a:txBody>
                    <a:bodyPr/>
                    <a:lstStyle/>
                    <a:p>
                      <a:pPr algn="ctr"/>
                      <a:endParaRPr lang="lt-LT" sz="1600" dirty="0">
                        <a:latin typeface="Times New Roman" pitchFamily="18" charset="0"/>
                        <a:cs typeface="Times New Roman" pitchFamily="18" charset="0"/>
                      </a:endParaRPr>
                    </a:p>
                  </a:txBody>
                  <a:tcPr/>
                </a:tc>
              </a:tr>
              <a:tr h="370840">
                <a:tc>
                  <a:txBody>
                    <a:bodyPr/>
                    <a:lstStyle/>
                    <a:p>
                      <a:r>
                        <a:rPr lang="lt-LT" sz="1600" b="1" kern="1200" dirty="0" smtClean="0">
                          <a:solidFill>
                            <a:schemeClr val="dk1"/>
                          </a:solidFill>
                          <a:effectLst/>
                          <a:latin typeface="Times New Roman" pitchFamily="18" charset="0"/>
                          <a:ea typeface="+mn-ea"/>
                          <a:cs typeface="Times New Roman" pitchFamily="18" charset="0"/>
                        </a:rPr>
                        <a:t>Iš viso:</a:t>
                      </a:r>
                      <a:endParaRPr lang="lt-LT" sz="1600" dirty="0">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4272</a:t>
                      </a:r>
                      <a:endParaRPr lang="lt-LT" sz="1600" dirty="0">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3318</a:t>
                      </a:r>
                      <a:endParaRPr lang="lt-LT" sz="1600" dirty="0">
                        <a:latin typeface="Times New Roman" pitchFamily="18" charset="0"/>
                        <a:cs typeface="Times New Roman" pitchFamily="18" charset="0"/>
                      </a:endParaRPr>
                    </a:p>
                  </a:txBody>
                  <a:tcPr/>
                </a:tc>
              </a:tr>
            </a:tbl>
          </a:graphicData>
        </a:graphic>
      </p:graphicFrame>
      <p:sp>
        <p:nvSpPr>
          <p:cNvPr id="4" name="TextBox 3"/>
          <p:cNvSpPr txBox="1"/>
          <p:nvPr/>
        </p:nvSpPr>
        <p:spPr>
          <a:xfrm>
            <a:off x="539552" y="148137"/>
            <a:ext cx="7128792" cy="369332"/>
          </a:xfrm>
          <a:prstGeom prst="rect">
            <a:avLst/>
          </a:prstGeom>
          <a:noFill/>
        </p:spPr>
        <p:txBody>
          <a:bodyPr wrap="square" rtlCol="0">
            <a:spAutoFit/>
          </a:bodyPr>
          <a:lstStyle/>
          <a:p>
            <a:r>
              <a:rPr lang="lt-LT" b="1" dirty="0"/>
              <a:t> Nematerialus ilgalaikis </a:t>
            </a:r>
            <a:r>
              <a:rPr lang="lt-LT" b="1" dirty="0" smtClean="0"/>
              <a:t>turtas</a:t>
            </a:r>
            <a:endParaRPr lang="lt-LT" dirty="0"/>
          </a:p>
        </p:txBody>
      </p:sp>
      <p:sp>
        <p:nvSpPr>
          <p:cNvPr id="6" name="TextBox 5"/>
          <p:cNvSpPr txBox="1"/>
          <p:nvPr/>
        </p:nvSpPr>
        <p:spPr>
          <a:xfrm>
            <a:off x="595861" y="2924944"/>
            <a:ext cx="8064896" cy="369332"/>
          </a:xfrm>
          <a:prstGeom prst="rect">
            <a:avLst/>
          </a:prstGeom>
          <a:noFill/>
        </p:spPr>
        <p:txBody>
          <a:bodyPr wrap="square" rtlCol="0">
            <a:spAutoFit/>
          </a:bodyPr>
          <a:lstStyle/>
          <a:p>
            <a:r>
              <a:rPr lang="lt-LT" b="1" dirty="0"/>
              <a:t>Įstaigos trumpalaikis </a:t>
            </a:r>
            <a:r>
              <a:rPr lang="lt-LT" b="1" dirty="0" smtClean="0"/>
              <a:t>turtas (atsargos)</a:t>
            </a:r>
            <a:endParaRPr lang="lt-LT" dirty="0"/>
          </a:p>
        </p:txBody>
      </p:sp>
      <p:graphicFrame>
        <p:nvGraphicFramePr>
          <p:cNvPr id="7" name="Lentelė 6"/>
          <p:cNvGraphicFramePr>
            <a:graphicFrameLocks noGrp="1"/>
          </p:cNvGraphicFramePr>
          <p:nvPr>
            <p:extLst>
              <p:ext uri="{D42A27DB-BD31-4B8C-83A1-F6EECF244321}">
                <p14:modId xmlns:p14="http://schemas.microsoft.com/office/powerpoint/2010/main" xmlns="" val="4036755773"/>
              </p:ext>
            </p:extLst>
          </p:nvPr>
        </p:nvGraphicFramePr>
        <p:xfrm>
          <a:off x="539552" y="3330168"/>
          <a:ext cx="8280921" cy="1971040"/>
        </p:xfrm>
        <a:graphic>
          <a:graphicData uri="http://schemas.openxmlformats.org/drawingml/2006/table">
            <a:tbl>
              <a:tblPr firstRow="1" bandRow="1">
                <a:tableStyleId>{5C22544A-7EE6-4342-B048-85BDC9FD1C3A}</a:tableStyleId>
              </a:tblPr>
              <a:tblGrid>
                <a:gridCol w="2304256"/>
                <a:gridCol w="2952328"/>
                <a:gridCol w="3024337"/>
              </a:tblGrid>
              <a:tr h="370840">
                <a:tc>
                  <a:txBody>
                    <a:bodyPr/>
                    <a:lstStyle/>
                    <a:p>
                      <a:r>
                        <a:rPr lang="lt-LT" sz="1600" b="1" kern="1200" dirty="0" smtClean="0">
                          <a:solidFill>
                            <a:schemeClr val="lt1"/>
                          </a:solidFill>
                          <a:effectLst/>
                          <a:latin typeface="Times New Roman" pitchFamily="18" charset="0"/>
                          <a:ea typeface="+mn-ea"/>
                          <a:cs typeface="Times New Roman" pitchFamily="18" charset="0"/>
                        </a:rPr>
                        <a:t>Rodikliai</a:t>
                      </a:r>
                      <a:endParaRPr lang="lt-LT" sz="1600" dirty="0">
                        <a:latin typeface="Times New Roman" pitchFamily="18" charset="0"/>
                        <a:cs typeface="Times New Roman" pitchFamily="18" charset="0"/>
                      </a:endParaRPr>
                    </a:p>
                  </a:txBody>
                  <a:tcPr/>
                </a:tc>
                <a:tc>
                  <a:txBody>
                    <a:bodyPr/>
                    <a:lstStyle/>
                    <a:p>
                      <a:pPr algn="l">
                        <a:spcAft>
                          <a:spcPts val="0"/>
                        </a:spcAft>
                      </a:pPr>
                      <a:r>
                        <a:rPr lang="lt-LT" sz="1600" dirty="0" smtClean="0">
                          <a:effectLst/>
                          <a:latin typeface="Times New Roman" pitchFamily="18" charset="0"/>
                          <a:ea typeface="Times New Roman"/>
                          <a:cs typeface="Times New Roman" pitchFamily="18" charset="0"/>
                        </a:rPr>
                        <a:t>Likutinė vertė praėjusių finansinių metų 2011-12-31 LT</a:t>
                      </a:r>
                      <a:endParaRPr lang="lt-LT" sz="1600" dirty="0">
                        <a:effectLst/>
                        <a:latin typeface="Times New Roman" pitchFamily="18" charset="0"/>
                        <a:ea typeface="Times New Roman"/>
                        <a:cs typeface="Times New Roman" pitchFamily="18" charset="0"/>
                      </a:endParaRPr>
                    </a:p>
                  </a:txBody>
                  <a:tcPr marL="114300" marR="114300" marT="0" marB="0"/>
                </a:tc>
                <a:tc>
                  <a:txBody>
                    <a:bodyPr/>
                    <a:lstStyle/>
                    <a:p>
                      <a:pPr algn="l">
                        <a:spcAft>
                          <a:spcPts val="0"/>
                        </a:spcAft>
                      </a:pPr>
                      <a:r>
                        <a:rPr lang="lt-LT" sz="1600" dirty="0" smtClean="0">
                          <a:effectLst/>
                          <a:latin typeface="Times New Roman" pitchFamily="18" charset="0"/>
                          <a:ea typeface="Times New Roman"/>
                          <a:cs typeface="Times New Roman" pitchFamily="18" charset="0"/>
                        </a:rPr>
                        <a:t>Likutinė vertė finansinių metų  pabaigoje  2012-12-31 LT</a:t>
                      </a:r>
                      <a:endParaRPr lang="lt-LT" sz="1600" dirty="0">
                        <a:effectLst/>
                        <a:latin typeface="Times New Roman" pitchFamily="18" charset="0"/>
                        <a:ea typeface="Times New Roman"/>
                        <a:cs typeface="Times New Roman" pitchFamily="18" charset="0"/>
                      </a:endParaRPr>
                    </a:p>
                  </a:txBody>
                  <a:tcPr marL="114300" marR="114300" marT="0" marB="0"/>
                </a:tc>
              </a:tr>
              <a:tr h="370840">
                <a:tc>
                  <a:txBody>
                    <a:bodyPr/>
                    <a:lstStyle/>
                    <a:p>
                      <a:r>
                        <a:rPr lang="lt-LT" sz="1600" kern="1200" dirty="0" smtClean="0">
                          <a:solidFill>
                            <a:schemeClr val="dk1"/>
                          </a:solidFill>
                          <a:effectLst/>
                          <a:latin typeface="Times New Roman" pitchFamily="18" charset="0"/>
                          <a:ea typeface="+mn-ea"/>
                          <a:cs typeface="Times New Roman" pitchFamily="18" charset="0"/>
                        </a:rPr>
                        <a:t>Medikamentai</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19 578</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30 592</a:t>
                      </a:r>
                      <a:endParaRPr lang="lt-LT" sz="1600" dirty="0">
                        <a:latin typeface="Times New Roman" pitchFamily="18" charset="0"/>
                        <a:cs typeface="Times New Roman" pitchFamily="18" charset="0"/>
                      </a:endParaRPr>
                    </a:p>
                  </a:txBody>
                  <a:tcPr/>
                </a:tc>
              </a:tr>
              <a:tr h="370840">
                <a:tc>
                  <a:txBody>
                    <a:bodyPr/>
                    <a:lstStyle/>
                    <a:p>
                      <a:r>
                        <a:rPr lang="lt-LT" sz="1600" kern="1200" dirty="0" smtClean="0">
                          <a:solidFill>
                            <a:schemeClr val="dk1"/>
                          </a:solidFill>
                          <a:effectLst/>
                          <a:latin typeface="Times New Roman" pitchFamily="18" charset="0"/>
                          <a:ea typeface="+mn-ea"/>
                          <a:cs typeface="Times New Roman" pitchFamily="18" charset="0"/>
                        </a:rPr>
                        <a:t>Medžiagos</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2 747</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5 241</a:t>
                      </a:r>
                      <a:endParaRPr lang="lt-LT" sz="1600" dirty="0">
                        <a:latin typeface="Times New Roman" pitchFamily="18" charset="0"/>
                        <a:cs typeface="Times New Roman" pitchFamily="18" charset="0"/>
                      </a:endParaRPr>
                    </a:p>
                  </a:txBody>
                  <a:tcPr/>
                </a:tc>
              </a:tr>
              <a:tr h="370840">
                <a:tc>
                  <a:txBody>
                    <a:bodyPr/>
                    <a:lstStyle/>
                    <a:p>
                      <a:r>
                        <a:rPr lang="lt-LT" sz="1600" kern="1200" dirty="0" smtClean="0">
                          <a:solidFill>
                            <a:schemeClr val="dk1"/>
                          </a:solidFill>
                          <a:effectLst/>
                          <a:latin typeface="Times New Roman" pitchFamily="18" charset="0"/>
                          <a:ea typeface="+mn-ea"/>
                          <a:cs typeface="Times New Roman" pitchFamily="18" charset="0"/>
                        </a:rPr>
                        <a:t>Kuras</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8 711</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3 330</a:t>
                      </a:r>
                      <a:endParaRPr lang="lt-LT" sz="1600" dirty="0">
                        <a:latin typeface="Times New Roman" pitchFamily="18" charset="0"/>
                        <a:cs typeface="Times New Roman" pitchFamily="18" charset="0"/>
                      </a:endParaRPr>
                    </a:p>
                  </a:txBody>
                  <a:tcPr/>
                </a:tc>
              </a:tr>
              <a:tr h="370840">
                <a:tc>
                  <a:txBody>
                    <a:bodyPr/>
                    <a:lstStyle/>
                    <a:p>
                      <a:r>
                        <a:rPr lang="lt-LT" sz="1600" b="1" kern="1200" dirty="0" smtClean="0">
                          <a:solidFill>
                            <a:schemeClr val="dk1"/>
                          </a:solidFill>
                          <a:effectLst/>
                          <a:latin typeface="Times New Roman" pitchFamily="18" charset="0"/>
                          <a:ea typeface="+mn-ea"/>
                          <a:cs typeface="Times New Roman" pitchFamily="18" charset="0"/>
                        </a:rPr>
                        <a:t>Iš viso:</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31 036</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39 163</a:t>
                      </a:r>
                      <a:endParaRPr lang="lt-LT" sz="1600" dirty="0">
                        <a:latin typeface="Times New Roman" pitchFamily="18" charset="0"/>
                        <a:cs typeface="Times New Roman" pitchFamily="18" charset="0"/>
                      </a:endParaRPr>
                    </a:p>
                  </a:txBody>
                  <a:tcPr/>
                </a:tc>
              </a:tr>
            </a:tbl>
          </a:graphicData>
        </a:graphic>
      </p:graphicFrame>
      <p:sp>
        <p:nvSpPr>
          <p:cNvPr id="8" name="TextBox 7"/>
          <p:cNvSpPr txBox="1"/>
          <p:nvPr/>
        </p:nvSpPr>
        <p:spPr>
          <a:xfrm>
            <a:off x="539552" y="5301208"/>
            <a:ext cx="8136904" cy="1323439"/>
          </a:xfrm>
          <a:prstGeom prst="rect">
            <a:avLst/>
          </a:prstGeom>
          <a:noFill/>
        </p:spPr>
        <p:txBody>
          <a:bodyPr wrap="square" rtlCol="0">
            <a:spAutoFit/>
          </a:bodyPr>
          <a:lstStyle/>
          <a:p>
            <a:r>
              <a:rPr lang="lt-LT" sz="1600" dirty="0">
                <a:latin typeface="Times New Roman" pitchFamily="18" charset="0"/>
                <a:cs typeface="Times New Roman" pitchFamily="18" charset="0"/>
              </a:rPr>
              <a:t>Atsargomis laikomas įstaigos trumpalaikis turtas, kuris sunaudojamas pajamoms uždirbti per vienerius metus arba per vieną įtaigos veiklos ciklą. 2012 metais nupirkta inventoriaus už 21 064 litus  ( baldai, darbo kostiumai darbininkams, drabužiai ligoniams (pižamos), rankšluosčiai,  biuro įranga (monitorius, telefono aparatai, spausdintuvai, kitas ūkinis </a:t>
            </a:r>
            <a:r>
              <a:rPr lang="lt-LT" sz="1600" dirty="0" err="1">
                <a:latin typeface="Times New Roman" pitchFamily="18" charset="0"/>
                <a:cs typeface="Times New Roman" pitchFamily="18" charset="0"/>
              </a:rPr>
              <a:t>inventorius(dulkių</a:t>
            </a:r>
            <a:r>
              <a:rPr lang="lt-LT" sz="1600" dirty="0">
                <a:latin typeface="Times New Roman" pitchFamily="18" charset="0"/>
                <a:cs typeface="Times New Roman" pitchFamily="18" charset="0"/>
              </a:rPr>
              <a:t> siurbliai, vežimėliai valytojoms ir kt.)</a:t>
            </a:r>
          </a:p>
        </p:txBody>
      </p:sp>
      <p:sp>
        <p:nvSpPr>
          <p:cNvPr id="9" name="TextBox 8"/>
          <p:cNvSpPr txBox="1"/>
          <p:nvPr/>
        </p:nvSpPr>
        <p:spPr>
          <a:xfrm>
            <a:off x="595861" y="2348880"/>
            <a:ext cx="8080595" cy="584775"/>
          </a:xfrm>
          <a:prstGeom prst="rect">
            <a:avLst/>
          </a:prstGeom>
          <a:noFill/>
        </p:spPr>
        <p:txBody>
          <a:bodyPr wrap="square" rtlCol="0">
            <a:spAutoFit/>
          </a:bodyPr>
          <a:lstStyle/>
          <a:p>
            <a:r>
              <a:rPr lang="lt-LT" sz="1600" dirty="0">
                <a:latin typeface="Times New Roman" pitchFamily="18" charset="0"/>
                <a:cs typeface="Times New Roman" pitchFamily="18" charset="0"/>
              </a:rPr>
              <a:t>2012 metais </a:t>
            </a:r>
            <a:r>
              <a:rPr lang="lt-LT" sz="1600" dirty="0" smtClean="0">
                <a:latin typeface="Times New Roman" pitchFamily="18" charset="0"/>
                <a:cs typeface="Times New Roman" pitchFamily="18" charset="0"/>
              </a:rPr>
              <a:t>nupirktas nematerialus </a:t>
            </a:r>
            <a:r>
              <a:rPr lang="lt-LT" sz="1600" dirty="0">
                <a:latin typeface="Times New Roman" pitchFamily="18" charset="0"/>
                <a:cs typeface="Times New Roman" pitchFamily="18" charset="0"/>
              </a:rPr>
              <a:t>turtas buhalterinė programa „</a:t>
            </a:r>
            <a:r>
              <a:rPr lang="lt-LT" sz="1600" dirty="0" err="1">
                <a:latin typeface="Times New Roman" pitchFamily="18" charset="0"/>
                <a:cs typeface="Times New Roman" pitchFamily="18" charset="0"/>
              </a:rPr>
              <a:t>Agnum</a:t>
            </a:r>
            <a:r>
              <a:rPr lang="lt-LT" sz="1600" dirty="0">
                <a:latin typeface="Times New Roman" pitchFamily="18" charset="0"/>
                <a:cs typeface="Times New Roman" pitchFamily="18" charset="0"/>
              </a:rPr>
              <a:t>“ . Įsigijimo kaina </a:t>
            </a:r>
            <a:r>
              <a:rPr lang="lt-LT" sz="1600" dirty="0" smtClean="0">
                <a:latin typeface="Times New Roman" pitchFamily="18" charset="0"/>
                <a:cs typeface="Times New Roman" pitchFamily="18" charset="0"/>
              </a:rPr>
              <a:t>       3 </a:t>
            </a:r>
            <a:r>
              <a:rPr lang="lt-LT" sz="1600" dirty="0">
                <a:latin typeface="Times New Roman" pitchFamily="18" charset="0"/>
                <a:cs typeface="Times New Roman" pitchFamily="18" charset="0"/>
              </a:rPr>
              <a:t>075 Lt</a:t>
            </a:r>
            <a:r>
              <a:rPr lang="lt-LT" sz="1600" dirty="0" smtClean="0">
                <a:latin typeface="Times New Roman" pitchFamily="18" charset="0"/>
                <a:cs typeface="Times New Roman" pitchFamily="18" charset="0"/>
              </a:rPr>
              <a:t>.</a:t>
            </a:r>
            <a:endParaRPr lang="lt-LT" dirty="0"/>
          </a:p>
        </p:txBody>
      </p:sp>
    </p:spTree>
    <p:extLst>
      <p:ext uri="{BB962C8B-B14F-4D97-AF65-F5344CB8AC3E}">
        <p14:creationId xmlns:p14="http://schemas.microsoft.com/office/powerpoint/2010/main" xmlns="" val="2082536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urinio vietos rezervavimo ženklas 4"/>
          <p:cNvGraphicFramePr>
            <a:graphicFrameLocks noGrp="1"/>
          </p:cNvGraphicFramePr>
          <p:nvPr>
            <p:ph idx="1"/>
            <p:extLst>
              <p:ext uri="{D42A27DB-BD31-4B8C-83A1-F6EECF244321}">
                <p14:modId xmlns:p14="http://schemas.microsoft.com/office/powerpoint/2010/main" xmlns="" val="3161404602"/>
              </p:ext>
            </p:extLst>
          </p:nvPr>
        </p:nvGraphicFramePr>
        <p:xfrm>
          <a:off x="505366" y="1124744"/>
          <a:ext cx="8229600" cy="2839720"/>
        </p:xfrm>
        <a:graphic>
          <a:graphicData uri="http://schemas.openxmlformats.org/drawingml/2006/table">
            <a:tbl>
              <a:tblPr firstRow="1" bandRow="1">
                <a:tableStyleId>{5C22544A-7EE6-4342-B048-85BDC9FD1C3A}</a:tableStyleId>
              </a:tblPr>
              <a:tblGrid>
                <a:gridCol w="2770490"/>
                <a:gridCol w="2715910"/>
                <a:gridCol w="2743200"/>
              </a:tblGrid>
              <a:tr h="370840">
                <a:tc>
                  <a:txBody>
                    <a:bodyPr/>
                    <a:lstStyle/>
                    <a:p>
                      <a:r>
                        <a:rPr lang="lt-LT" sz="1600" b="1" kern="1200" dirty="0" smtClean="0">
                          <a:solidFill>
                            <a:schemeClr val="lt1"/>
                          </a:solidFill>
                          <a:effectLst/>
                          <a:latin typeface="Times New Roman" pitchFamily="18" charset="0"/>
                          <a:ea typeface="+mn-ea"/>
                          <a:cs typeface="Times New Roman" pitchFamily="18" charset="0"/>
                        </a:rPr>
                        <a:t>Rodikliai</a:t>
                      </a:r>
                      <a:endParaRPr lang="lt-LT" sz="1600" dirty="0">
                        <a:latin typeface="Times New Roman" pitchFamily="18" charset="0"/>
                        <a:cs typeface="Times New Roman" pitchFamily="18" charset="0"/>
                      </a:endParaRPr>
                    </a:p>
                  </a:txBody>
                  <a:tcPr/>
                </a:tc>
                <a:tc>
                  <a:txBody>
                    <a:bodyPr/>
                    <a:lstStyle/>
                    <a:p>
                      <a:pPr algn="l">
                        <a:spcAft>
                          <a:spcPts val="0"/>
                        </a:spcAft>
                      </a:pPr>
                      <a:r>
                        <a:rPr lang="lt-LT" sz="1600" b="1" dirty="0" smtClean="0">
                          <a:effectLst/>
                          <a:latin typeface="Times New Roman" pitchFamily="18" charset="0"/>
                          <a:ea typeface="Times New Roman"/>
                          <a:cs typeface="Times New Roman" pitchFamily="18" charset="0"/>
                        </a:rPr>
                        <a:t>Likutinė vertė praėjusių finansinių metų 2011-12-31 LT</a:t>
                      </a:r>
                      <a:endParaRPr lang="lt-LT" sz="1600" dirty="0">
                        <a:effectLst/>
                        <a:latin typeface="Times New Roman" pitchFamily="18" charset="0"/>
                        <a:ea typeface="Times New Roman"/>
                        <a:cs typeface="Times New Roman" pitchFamily="18" charset="0"/>
                      </a:endParaRPr>
                    </a:p>
                  </a:txBody>
                  <a:tcPr marL="114300" marR="114300" marT="0" marB="0"/>
                </a:tc>
                <a:tc>
                  <a:txBody>
                    <a:bodyPr/>
                    <a:lstStyle/>
                    <a:p>
                      <a:pPr algn="l">
                        <a:spcAft>
                          <a:spcPts val="0"/>
                        </a:spcAft>
                      </a:pPr>
                      <a:r>
                        <a:rPr lang="lt-LT" sz="1600" b="1" dirty="0" smtClean="0">
                          <a:effectLst/>
                          <a:latin typeface="Times New Roman" pitchFamily="18" charset="0"/>
                          <a:ea typeface="Times New Roman"/>
                          <a:cs typeface="Times New Roman" pitchFamily="18" charset="0"/>
                        </a:rPr>
                        <a:t>Likutinė vertė finansinių metų  2012-12-31 LT</a:t>
                      </a:r>
                      <a:endParaRPr lang="lt-LT" sz="1600" dirty="0">
                        <a:effectLst/>
                        <a:latin typeface="Times New Roman" pitchFamily="18" charset="0"/>
                        <a:ea typeface="Times New Roman"/>
                        <a:cs typeface="Times New Roman" pitchFamily="18" charset="0"/>
                      </a:endParaRPr>
                    </a:p>
                  </a:txBody>
                  <a:tcPr marL="114300" marR="114300" marT="0" marB="0"/>
                </a:tc>
              </a:tr>
              <a:tr h="370840">
                <a:tc>
                  <a:txBody>
                    <a:bodyPr/>
                    <a:lstStyle/>
                    <a:p>
                      <a:r>
                        <a:rPr lang="lt-LT" sz="1600" kern="1200" dirty="0" smtClean="0">
                          <a:solidFill>
                            <a:schemeClr val="dk1"/>
                          </a:solidFill>
                          <a:effectLst/>
                          <a:latin typeface="Times New Roman" pitchFamily="18" charset="0"/>
                          <a:ea typeface="+mn-ea"/>
                          <a:cs typeface="Times New Roman" pitchFamily="18" charset="0"/>
                        </a:rPr>
                        <a:t>Išankstiniai mokėjimai ir būsimų laikotarpių sąnaudos</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1 806</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6 589</a:t>
                      </a:r>
                      <a:endParaRPr lang="lt-LT" sz="1600" dirty="0">
                        <a:latin typeface="Times New Roman" pitchFamily="18" charset="0"/>
                        <a:cs typeface="Times New Roman" pitchFamily="18" charset="0"/>
                      </a:endParaRPr>
                    </a:p>
                  </a:txBody>
                  <a:tcPr/>
                </a:tc>
              </a:tr>
              <a:tr h="370840">
                <a:tc>
                  <a:txBody>
                    <a:bodyPr/>
                    <a:lstStyle/>
                    <a:p>
                      <a:r>
                        <a:rPr lang="lt-LT" sz="1600" kern="1200" dirty="0" smtClean="0">
                          <a:solidFill>
                            <a:schemeClr val="dk1"/>
                          </a:solidFill>
                          <a:effectLst/>
                          <a:latin typeface="Times New Roman" pitchFamily="18" charset="0"/>
                          <a:ea typeface="+mn-ea"/>
                          <a:cs typeface="Times New Roman" pitchFamily="18" charset="0"/>
                        </a:rPr>
                        <a:t>Per vienerius metus gautinos sumos už paslaugas, naudojamą ir parduotą turtą</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435 872</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311 148</a:t>
                      </a:r>
                      <a:endParaRPr lang="lt-LT" sz="1600" dirty="0">
                        <a:latin typeface="Times New Roman" pitchFamily="18" charset="0"/>
                        <a:cs typeface="Times New Roman" pitchFamily="18" charset="0"/>
                      </a:endParaRPr>
                    </a:p>
                  </a:txBody>
                  <a:tcPr/>
                </a:tc>
              </a:tr>
              <a:tr h="0">
                <a:tc>
                  <a:txBody>
                    <a:bodyPr/>
                    <a:lstStyle/>
                    <a:p>
                      <a:r>
                        <a:rPr lang="lt-LT" sz="1600" kern="1200" dirty="0" smtClean="0">
                          <a:solidFill>
                            <a:schemeClr val="dk1"/>
                          </a:solidFill>
                          <a:effectLst/>
                          <a:latin typeface="Times New Roman" pitchFamily="18" charset="0"/>
                          <a:ea typeface="+mn-ea"/>
                          <a:cs typeface="Times New Roman" pitchFamily="18" charset="0"/>
                        </a:rPr>
                        <a:t>Pinigai ir pinigų ekvivalentai</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559  096</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604 819</a:t>
                      </a:r>
                      <a:endParaRPr lang="lt-LT" sz="1600" dirty="0">
                        <a:latin typeface="Times New Roman" pitchFamily="18" charset="0"/>
                        <a:cs typeface="Times New Roman" pitchFamily="18" charset="0"/>
                      </a:endParaRPr>
                    </a:p>
                  </a:txBody>
                  <a:tcPr/>
                </a:tc>
              </a:tr>
              <a:tr h="370840">
                <a:tc>
                  <a:txBody>
                    <a:bodyPr/>
                    <a:lstStyle/>
                    <a:p>
                      <a:r>
                        <a:rPr lang="lt-LT" sz="1600" b="1" kern="1200" dirty="0" smtClean="0">
                          <a:solidFill>
                            <a:schemeClr val="dk1"/>
                          </a:solidFill>
                          <a:effectLst/>
                          <a:latin typeface="Times New Roman" pitchFamily="18" charset="0"/>
                          <a:ea typeface="+mn-ea"/>
                          <a:cs typeface="Times New Roman" pitchFamily="18" charset="0"/>
                        </a:rPr>
                        <a:t>Iš viso:</a:t>
                      </a:r>
                      <a:endParaRPr lang="lt-LT" sz="1600" dirty="0">
                        <a:latin typeface="Times New Roman" pitchFamily="18" charset="0"/>
                        <a:cs typeface="Times New Roman" pitchFamily="18" charset="0"/>
                      </a:endParaRPr>
                    </a:p>
                  </a:txBody>
                  <a:tcPr/>
                </a:tc>
                <a:tc>
                  <a:txBody>
                    <a:bodyPr/>
                    <a:lstStyle/>
                    <a:p>
                      <a:pPr algn="ctr"/>
                      <a:r>
                        <a:rPr lang="lt-LT" sz="1600" b="1" kern="1200" dirty="0" smtClean="0">
                          <a:solidFill>
                            <a:schemeClr val="dk1"/>
                          </a:solidFill>
                          <a:effectLst/>
                          <a:latin typeface="Times New Roman" pitchFamily="18" charset="0"/>
                          <a:ea typeface="+mn-ea"/>
                          <a:cs typeface="Times New Roman" pitchFamily="18" charset="0"/>
                        </a:rPr>
                        <a:t>996 774</a:t>
                      </a:r>
                      <a:endParaRPr lang="lt-LT" sz="1600" dirty="0">
                        <a:latin typeface="Times New Roman" pitchFamily="18" charset="0"/>
                        <a:cs typeface="Times New Roman" pitchFamily="18" charset="0"/>
                      </a:endParaRPr>
                    </a:p>
                  </a:txBody>
                  <a:tcPr/>
                </a:tc>
                <a:tc>
                  <a:txBody>
                    <a:bodyPr/>
                    <a:lstStyle/>
                    <a:p>
                      <a:pPr algn="ctr"/>
                      <a:r>
                        <a:rPr lang="lt-LT" sz="1600" b="1" kern="1200" dirty="0" smtClean="0">
                          <a:solidFill>
                            <a:schemeClr val="dk1"/>
                          </a:solidFill>
                          <a:effectLst/>
                          <a:latin typeface="Times New Roman" pitchFamily="18" charset="0"/>
                          <a:ea typeface="+mn-ea"/>
                          <a:cs typeface="Times New Roman" pitchFamily="18" charset="0"/>
                        </a:rPr>
                        <a:t>922 556</a:t>
                      </a:r>
                      <a:endParaRPr lang="lt-LT" sz="1600" dirty="0">
                        <a:latin typeface="Times New Roman" pitchFamily="18" charset="0"/>
                        <a:cs typeface="Times New Roman" pitchFamily="18" charset="0"/>
                      </a:endParaRPr>
                    </a:p>
                  </a:txBody>
                  <a:tcPr/>
                </a:tc>
              </a:tr>
            </a:tbl>
          </a:graphicData>
        </a:graphic>
      </p:graphicFrame>
      <p:sp>
        <p:nvSpPr>
          <p:cNvPr id="4" name="TextBox 3"/>
          <p:cNvSpPr txBox="1"/>
          <p:nvPr/>
        </p:nvSpPr>
        <p:spPr>
          <a:xfrm>
            <a:off x="539552" y="620688"/>
            <a:ext cx="8208912" cy="338554"/>
          </a:xfrm>
          <a:prstGeom prst="rect">
            <a:avLst/>
          </a:prstGeom>
          <a:noFill/>
        </p:spPr>
        <p:txBody>
          <a:bodyPr wrap="square" rtlCol="0">
            <a:spAutoFit/>
          </a:bodyPr>
          <a:lstStyle/>
          <a:p>
            <a:r>
              <a:rPr lang="lt-LT" sz="1600" b="1" dirty="0">
                <a:latin typeface="Times New Roman" pitchFamily="18" charset="0"/>
                <a:cs typeface="Times New Roman" pitchFamily="18" charset="0"/>
              </a:rPr>
              <a:t>Kitas trumpalaikis turtas</a:t>
            </a:r>
          </a:p>
        </p:txBody>
      </p:sp>
      <p:sp>
        <p:nvSpPr>
          <p:cNvPr id="6" name="TextBox 5"/>
          <p:cNvSpPr txBox="1"/>
          <p:nvPr/>
        </p:nvSpPr>
        <p:spPr>
          <a:xfrm>
            <a:off x="539552" y="4221088"/>
            <a:ext cx="8208912" cy="1815882"/>
          </a:xfrm>
          <a:prstGeom prst="rect">
            <a:avLst/>
          </a:prstGeom>
          <a:noFill/>
        </p:spPr>
        <p:txBody>
          <a:bodyPr wrap="square" rtlCol="0">
            <a:spAutoFit/>
          </a:bodyPr>
          <a:lstStyle/>
          <a:p>
            <a:r>
              <a:rPr lang="lt-LT" sz="1600" dirty="0">
                <a:latin typeface="Times New Roman" pitchFamily="18" charset="0"/>
                <a:cs typeface="Times New Roman" pitchFamily="18" charset="0"/>
              </a:rPr>
              <a:t>Išankstinių apmokėjimų sumas sudaro apmokėjimas už spaudos prenumeratą  2013 metams,  būsimų laikotarpių sąnaudų sumas  sudaro 2012 metų pabaigoje į apskaitą įtraukta sąnaudos už transporto, pacientų žalos atlyginimo civilinės atsakomybės draudimas tenkantis 2013 metams. Gautinos sumos už paslaugas, naudojamą turtą, parduotas prekes sudaro TLK įsiskolinimas už paslaugas 309 035 Lt.,  kitų juridinių asmenų skolos už suteiktas medicinines paslaugas 1 769 Lt. </a:t>
            </a:r>
            <a:r>
              <a:rPr lang="lt-LT" sz="1600" dirty="0" smtClean="0">
                <a:latin typeface="Times New Roman" pitchFamily="18" charset="0"/>
                <a:cs typeface="Times New Roman" pitchFamily="18" charset="0"/>
              </a:rPr>
              <a:t>ir kt. </a:t>
            </a:r>
            <a:r>
              <a:rPr lang="lt-LT" sz="1600" dirty="0">
                <a:latin typeface="Times New Roman" pitchFamily="18" charset="0"/>
                <a:cs typeface="Times New Roman" pitchFamily="18" charset="0"/>
              </a:rPr>
              <a:t>2012 metų gruodžio 31 d. piniginės lėšos bankų sąskaitose ir kasoje sudarė 604 819 Lt. Terminuotų indėlių įstaiga neturi.</a:t>
            </a:r>
          </a:p>
        </p:txBody>
      </p:sp>
    </p:spTree>
    <p:extLst>
      <p:ext uri="{BB962C8B-B14F-4D97-AF65-F5344CB8AC3E}">
        <p14:creationId xmlns:p14="http://schemas.microsoft.com/office/powerpoint/2010/main" xmlns="" val="22496972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Gautos įstaigos lėšos</a:t>
            </a:r>
            <a:endParaRPr lang="lt-LT" dirty="0"/>
          </a:p>
        </p:txBody>
      </p:sp>
      <p:graphicFrame>
        <p:nvGraphicFramePr>
          <p:cNvPr id="5" name="Turinio vietos rezervavimo ženklas 4"/>
          <p:cNvGraphicFramePr>
            <a:graphicFrameLocks noGrp="1"/>
          </p:cNvGraphicFramePr>
          <p:nvPr>
            <p:ph idx="1"/>
            <p:extLst>
              <p:ext uri="{D42A27DB-BD31-4B8C-83A1-F6EECF244321}">
                <p14:modId xmlns:p14="http://schemas.microsoft.com/office/powerpoint/2010/main" xmlns="" val="158524516"/>
              </p:ext>
            </p:extLst>
          </p:nvPr>
        </p:nvGraphicFramePr>
        <p:xfrm>
          <a:off x="457200" y="1600200"/>
          <a:ext cx="8229600" cy="3845560"/>
        </p:xfrm>
        <a:graphic>
          <a:graphicData uri="http://schemas.openxmlformats.org/drawingml/2006/table">
            <a:tbl>
              <a:tblPr firstRow="1" bandRow="1">
                <a:tableStyleId>{5C22544A-7EE6-4342-B048-85BDC9FD1C3A}</a:tableStyleId>
              </a:tblPr>
              <a:tblGrid>
                <a:gridCol w="2890664"/>
                <a:gridCol w="1656184"/>
                <a:gridCol w="1625352"/>
                <a:gridCol w="2057400"/>
              </a:tblGrid>
              <a:tr h="370840">
                <a:tc>
                  <a:txBody>
                    <a:bodyPr/>
                    <a:lstStyle/>
                    <a:p>
                      <a:r>
                        <a:rPr lang="lt-LT" sz="1800" b="1" kern="1200" dirty="0" smtClean="0">
                          <a:solidFill>
                            <a:schemeClr val="lt1"/>
                          </a:solidFill>
                          <a:effectLst/>
                          <a:latin typeface="Times New Roman" pitchFamily="18" charset="0"/>
                          <a:ea typeface="+mn-ea"/>
                          <a:cs typeface="Times New Roman" pitchFamily="18" charset="0"/>
                        </a:rPr>
                        <a:t>Sveikatos priežiūros paslaugos</a:t>
                      </a:r>
                      <a:endParaRPr lang="lt-LT" dirty="0">
                        <a:latin typeface="Times New Roman" pitchFamily="18" charset="0"/>
                        <a:cs typeface="Times New Roman" pitchFamily="18" charset="0"/>
                      </a:endParaRPr>
                    </a:p>
                  </a:txBody>
                  <a:tcPr/>
                </a:tc>
                <a:tc>
                  <a:txBody>
                    <a:bodyPr/>
                    <a:lstStyle/>
                    <a:p>
                      <a:r>
                        <a:rPr lang="lt-LT" sz="1800" b="1" kern="1200" dirty="0" smtClean="0">
                          <a:solidFill>
                            <a:schemeClr val="lt1"/>
                          </a:solidFill>
                          <a:effectLst/>
                          <a:latin typeface="Times New Roman" pitchFamily="18" charset="0"/>
                          <a:ea typeface="+mn-ea"/>
                          <a:cs typeface="Times New Roman" pitchFamily="18" charset="0"/>
                        </a:rPr>
                        <a:t>2012 metai (Lt)</a:t>
                      </a:r>
                      <a:endParaRPr lang="lt-LT" dirty="0">
                        <a:latin typeface="Times New Roman" pitchFamily="18" charset="0"/>
                        <a:cs typeface="Times New Roman" pitchFamily="18" charset="0"/>
                      </a:endParaRPr>
                    </a:p>
                  </a:txBody>
                  <a:tcPr/>
                </a:tc>
                <a:tc>
                  <a:txBody>
                    <a:bodyPr/>
                    <a:lstStyle/>
                    <a:p>
                      <a:r>
                        <a:rPr lang="lt-LT" sz="1800" b="1" kern="1200" dirty="0" smtClean="0">
                          <a:solidFill>
                            <a:schemeClr val="lt1"/>
                          </a:solidFill>
                          <a:effectLst/>
                          <a:latin typeface="Times New Roman" pitchFamily="18" charset="0"/>
                          <a:ea typeface="+mn-ea"/>
                          <a:cs typeface="Times New Roman" pitchFamily="18" charset="0"/>
                        </a:rPr>
                        <a:t>2011 metai (Lt)</a:t>
                      </a:r>
                      <a:endParaRPr lang="lt-LT" dirty="0">
                        <a:latin typeface="Times New Roman" pitchFamily="18" charset="0"/>
                        <a:cs typeface="Times New Roman" pitchFamily="18" charset="0"/>
                      </a:endParaRPr>
                    </a:p>
                  </a:txBody>
                  <a:tcPr/>
                </a:tc>
                <a:tc>
                  <a:txBody>
                    <a:bodyPr/>
                    <a:lstStyle/>
                    <a:p>
                      <a:r>
                        <a:rPr lang="lt-LT" sz="1800" b="1" kern="1200" dirty="0" smtClean="0">
                          <a:solidFill>
                            <a:schemeClr val="lt1"/>
                          </a:solidFill>
                          <a:effectLst/>
                          <a:latin typeface="Times New Roman" pitchFamily="18" charset="0"/>
                          <a:ea typeface="+mn-ea"/>
                          <a:cs typeface="Times New Roman" pitchFamily="18" charset="0"/>
                        </a:rPr>
                        <a:t>Palyginimas 2011/2012 m. (+/-)</a:t>
                      </a:r>
                      <a:endParaRPr lang="lt-LT" dirty="0">
                        <a:latin typeface="Times New Roman" pitchFamily="18" charset="0"/>
                        <a:cs typeface="Times New Roman"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800" b="0" kern="1200" dirty="0" smtClean="0">
                          <a:solidFill>
                            <a:schemeClr val="dk1"/>
                          </a:solidFill>
                          <a:effectLst/>
                          <a:latin typeface="Times New Roman" pitchFamily="18" charset="0"/>
                          <a:ea typeface="+mn-ea"/>
                          <a:cs typeface="Times New Roman" pitchFamily="18" charset="0"/>
                        </a:rPr>
                        <a:t>Pagrindinės veiklos pajamos iš PSDFL</a:t>
                      </a:r>
                    </a:p>
                  </a:txBody>
                  <a:tcPr anchor="ctr"/>
                </a:tc>
                <a:tc>
                  <a:txBody>
                    <a:bodyPr/>
                    <a:lstStyle/>
                    <a:p>
                      <a:pPr algn="ctr"/>
                      <a:r>
                        <a:rPr lang="lt-LT" sz="1800" b="0" kern="1200" dirty="0" smtClean="0">
                          <a:solidFill>
                            <a:schemeClr val="dk1"/>
                          </a:solidFill>
                          <a:effectLst/>
                          <a:latin typeface="Times New Roman" pitchFamily="18" charset="0"/>
                          <a:ea typeface="+mn-ea"/>
                          <a:cs typeface="Times New Roman" pitchFamily="18" charset="0"/>
                        </a:rPr>
                        <a:t>2 900 753</a:t>
                      </a:r>
                      <a:endParaRPr lang="lt-LT" b="0" dirty="0">
                        <a:latin typeface="Times New Roman" pitchFamily="18" charset="0"/>
                        <a:cs typeface="Times New Roman" pitchFamily="18" charset="0"/>
                      </a:endParaRPr>
                    </a:p>
                  </a:txBody>
                  <a:tcPr anchor="ctr"/>
                </a:tc>
                <a:tc>
                  <a:txBody>
                    <a:bodyPr/>
                    <a:lstStyle/>
                    <a:p>
                      <a:pPr algn="ctr"/>
                      <a:r>
                        <a:rPr lang="lt-LT" sz="1800" b="0" kern="1200" dirty="0" smtClean="0">
                          <a:solidFill>
                            <a:schemeClr val="dk1"/>
                          </a:solidFill>
                          <a:effectLst/>
                          <a:latin typeface="Times New Roman" pitchFamily="18" charset="0"/>
                          <a:ea typeface="+mn-ea"/>
                          <a:cs typeface="Times New Roman" pitchFamily="18" charset="0"/>
                        </a:rPr>
                        <a:t>2 905 954</a:t>
                      </a:r>
                      <a:endParaRPr lang="lt-LT" b="0" dirty="0">
                        <a:latin typeface="Times New Roman" pitchFamily="18" charset="0"/>
                        <a:cs typeface="Times New Roman" pitchFamily="18" charset="0"/>
                      </a:endParaRPr>
                    </a:p>
                  </a:txBody>
                  <a:tcPr anchor="ctr"/>
                </a:tc>
                <a:tc>
                  <a:txBody>
                    <a:bodyPr/>
                    <a:lstStyle/>
                    <a:p>
                      <a:pPr algn="ctr"/>
                      <a:r>
                        <a:rPr lang="lt-LT" sz="1800" b="0" kern="1200" dirty="0" smtClean="0">
                          <a:solidFill>
                            <a:schemeClr val="dk1"/>
                          </a:solidFill>
                          <a:effectLst/>
                          <a:latin typeface="Times New Roman" pitchFamily="18" charset="0"/>
                          <a:ea typeface="+mn-ea"/>
                          <a:cs typeface="Times New Roman" pitchFamily="18" charset="0"/>
                        </a:rPr>
                        <a:t>-5 201</a:t>
                      </a:r>
                      <a:endParaRPr lang="lt-LT" b="0" dirty="0">
                        <a:latin typeface="Times New Roman" pitchFamily="18" charset="0"/>
                        <a:cs typeface="Times New Roman" pitchFamily="18" charset="0"/>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800" b="0" kern="1200" dirty="0" smtClean="0">
                          <a:solidFill>
                            <a:schemeClr val="dk1"/>
                          </a:solidFill>
                          <a:effectLst/>
                          <a:latin typeface="Times New Roman" pitchFamily="18" charset="0"/>
                          <a:ea typeface="+mn-ea"/>
                          <a:cs typeface="Times New Roman" pitchFamily="18" charset="0"/>
                        </a:rPr>
                        <a:t>Iš kitų juridinių ir fizinių asmenų:</a:t>
                      </a:r>
                    </a:p>
                  </a:txBody>
                  <a:tcPr anchor="ctr"/>
                </a:tc>
                <a:tc>
                  <a:txBody>
                    <a:bodyPr/>
                    <a:lstStyle/>
                    <a:p>
                      <a:pPr algn="ctr"/>
                      <a:r>
                        <a:rPr lang="lt-LT" sz="1800" b="0" kern="1200" dirty="0" smtClean="0">
                          <a:solidFill>
                            <a:schemeClr val="dk1"/>
                          </a:solidFill>
                          <a:effectLst/>
                          <a:latin typeface="Times New Roman" pitchFamily="18" charset="0"/>
                          <a:ea typeface="+mn-ea"/>
                          <a:cs typeface="Times New Roman" pitchFamily="18" charset="0"/>
                        </a:rPr>
                        <a:t>19 324</a:t>
                      </a:r>
                      <a:endParaRPr lang="lt-LT" b="0" dirty="0">
                        <a:latin typeface="Times New Roman" pitchFamily="18" charset="0"/>
                        <a:cs typeface="Times New Roman" pitchFamily="18" charset="0"/>
                      </a:endParaRPr>
                    </a:p>
                  </a:txBody>
                  <a:tcPr anchor="ctr"/>
                </a:tc>
                <a:tc>
                  <a:txBody>
                    <a:bodyPr/>
                    <a:lstStyle/>
                    <a:p>
                      <a:pPr algn="ctr"/>
                      <a:r>
                        <a:rPr lang="lt-LT" sz="1800" b="0" kern="1200" dirty="0" smtClean="0">
                          <a:solidFill>
                            <a:schemeClr val="dk1"/>
                          </a:solidFill>
                          <a:effectLst/>
                          <a:latin typeface="Times New Roman" pitchFamily="18" charset="0"/>
                          <a:ea typeface="+mn-ea"/>
                          <a:cs typeface="Times New Roman" pitchFamily="18" charset="0"/>
                        </a:rPr>
                        <a:t>20 411</a:t>
                      </a:r>
                      <a:endParaRPr lang="lt-LT" b="0" dirty="0">
                        <a:latin typeface="Times New Roman" pitchFamily="18" charset="0"/>
                        <a:cs typeface="Times New Roman" pitchFamily="18" charset="0"/>
                      </a:endParaRPr>
                    </a:p>
                  </a:txBody>
                  <a:tcPr anchor="ctr"/>
                </a:tc>
                <a:tc>
                  <a:txBody>
                    <a:bodyPr/>
                    <a:lstStyle/>
                    <a:p>
                      <a:pPr algn="ctr"/>
                      <a:r>
                        <a:rPr lang="lt-LT" sz="1800" b="0" kern="1200" dirty="0" smtClean="0">
                          <a:solidFill>
                            <a:schemeClr val="dk1"/>
                          </a:solidFill>
                          <a:effectLst/>
                          <a:latin typeface="Times New Roman" pitchFamily="18" charset="0"/>
                          <a:ea typeface="+mn-ea"/>
                          <a:cs typeface="Times New Roman" pitchFamily="18" charset="0"/>
                        </a:rPr>
                        <a:t>-1 087</a:t>
                      </a:r>
                      <a:endParaRPr lang="lt-LT" b="0" dirty="0">
                        <a:latin typeface="Times New Roman" pitchFamily="18" charset="0"/>
                        <a:cs typeface="Times New Roman" pitchFamily="18" charset="0"/>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800" b="0" kern="1200" dirty="0" smtClean="0">
                          <a:solidFill>
                            <a:schemeClr val="dk1"/>
                          </a:solidFill>
                          <a:effectLst/>
                          <a:latin typeface="Times New Roman" pitchFamily="18" charset="0"/>
                          <a:ea typeface="+mn-ea"/>
                          <a:cs typeface="Times New Roman" pitchFamily="18" charset="0"/>
                        </a:rPr>
                        <a:t>Finansavimo pajamos iš kitų šaltinių</a:t>
                      </a:r>
                    </a:p>
                  </a:txBody>
                  <a:tcPr anchor="ctr"/>
                </a:tc>
                <a:tc>
                  <a:txBody>
                    <a:bodyPr/>
                    <a:lstStyle/>
                    <a:p>
                      <a:pPr algn="ctr"/>
                      <a:r>
                        <a:rPr lang="lt-LT" sz="1800" b="0" kern="1200" dirty="0" smtClean="0">
                          <a:solidFill>
                            <a:schemeClr val="dk1"/>
                          </a:solidFill>
                          <a:effectLst/>
                          <a:latin typeface="Times New Roman" pitchFamily="18" charset="0"/>
                          <a:ea typeface="+mn-ea"/>
                          <a:cs typeface="Times New Roman" pitchFamily="18" charset="0"/>
                        </a:rPr>
                        <a:t>102 112</a:t>
                      </a:r>
                      <a:endParaRPr lang="lt-LT" b="0" dirty="0">
                        <a:latin typeface="Times New Roman" pitchFamily="18" charset="0"/>
                        <a:cs typeface="Times New Roman" pitchFamily="18" charset="0"/>
                      </a:endParaRPr>
                    </a:p>
                  </a:txBody>
                  <a:tcPr anchor="ctr"/>
                </a:tc>
                <a:tc>
                  <a:txBody>
                    <a:bodyPr/>
                    <a:lstStyle/>
                    <a:p>
                      <a:pPr algn="ctr"/>
                      <a:r>
                        <a:rPr lang="lt-LT" sz="1800" b="0" kern="1200" dirty="0" smtClean="0">
                          <a:solidFill>
                            <a:schemeClr val="dk1"/>
                          </a:solidFill>
                          <a:effectLst/>
                          <a:latin typeface="Times New Roman" pitchFamily="18" charset="0"/>
                          <a:ea typeface="+mn-ea"/>
                          <a:cs typeface="Times New Roman" pitchFamily="18" charset="0"/>
                        </a:rPr>
                        <a:t>86 362</a:t>
                      </a:r>
                      <a:endParaRPr lang="lt-LT" b="0" dirty="0">
                        <a:latin typeface="Times New Roman" pitchFamily="18" charset="0"/>
                        <a:cs typeface="Times New Roman" pitchFamily="18" charset="0"/>
                      </a:endParaRPr>
                    </a:p>
                  </a:txBody>
                  <a:tcPr anchor="ctr"/>
                </a:tc>
                <a:tc>
                  <a:txBody>
                    <a:bodyPr/>
                    <a:lstStyle/>
                    <a:p>
                      <a:pPr algn="ctr"/>
                      <a:r>
                        <a:rPr lang="lt-LT" sz="1800" b="0" kern="1200" dirty="0" smtClean="0">
                          <a:solidFill>
                            <a:schemeClr val="dk1"/>
                          </a:solidFill>
                          <a:effectLst/>
                          <a:latin typeface="Times New Roman" pitchFamily="18" charset="0"/>
                          <a:ea typeface="+mn-ea"/>
                          <a:cs typeface="Times New Roman" pitchFamily="18" charset="0"/>
                        </a:rPr>
                        <a:t>+15 750 </a:t>
                      </a:r>
                      <a:endParaRPr lang="lt-LT" b="0" dirty="0">
                        <a:latin typeface="Times New Roman" pitchFamily="18" charset="0"/>
                        <a:cs typeface="Times New Roman" pitchFamily="18" charset="0"/>
                      </a:endParaRPr>
                    </a:p>
                  </a:txBody>
                  <a:tcPr anchor="ctr"/>
                </a:tc>
              </a:tr>
              <a:tr h="370840">
                <a:tc>
                  <a:txBody>
                    <a:bodyPr/>
                    <a:lstStyle/>
                    <a:p>
                      <a:pPr algn="l"/>
                      <a:r>
                        <a:rPr lang="lt-LT" sz="1800" b="0" kern="1200" dirty="0" smtClean="0">
                          <a:solidFill>
                            <a:schemeClr val="dk1"/>
                          </a:solidFill>
                          <a:effectLst/>
                          <a:latin typeface="Times New Roman" pitchFamily="18" charset="0"/>
                          <a:ea typeface="+mn-ea"/>
                          <a:cs typeface="Times New Roman" pitchFamily="18" charset="0"/>
                        </a:rPr>
                        <a:t>Finansinės investicinės lėšos (palūkanos už turimas lėšas banke)</a:t>
                      </a:r>
                      <a:endParaRPr lang="lt-LT" b="0" dirty="0">
                        <a:latin typeface="Times New Roman" pitchFamily="18" charset="0"/>
                        <a:cs typeface="Times New Roman" pitchFamily="18" charset="0"/>
                      </a:endParaRPr>
                    </a:p>
                  </a:txBody>
                  <a:tcPr anchor="ctr"/>
                </a:tc>
                <a:tc>
                  <a:txBody>
                    <a:bodyPr/>
                    <a:lstStyle/>
                    <a:p>
                      <a:pPr algn="ctr"/>
                      <a:r>
                        <a:rPr lang="lt-LT" sz="1800" b="0" kern="1200" dirty="0" smtClean="0">
                          <a:solidFill>
                            <a:schemeClr val="dk1"/>
                          </a:solidFill>
                          <a:effectLst/>
                          <a:latin typeface="Times New Roman" pitchFamily="18" charset="0"/>
                          <a:ea typeface="+mn-ea"/>
                          <a:cs typeface="Times New Roman" pitchFamily="18" charset="0"/>
                        </a:rPr>
                        <a:t>628</a:t>
                      </a:r>
                      <a:endParaRPr lang="lt-LT" b="0" dirty="0">
                        <a:latin typeface="Times New Roman" pitchFamily="18" charset="0"/>
                        <a:cs typeface="Times New Roman" pitchFamily="18" charset="0"/>
                      </a:endParaRPr>
                    </a:p>
                  </a:txBody>
                  <a:tcPr anchor="ctr"/>
                </a:tc>
                <a:tc>
                  <a:txBody>
                    <a:bodyPr/>
                    <a:lstStyle/>
                    <a:p>
                      <a:pPr algn="ctr"/>
                      <a:r>
                        <a:rPr lang="lt-LT" sz="1800" b="0" kern="1200" dirty="0" smtClean="0">
                          <a:solidFill>
                            <a:schemeClr val="dk1"/>
                          </a:solidFill>
                          <a:effectLst/>
                          <a:latin typeface="Times New Roman" pitchFamily="18" charset="0"/>
                          <a:ea typeface="+mn-ea"/>
                          <a:cs typeface="Times New Roman" pitchFamily="18" charset="0"/>
                        </a:rPr>
                        <a:t>384</a:t>
                      </a:r>
                      <a:endParaRPr lang="lt-LT" b="0" dirty="0">
                        <a:latin typeface="Times New Roman" pitchFamily="18" charset="0"/>
                        <a:cs typeface="Times New Roman" pitchFamily="18" charset="0"/>
                      </a:endParaRPr>
                    </a:p>
                  </a:txBody>
                  <a:tcPr anchor="ctr"/>
                </a:tc>
                <a:tc>
                  <a:txBody>
                    <a:bodyPr/>
                    <a:lstStyle/>
                    <a:p>
                      <a:pPr algn="ctr"/>
                      <a:r>
                        <a:rPr lang="lt-LT" sz="1800" b="0" kern="1200" dirty="0" smtClean="0">
                          <a:solidFill>
                            <a:schemeClr val="dk1"/>
                          </a:solidFill>
                          <a:effectLst/>
                          <a:latin typeface="Times New Roman" pitchFamily="18" charset="0"/>
                          <a:ea typeface="+mn-ea"/>
                          <a:cs typeface="Times New Roman" pitchFamily="18" charset="0"/>
                        </a:rPr>
                        <a:t>+244</a:t>
                      </a:r>
                      <a:endParaRPr lang="lt-LT" b="0" dirty="0">
                        <a:latin typeface="Times New Roman" pitchFamily="18" charset="0"/>
                        <a:cs typeface="Times New Roman" pitchFamily="18" charset="0"/>
                      </a:endParaRPr>
                    </a:p>
                  </a:txBody>
                  <a:tcPr anchor="ctr"/>
                </a:tc>
              </a:tr>
              <a:tr h="370840">
                <a:tc>
                  <a:txBody>
                    <a:bodyPr/>
                    <a:lstStyle/>
                    <a:p>
                      <a:pPr algn="l"/>
                      <a:r>
                        <a:rPr lang="lt-LT" sz="1800" b="0" kern="1200" dirty="0" smtClean="0">
                          <a:solidFill>
                            <a:schemeClr val="dk1"/>
                          </a:solidFill>
                          <a:effectLst/>
                          <a:latin typeface="Times New Roman" pitchFamily="18" charset="0"/>
                          <a:ea typeface="+mn-ea"/>
                          <a:cs typeface="Times New Roman" pitchFamily="18" charset="0"/>
                        </a:rPr>
                        <a:t>Iš viso pajamų:</a:t>
                      </a:r>
                      <a:endParaRPr lang="lt-LT" b="0" dirty="0">
                        <a:latin typeface="Times New Roman" pitchFamily="18" charset="0"/>
                        <a:cs typeface="Times New Roman" pitchFamily="18" charset="0"/>
                      </a:endParaRPr>
                    </a:p>
                  </a:txBody>
                  <a:tcPr anchor="ctr"/>
                </a:tc>
                <a:tc>
                  <a:txBody>
                    <a:bodyPr/>
                    <a:lstStyle/>
                    <a:p>
                      <a:pPr algn="ctr"/>
                      <a:r>
                        <a:rPr lang="lt-LT" sz="1800" b="0" kern="1200" dirty="0" smtClean="0">
                          <a:solidFill>
                            <a:schemeClr val="dk1"/>
                          </a:solidFill>
                          <a:effectLst/>
                          <a:latin typeface="Times New Roman" pitchFamily="18" charset="0"/>
                          <a:ea typeface="+mn-ea"/>
                          <a:cs typeface="Times New Roman" pitchFamily="18" charset="0"/>
                        </a:rPr>
                        <a:t>3 022 817</a:t>
                      </a:r>
                      <a:endParaRPr lang="lt-LT" b="0" dirty="0">
                        <a:latin typeface="Times New Roman" pitchFamily="18" charset="0"/>
                        <a:cs typeface="Times New Roman" pitchFamily="18" charset="0"/>
                      </a:endParaRPr>
                    </a:p>
                  </a:txBody>
                  <a:tcPr anchor="ctr"/>
                </a:tc>
                <a:tc>
                  <a:txBody>
                    <a:bodyPr/>
                    <a:lstStyle/>
                    <a:p>
                      <a:pPr algn="ctr"/>
                      <a:r>
                        <a:rPr lang="lt-LT" sz="1800" b="0" kern="1200" dirty="0" smtClean="0">
                          <a:solidFill>
                            <a:schemeClr val="dk1"/>
                          </a:solidFill>
                          <a:effectLst/>
                          <a:latin typeface="Times New Roman" pitchFamily="18" charset="0"/>
                          <a:ea typeface="+mn-ea"/>
                          <a:cs typeface="Times New Roman" pitchFamily="18" charset="0"/>
                        </a:rPr>
                        <a:t>3 013 111</a:t>
                      </a:r>
                      <a:endParaRPr lang="lt-LT" b="0" dirty="0">
                        <a:latin typeface="Times New Roman" pitchFamily="18" charset="0"/>
                        <a:cs typeface="Times New Roman" pitchFamily="18" charset="0"/>
                      </a:endParaRPr>
                    </a:p>
                  </a:txBody>
                  <a:tcPr anchor="ctr"/>
                </a:tc>
                <a:tc>
                  <a:txBody>
                    <a:bodyPr/>
                    <a:lstStyle/>
                    <a:p>
                      <a:pPr algn="ctr"/>
                      <a:r>
                        <a:rPr lang="lt-LT" sz="1800" b="0" kern="1200" dirty="0" smtClean="0">
                          <a:solidFill>
                            <a:schemeClr val="dk1"/>
                          </a:solidFill>
                          <a:effectLst/>
                          <a:latin typeface="Times New Roman" pitchFamily="18" charset="0"/>
                          <a:ea typeface="+mn-ea"/>
                          <a:cs typeface="Times New Roman" pitchFamily="18" charset="0"/>
                        </a:rPr>
                        <a:t>+9 706</a:t>
                      </a:r>
                      <a:endParaRPr lang="lt-LT" b="0" dirty="0">
                        <a:latin typeface="Times New Roman" pitchFamily="18" charset="0"/>
                        <a:cs typeface="Times New Roman" pitchFamily="18" charset="0"/>
                      </a:endParaRPr>
                    </a:p>
                  </a:txBody>
                  <a:tcPr anchor="ctr"/>
                </a:tc>
              </a:tr>
            </a:tbl>
          </a:graphicData>
        </a:graphic>
      </p:graphicFrame>
    </p:spTree>
    <p:extLst>
      <p:ext uri="{BB962C8B-B14F-4D97-AF65-F5344CB8AC3E}">
        <p14:creationId xmlns:p14="http://schemas.microsoft.com/office/powerpoint/2010/main" xmlns="" val="33255751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b="1" dirty="0">
                <a:latin typeface="Times New Roman" pitchFamily="18" charset="0"/>
                <a:cs typeface="Times New Roman" pitchFamily="18" charset="0"/>
              </a:rPr>
              <a:t>Įstaigos </a:t>
            </a:r>
            <a:r>
              <a:rPr lang="lt-LT" b="1" dirty="0" smtClean="0">
                <a:latin typeface="Times New Roman" pitchFamily="18" charset="0"/>
                <a:cs typeface="Times New Roman" pitchFamily="18" charset="0"/>
              </a:rPr>
              <a:t>pajamų </a:t>
            </a:r>
            <a:r>
              <a:rPr lang="lt-LT" b="1" dirty="0">
                <a:latin typeface="Times New Roman" pitchFamily="18" charset="0"/>
                <a:cs typeface="Times New Roman" pitchFamily="18" charset="0"/>
              </a:rPr>
              <a:t>pagal finansavimo </a:t>
            </a:r>
            <a:r>
              <a:rPr lang="lt-LT" b="1" dirty="0" smtClean="0">
                <a:latin typeface="Times New Roman" pitchFamily="18" charset="0"/>
                <a:cs typeface="Times New Roman" pitchFamily="18" charset="0"/>
              </a:rPr>
              <a:t>šaltinius struktūra</a:t>
            </a:r>
            <a:endParaRPr lang="lt-LT" dirty="0">
              <a:latin typeface="Times New Roman" pitchFamily="18" charset="0"/>
              <a:cs typeface="Times New Roman"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xmlns="" val="106483046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115803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490066"/>
          </a:xfrm>
        </p:spPr>
        <p:txBody>
          <a:bodyPr>
            <a:normAutofit/>
          </a:bodyPr>
          <a:lstStyle/>
          <a:p>
            <a:r>
              <a:rPr lang="lt-LT" sz="2400" dirty="0" smtClean="0">
                <a:latin typeface="Times New Roman" pitchFamily="18" charset="0"/>
                <a:cs typeface="Times New Roman" pitchFamily="18" charset="0"/>
              </a:rPr>
              <a:t>Įstaigos sąnaudos pajamos uždirbti 2012 metais</a:t>
            </a:r>
            <a:endParaRPr lang="lt-LT" sz="2400" dirty="0">
              <a:latin typeface="Times New Roman" pitchFamily="18" charset="0"/>
              <a:cs typeface="Times New Roman"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xmlns="" val="2756717012"/>
              </p:ext>
            </p:extLst>
          </p:nvPr>
        </p:nvGraphicFramePr>
        <p:xfrm>
          <a:off x="611560" y="836712"/>
          <a:ext cx="8229600" cy="5765800"/>
        </p:xfrm>
        <a:graphic>
          <a:graphicData uri="http://schemas.openxmlformats.org/drawingml/2006/table">
            <a:tbl>
              <a:tblPr firstRow="1" bandRow="1">
                <a:tableStyleId>{5C22544A-7EE6-4342-B048-85BDC9FD1C3A}</a:tableStyleId>
              </a:tblPr>
              <a:tblGrid>
                <a:gridCol w="4474840"/>
                <a:gridCol w="864096"/>
                <a:gridCol w="1008112"/>
                <a:gridCol w="864096"/>
                <a:gridCol w="1018456"/>
              </a:tblGrid>
              <a:tr h="370840">
                <a:tc>
                  <a:txBody>
                    <a:bodyPr/>
                    <a:lstStyle/>
                    <a:p>
                      <a:pPr algn="ctr"/>
                      <a:r>
                        <a:rPr lang="lt-LT" sz="1200" dirty="0" smtClean="0">
                          <a:effectLst/>
                          <a:latin typeface="Times New Roman" pitchFamily="18" charset="0"/>
                          <a:ea typeface="Times New Roman"/>
                          <a:cs typeface="Times New Roman" pitchFamily="18" charset="0"/>
                        </a:rPr>
                        <a:t>Darbo užmokestis</a:t>
                      </a:r>
                      <a:endParaRPr lang="lt-LT" sz="1200" dirty="0">
                        <a:latin typeface="Times New Roman" pitchFamily="18" charset="0"/>
                        <a:cs typeface="Times New Roman" pitchFamily="18" charset="0"/>
                      </a:endParaRPr>
                    </a:p>
                  </a:txBody>
                  <a:tcPr/>
                </a:tc>
                <a:tc>
                  <a:txBody>
                    <a:bodyPr/>
                    <a:lstStyle/>
                    <a:p>
                      <a:pPr algn="ctr"/>
                      <a:r>
                        <a:rPr lang="lt-LT" sz="1200" b="1" kern="1200" dirty="0" smtClean="0">
                          <a:solidFill>
                            <a:schemeClr val="lt1"/>
                          </a:solidFill>
                          <a:effectLst/>
                          <a:latin typeface="Times New Roman" pitchFamily="18" charset="0"/>
                          <a:ea typeface="+mn-ea"/>
                          <a:cs typeface="Times New Roman" pitchFamily="18" charset="0"/>
                        </a:rPr>
                        <a:t>2012 metai (Lt)</a:t>
                      </a:r>
                      <a:endParaRPr lang="lt-LT" sz="1200" dirty="0">
                        <a:latin typeface="Times New Roman" pitchFamily="18" charset="0"/>
                        <a:cs typeface="Times New Roman" pitchFamily="18" charset="0"/>
                      </a:endParaRPr>
                    </a:p>
                  </a:txBody>
                  <a:tcPr/>
                </a:tc>
                <a:tc>
                  <a:txBody>
                    <a:bodyPr/>
                    <a:lstStyle/>
                    <a:p>
                      <a:pPr algn="ctr"/>
                      <a:r>
                        <a:rPr lang="lt-LT" sz="1200" b="1" kern="1200" dirty="0" err="1" smtClean="0">
                          <a:solidFill>
                            <a:schemeClr val="lt1"/>
                          </a:solidFill>
                          <a:effectLst/>
                          <a:latin typeface="Times New Roman" pitchFamily="18" charset="0"/>
                          <a:ea typeface="+mn-ea"/>
                          <a:cs typeface="Times New Roman" pitchFamily="18" charset="0"/>
                        </a:rPr>
                        <a:t>Panaud</a:t>
                      </a:r>
                      <a:r>
                        <a:rPr lang="lt-LT" sz="1200" b="1" kern="1200" dirty="0" smtClean="0">
                          <a:solidFill>
                            <a:schemeClr val="lt1"/>
                          </a:solidFill>
                          <a:effectLst/>
                          <a:latin typeface="Times New Roman" pitchFamily="18" charset="0"/>
                          <a:ea typeface="+mn-ea"/>
                          <a:cs typeface="Times New Roman" pitchFamily="18" charset="0"/>
                        </a:rPr>
                        <a:t>.</a:t>
                      </a:r>
                      <a:r>
                        <a:rPr lang="en-US" sz="1200" b="1" kern="1200" dirty="0" smtClean="0">
                          <a:solidFill>
                            <a:schemeClr val="lt1"/>
                          </a:solidFill>
                          <a:effectLst/>
                          <a:latin typeface="Times New Roman" pitchFamily="18" charset="0"/>
                          <a:ea typeface="+mn-ea"/>
                          <a:cs typeface="Times New Roman" pitchFamily="18" charset="0"/>
                        </a:rPr>
                        <a:t>% </a:t>
                      </a:r>
                      <a:r>
                        <a:rPr lang="lt-LT" sz="1200" b="1" kern="1200" dirty="0" smtClean="0">
                          <a:solidFill>
                            <a:schemeClr val="lt1"/>
                          </a:solidFill>
                          <a:effectLst/>
                          <a:latin typeface="Times New Roman" pitchFamily="18" charset="0"/>
                          <a:ea typeface="+mn-ea"/>
                          <a:cs typeface="Times New Roman" pitchFamily="18" charset="0"/>
                        </a:rPr>
                        <a:t>nuo pajamų</a:t>
                      </a:r>
                      <a:endParaRPr lang="lt-LT" sz="1200" dirty="0">
                        <a:latin typeface="Times New Roman" pitchFamily="18" charset="0"/>
                        <a:cs typeface="Times New Roman" pitchFamily="18" charset="0"/>
                      </a:endParaRPr>
                    </a:p>
                  </a:txBody>
                  <a:tcPr/>
                </a:tc>
                <a:tc>
                  <a:txBody>
                    <a:bodyPr/>
                    <a:lstStyle/>
                    <a:p>
                      <a:pPr algn="ctr"/>
                      <a:r>
                        <a:rPr lang="lt-LT" sz="1200" b="1" kern="1200" dirty="0" smtClean="0">
                          <a:solidFill>
                            <a:schemeClr val="lt1"/>
                          </a:solidFill>
                          <a:effectLst/>
                          <a:latin typeface="Times New Roman" pitchFamily="18" charset="0"/>
                          <a:ea typeface="+mn-ea"/>
                          <a:cs typeface="Times New Roman" pitchFamily="18" charset="0"/>
                        </a:rPr>
                        <a:t>2011 metai (Lt)</a:t>
                      </a:r>
                      <a:endParaRPr lang="lt-LT" sz="1200" dirty="0">
                        <a:latin typeface="Times New Roman" pitchFamily="18" charset="0"/>
                        <a:cs typeface="Times New Roman" pitchFamily="18" charset="0"/>
                      </a:endParaRPr>
                    </a:p>
                  </a:txBody>
                  <a:tcPr/>
                </a:tc>
                <a:tc>
                  <a:txBody>
                    <a:bodyPr/>
                    <a:lstStyle/>
                    <a:p>
                      <a:pPr algn="ctr"/>
                      <a:r>
                        <a:rPr lang="lt-LT" sz="1200" b="1" kern="1200" dirty="0" err="1" smtClean="0">
                          <a:solidFill>
                            <a:schemeClr val="lt1"/>
                          </a:solidFill>
                          <a:effectLst/>
                          <a:latin typeface="Times New Roman" pitchFamily="18" charset="0"/>
                          <a:ea typeface="+mn-ea"/>
                          <a:cs typeface="Times New Roman" pitchFamily="18" charset="0"/>
                        </a:rPr>
                        <a:t>Panaud</a:t>
                      </a:r>
                      <a:r>
                        <a:rPr lang="lt-LT" sz="1200" b="1" kern="1200" dirty="0" smtClean="0">
                          <a:solidFill>
                            <a:schemeClr val="lt1"/>
                          </a:solidFill>
                          <a:effectLst/>
                          <a:latin typeface="Times New Roman" pitchFamily="18" charset="0"/>
                          <a:ea typeface="+mn-ea"/>
                          <a:cs typeface="Times New Roman" pitchFamily="18" charset="0"/>
                        </a:rPr>
                        <a:t>.</a:t>
                      </a:r>
                      <a:r>
                        <a:rPr lang="lt-LT" sz="1200" b="1" kern="1200" baseline="0" dirty="0" smtClean="0">
                          <a:solidFill>
                            <a:schemeClr val="lt1"/>
                          </a:solidFill>
                          <a:effectLst/>
                          <a:latin typeface="Times New Roman" pitchFamily="18" charset="0"/>
                          <a:ea typeface="+mn-ea"/>
                          <a:cs typeface="Times New Roman" pitchFamily="18" charset="0"/>
                        </a:rPr>
                        <a:t> </a:t>
                      </a:r>
                      <a:r>
                        <a:rPr lang="en-US" sz="1200" b="1" kern="1200" dirty="0" smtClean="0">
                          <a:solidFill>
                            <a:schemeClr val="lt1"/>
                          </a:solidFill>
                          <a:effectLst/>
                          <a:latin typeface="Times New Roman" pitchFamily="18" charset="0"/>
                          <a:ea typeface="+mn-ea"/>
                          <a:cs typeface="Times New Roman" pitchFamily="18" charset="0"/>
                        </a:rPr>
                        <a:t>% </a:t>
                      </a:r>
                      <a:r>
                        <a:rPr lang="lt-LT" sz="1200" b="1" kern="1200" dirty="0" smtClean="0">
                          <a:solidFill>
                            <a:schemeClr val="lt1"/>
                          </a:solidFill>
                          <a:effectLst/>
                          <a:latin typeface="Times New Roman" pitchFamily="18" charset="0"/>
                          <a:ea typeface="+mn-ea"/>
                          <a:cs typeface="Times New Roman" pitchFamily="18" charset="0"/>
                        </a:rPr>
                        <a:t>nuo pajamų</a:t>
                      </a:r>
                      <a:endParaRPr lang="lt-LT" sz="1200" dirty="0">
                        <a:latin typeface="Times New Roman" pitchFamily="18" charset="0"/>
                        <a:cs typeface="Times New Roman" pitchFamily="18" charset="0"/>
                      </a:endParaRPr>
                    </a:p>
                  </a:txBody>
                  <a:tcPr/>
                </a:tc>
              </a:tr>
              <a:tr h="262880">
                <a:tc>
                  <a:txBody>
                    <a:bodyPr/>
                    <a:lstStyle/>
                    <a:p>
                      <a:r>
                        <a:rPr lang="lt-LT" sz="1200" dirty="0" smtClean="0">
                          <a:effectLst/>
                          <a:latin typeface="Times New Roman" pitchFamily="18" charset="0"/>
                          <a:ea typeface="Times New Roman"/>
                          <a:cs typeface="Times New Roman" pitchFamily="18" charset="0"/>
                        </a:rPr>
                        <a:t>Darbo užmokestis</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1 477 297</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48,9</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1 310 974</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43,5</a:t>
                      </a:r>
                      <a:endParaRPr lang="lt-LT" sz="1200" dirty="0">
                        <a:latin typeface="Times New Roman" pitchFamily="18" charset="0"/>
                        <a:cs typeface="Times New Roman" pitchFamily="18" charset="0"/>
                      </a:endParaRPr>
                    </a:p>
                  </a:txBody>
                  <a:tcPr/>
                </a:tc>
              </a:tr>
              <a:tr h="204584">
                <a:tc>
                  <a:txBody>
                    <a:bodyPr/>
                    <a:lstStyle/>
                    <a:p>
                      <a:r>
                        <a:rPr lang="lt-LT" sz="1200" kern="1200" dirty="0" smtClean="0">
                          <a:solidFill>
                            <a:schemeClr val="dk1"/>
                          </a:solidFill>
                          <a:effectLst/>
                          <a:latin typeface="Times New Roman" pitchFamily="18" charset="0"/>
                          <a:ea typeface="+mn-ea"/>
                          <a:cs typeface="Times New Roman" pitchFamily="18" charset="0"/>
                        </a:rPr>
                        <a:t>Socialinio draudimo įmokos</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456 839</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15,1</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405 972</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13,5</a:t>
                      </a:r>
                      <a:endParaRPr lang="lt-LT" sz="1200" dirty="0">
                        <a:latin typeface="Times New Roman" pitchFamily="18" charset="0"/>
                        <a:cs typeface="Times New Roman" pitchFamily="18" charset="0"/>
                      </a:endParaRPr>
                    </a:p>
                  </a:txBody>
                  <a:tcPr/>
                </a:tc>
              </a:tr>
              <a:tr h="146288">
                <a:tc>
                  <a:txBody>
                    <a:bodyPr/>
                    <a:lstStyle/>
                    <a:p>
                      <a:r>
                        <a:rPr lang="lt-LT" sz="1200" kern="1200" dirty="0" smtClean="0">
                          <a:solidFill>
                            <a:schemeClr val="dk1"/>
                          </a:solidFill>
                          <a:effectLst/>
                          <a:latin typeface="Times New Roman" pitchFamily="18" charset="0"/>
                          <a:ea typeface="+mn-ea"/>
                          <a:cs typeface="Times New Roman" pitchFamily="18" charset="0"/>
                        </a:rPr>
                        <a:t>Amortizacinės ilgalaikio turto sąnaudos</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44 669</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1,5</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98 649</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3,3</a:t>
                      </a:r>
                      <a:endParaRPr lang="lt-LT" sz="1200" dirty="0">
                        <a:latin typeface="Times New Roman" pitchFamily="18" charset="0"/>
                        <a:cs typeface="Times New Roman" pitchFamily="18" charset="0"/>
                      </a:endParaRPr>
                    </a:p>
                  </a:txBody>
                  <a:tcPr/>
                </a:tc>
              </a:tr>
              <a:tr h="0">
                <a:tc>
                  <a:txBody>
                    <a:bodyPr/>
                    <a:lstStyle/>
                    <a:p>
                      <a:r>
                        <a:rPr lang="lt-LT" sz="1200" kern="1200" dirty="0" smtClean="0">
                          <a:solidFill>
                            <a:schemeClr val="dk1"/>
                          </a:solidFill>
                          <a:effectLst/>
                          <a:latin typeface="Times New Roman" pitchFamily="18" charset="0"/>
                          <a:ea typeface="+mn-ea"/>
                          <a:cs typeface="Times New Roman" pitchFamily="18" charset="0"/>
                        </a:rPr>
                        <a:t>Darbuotojų kvalifikacijos kėlimas</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960</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0,03</a:t>
                      </a:r>
                      <a:endParaRPr lang="lt-LT" sz="1200" dirty="0">
                        <a:latin typeface="Times New Roman" pitchFamily="18" charset="0"/>
                        <a:cs typeface="Times New Roman" pitchFamily="18" charset="0"/>
                      </a:endParaRPr>
                    </a:p>
                  </a:txBody>
                  <a:tcPr/>
                </a:tc>
                <a:tc>
                  <a:txBody>
                    <a:bodyPr/>
                    <a:lstStyle/>
                    <a:p>
                      <a:pPr algn="ctr"/>
                      <a:endParaRPr lang="lt-LT" sz="1200">
                        <a:latin typeface="Times New Roman" pitchFamily="18" charset="0"/>
                        <a:cs typeface="Times New Roman" pitchFamily="18" charset="0"/>
                      </a:endParaRPr>
                    </a:p>
                  </a:txBody>
                  <a:tcPr/>
                </a:tc>
                <a:tc>
                  <a:txBody>
                    <a:bodyPr/>
                    <a:lstStyle/>
                    <a:p>
                      <a:pPr algn="ctr"/>
                      <a:endParaRPr lang="lt-LT" sz="1200">
                        <a:latin typeface="Times New Roman" pitchFamily="18" charset="0"/>
                        <a:cs typeface="Times New Roman" pitchFamily="18" charset="0"/>
                      </a:endParaRPr>
                    </a:p>
                  </a:txBody>
                  <a:tcPr/>
                </a:tc>
              </a:tr>
              <a:tr h="370840">
                <a:tc>
                  <a:txBody>
                    <a:bodyPr/>
                    <a:lstStyle/>
                    <a:p>
                      <a:r>
                        <a:rPr lang="lt-LT" sz="1200" kern="1200" dirty="0" smtClean="0">
                          <a:solidFill>
                            <a:schemeClr val="dk1"/>
                          </a:solidFill>
                          <a:effectLst/>
                          <a:latin typeface="Times New Roman" pitchFamily="18" charset="0"/>
                          <a:ea typeface="+mn-ea"/>
                          <a:cs typeface="Times New Roman" pitchFamily="18" charset="0"/>
                        </a:rPr>
                        <a:t>Komunalinių paslaugų: šildymo, elektros energijos, ryšių, šalto vandens, šiukšlių išvežimo</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126 236</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4,1</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121 986</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4,0</a:t>
                      </a:r>
                      <a:endParaRPr lang="lt-LT" sz="1200" dirty="0">
                        <a:latin typeface="Times New Roman" pitchFamily="18" charset="0"/>
                        <a:cs typeface="Times New Roman" pitchFamily="18" charset="0"/>
                      </a:endParaRPr>
                    </a:p>
                  </a:txBody>
                  <a:tcPr/>
                </a:tc>
              </a:tr>
              <a:tr h="148560">
                <a:tc>
                  <a:txBody>
                    <a:bodyPr/>
                    <a:lstStyle/>
                    <a:p>
                      <a:r>
                        <a:rPr lang="lt-LT" sz="1200" kern="1200" dirty="0" smtClean="0">
                          <a:solidFill>
                            <a:schemeClr val="dk1"/>
                          </a:solidFill>
                          <a:effectLst/>
                          <a:latin typeface="Times New Roman" pitchFamily="18" charset="0"/>
                          <a:ea typeface="+mn-ea"/>
                          <a:cs typeface="Times New Roman" pitchFamily="18" charset="0"/>
                        </a:rPr>
                        <a:t>Transporto išlaikymo sąnaudos</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24 507</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0,8</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21 690</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0,7</a:t>
                      </a:r>
                      <a:endParaRPr lang="lt-LT" sz="1200" dirty="0">
                        <a:latin typeface="Times New Roman" pitchFamily="18" charset="0"/>
                        <a:cs typeface="Times New Roman" pitchFamily="18" charset="0"/>
                      </a:endParaRPr>
                    </a:p>
                  </a:txBody>
                  <a:tcPr/>
                </a:tc>
              </a:tr>
              <a:tr h="0">
                <a:tc>
                  <a:txBody>
                    <a:bodyPr/>
                    <a:lstStyle/>
                    <a:p>
                      <a:r>
                        <a:rPr lang="lt-LT" sz="1200" kern="1200" dirty="0" smtClean="0">
                          <a:solidFill>
                            <a:schemeClr val="dk1"/>
                          </a:solidFill>
                          <a:effectLst/>
                          <a:latin typeface="Times New Roman" pitchFamily="18" charset="0"/>
                          <a:ea typeface="+mn-ea"/>
                          <a:cs typeface="Times New Roman" pitchFamily="18" charset="0"/>
                        </a:rPr>
                        <a:t>Paprasto remonto, patalpų eksploatacinės išlaidos, medicininės aparatūros remontas priežiūra, lifto priežiūra remontas</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84 455</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2,8</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98 383</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3,3</a:t>
                      </a:r>
                      <a:endParaRPr lang="lt-LT" sz="1200" dirty="0">
                        <a:latin typeface="Times New Roman" pitchFamily="18" charset="0"/>
                        <a:cs typeface="Times New Roman" pitchFamily="18" charset="0"/>
                      </a:endParaRPr>
                    </a:p>
                  </a:txBody>
                  <a:tcPr/>
                </a:tc>
              </a:tr>
              <a:tr h="137120">
                <a:tc>
                  <a:txBody>
                    <a:bodyPr/>
                    <a:lstStyle/>
                    <a:p>
                      <a:r>
                        <a:rPr lang="lt-LT" sz="1200" kern="1200" dirty="0" smtClean="0">
                          <a:solidFill>
                            <a:schemeClr val="dk1"/>
                          </a:solidFill>
                          <a:effectLst/>
                          <a:latin typeface="Times New Roman" pitchFamily="18" charset="0"/>
                          <a:ea typeface="+mn-ea"/>
                          <a:cs typeface="Times New Roman" pitchFamily="18" charset="0"/>
                        </a:rPr>
                        <a:t>Nuomos sąnaudos</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1 587</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0,05</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1 620</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0,1</a:t>
                      </a:r>
                      <a:endParaRPr lang="lt-LT" sz="1200" dirty="0">
                        <a:latin typeface="Times New Roman" pitchFamily="18" charset="0"/>
                        <a:cs typeface="Times New Roman" pitchFamily="18" charset="0"/>
                      </a:endParaRPr>
                    </a:p>
                  </a:txBody>
                  <a:tcPr/>
                </a:tc>
              </a:tr>
              <a:tr h="370840">
                <a:tc>
                  <a:txBody>
                    <a:bodyPr/>
                    <a:lstStyle/>
                    <a:p>
                      <a:r>
                        <a:rPr lang="lt-LT" sz="1200" kern="1200" dirty="0" smtClean="0">
                          <a:solidFill>
                            <a:schemeClr val="dk1"/>
                          </a:solidFill>
                          <a:effectLst/>
                          <a:latin typeface="Times New Roman" pitchFamily="18" charset="0"/>
                          <a:ea typeface="+mn-ea"/>
                          <a:cs typeface="Times New Roman" pitchFamily="18" charset="0"/>
                        </a:rPr>
                        <a:t>Medžiagos ligonių gydymui, patalpų eksploatacijai</a:t>
                      </a:r>
                    </a:p>
                    <a:p>
                      <a:r>
                        <a:rPr lang="lt-LT" sz="1200" kern="1200" dirty="0" smtClean="0">
                          <a:solidFill>
                            <a:schemeClr val="dk1"/>
                          </a:solidFill>
                          <a:effectLst/>
                          <a:latin typeface="Times New Roman" pitchFamily="18" charset="0"/>
                          <a:ea typeface="+mn-ea"/>
                          <a:cs typeface="Times New Roman" pitchFamily="18" charset="0"/>
                        </a:rPr>
                        <a:t>(medikamentai, ūkinės, dezinfekcinės)</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369 560</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12,2</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231 318</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7,7</a:t>
                      </a:r>
                      <a:endParaRPr lang="lt-LT" sz="1200" dirty="0">
                        <a:latin typeface="Times New Roman" pitchFamily="18" charset="0"/>
                        <a:cs typeface="Times New Roman" pitchFamily="18" charset="0"/>
                      </a:endParaRPr>
                    </a:p>
                  </a:txBody>
                  <a:tcPr/>
                </a:tc>
              </a:tr>
              <a:tr h="370840">
                <a:tc>
                  <a:txBody>
                    <a:bodyPr/>
                    <a:lstStyle/>
                    <a:p>
                      <a:r>
                        <a:rPr lang="lt-LT" sz="1200" kern="1200" dirty="0" smtClean="0">
                          <a:solidFill>
                            <a:schemeClr val="dk1"/>
                          </a:solidFill>
                          <a:effectLst/>
                          <a:latin typeface="Times New Roman" pitchFamily="18" charset="0"/>
                          <a:ea typeface="+mn-ea"/>
                          <a:cs typeface="Times New Roman" pitchFamily="18" charset="0"/>
                        </a:rPr>
                        <a:t>Kitų paslaugų sąnaudos: laboratoriniai tyrimai, gydytojų konsultacijos, ligonių maitinimo , patalynės skalbimo, patalpų apsaugos, pacientų transportavimo, civilinės atsakomybės draudimas už padarytą žalą pacientams, patalpų dezinfekcijos  ir  kt.</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386 055</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12,8</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344 739</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11,4</a:t>
                      </a:r>
                      <a:endParaRPr lang="lt-LT" sz="1200" dirty="0">
                        <a:latin typeface="Times New Roman" pitchFamily="18" charset="0"/>
                        <a:cs typeface="Times New Roman" pitchFamily="18" charset="0"/>
                      </a:endParaRPr>
                    </a:p>
                  </a:txBody>
                  <a:tcPr/>
                </a:tc>
              </a:tr>
              <a:tr h="370840">
                <a:tc>
                  <a:txBody>
                    <a:bodyPr/>
                    <a:lstStyle/>
                    <a:p>
                      <a:r>
                        <a:rPr lang="lt-LT" sz="1200" kern="1200" dirty="0" smtClean="0">
                          <a:solidFill>
                            <a:schemeClr val="dk1"/>
                          </a:solidFill>
                          <a:effectLst/>
                          <a:latin typeface="Times New Roman" pitchFamily="18" charset="0"/>
                          <a:ea typeface="+mn-ea"/>
                          <a:cs typeface="Times New Roman" pitchFamily="18" charset="0"/>
                        </a:rPr>
                        <a:t>Pagrindinės veiklos kitos sąnaudos: įmokos į garantinį fondą, spaudiniai, blankai, kanceliarinės prekės, pašalpos darbuotojams, banko aptarnavimo paslaugos ir kt.</a:t>
                      </a:r>
                      <a:endParaRPr lang="lt-LT" sz="12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kern="1200" dirty="0" smtClean="0">
                          <a:solidFill>
                            <a:schemeClr val="dk1"/>
                          </a:solidFill>
                          <a:effectLst/>
                          <a:latin typeface="Times New Roman" pitchFamily="18" charset="0"/>
                          <a:ea typeface="+mn-ea"/>
                          <a:cs typeface="Times New Roman" pitchFamily="18" charset="0"/>
                        </a:rPr>
                        <a:t>28 668</a:t>
                      </a: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1,06</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16 673</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0,5</a:t>
                      </a:r>
                      <a:endParaRPr lang="lt-LT" sz="1200" dirty="0">
                        <a:latin typeface="Times New Roman" pitchFamily="18" charset="0"/>
                        <a:cs typeface="Times New Roman" pitchFamily="18" charset="0"/>
                      </a:endParaRPr>
                    </a:p>
                  </a:txBody>
                  <a:tcPr/>
                </a:tc>
              </a:tr>
              <a:tr h="370840">
                <a:tc>
                  <a:txBody>
                    <a:bodyPr/>
                    <a:lstStyle/>
                    <a:p>
                      <a:r>
                        <a:rPr lang="lt-LT" sz="1200" kern="1200" dirty="0" smtClean="0">
                          <a:solidFill>
                            <a:schemeClr val="dk1"/>
                          </a:solidFill>
                          <a:effectLst/>
                          <a:latin typeface="Times New Roman" pitchFamily="18" charset="0"/>
                          <a:ea typeface="+mn-ea"/>
                          <a:cs typeface="Times New Roman" pitchFamily="18" charset="0"/>
                        </a:rPr>
                        <a:t>Finansinės investicinės veiklos sąnaudos: palūkanos už ilgalaikę paskolą, delspinigiai</a:t>
                      </a:r>
                      <a:endParaRPr lang="lt-LT" sz="1200" dirty="0">
                        <a:latin typeface="Times New Roman" pitchFamily="18" charset="0"/>
                        <a:cs typeface="Times New Roman" pitchFamily="18" charset="0"/>
                      </a:endParaRPr>
                    </a:p>
                  </a:txBody>
                  <a:tcPr/>
                </a:tc>
                <a:tc>
                  <a:txBody>
                    <a:bodyPr/>
                    <a:lstStyle/>
                    <a:p>
                      <a:pPr algn="ctr"/>
                      <a:endParaRPr lang="lt-LT" sz="1200">
                        <a:latin typeface="Times New Roman" pitchFamily="18" charset="0"/>
                        <a:cs typeface="Times New Roman" pitchFamily="18" charset="0"/>
                      </a:endParaRPr>
                    </a:p>
                  </a:txBody>
                  <a:tcPr/>
                </a:tc>
                <a:tc>
                  <a:txBody>
                    <a:bodyPr/>
                    <a:lstStyle/>
                    <a:p>
                      <a:pPr algn="ctr"/>
                      <a:endParaRPr lang="lt-LT" sz="120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665</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0,02</a:t>
                      </a:r>
                      <a:endParaRPr lang="lt-LT" sz="1200" dirty="0">
                        <a:latin typeface="Times New Roman" pitchFamily="18" charset="0"/>
                        <a:cs typeface="Times New Roman" pitchFamily="18" charset="0"/>
                      </a:endParaRPr>
                    </a:p>
                  </a:txBody>
                  <a:tcPr/>
                </a:tc>
              </a:tr>
              <a:tr h="370840">
                <a:tc>
                  <a:txBody>
                    <a:bodyPr/>
                    <a:lstStyle/>
                    <a:p>
                      <a:pPr algn="r"/>
                      <a:r>
                        <a:rPr lang="lt-LT" sz="1200" b="1" kern="1200" dirty="0" smtClean="0">
                          <a:solidFill>
                            <a:schemeClr val="dk1"/>
                          </a:solidFill>
                          <a:effectLst/>
                          <a:latin typeface="Times New Roman" pitchFamily="18" charset="0"/>
                          <a:ea typeface="+mn-ea"/>
                          <a:cs typeface="Times New Roman" pitchFamily="18" charset="0"/>
                        </a:rPr>
                        <a:t>Iš viso:</a:t>
                      </a:r>
                      <a:endParaRPr lang="lt-LT" sz="1200" dirty="0">
                        <a:latin typeface="Times New Roman" pitchFamily="18" charset="0"/>
                        <a:cs typeface="Times New Roman" pitchFamily="18" charset="0"/>
                      </a:endParaRPr>
                    </a:p>
                  </a:txBody>
                  <a:tcPr/>
                </a:tc>
                <a:tc>
                  <a:txBody>
                    <a:bodyPr/>
                    <a:lstStyle/>
                    <a:p>
                      <a:pPr algn="ctr"/>
                      <a:r>
                        <a:rPr lang="lt-LT" sz="1200" b="1" kern="1200" dirty="0" smtClean="0">
                          <a:solidFill>
                            <a:schemeClr val="dk1"/>
                          </a:solidFill>
                          <a:effectLst/>
                          <a:latin typeface="Times New Roman" pitchFamily="18" charset="0"/>
                          <a:ea typeface="+mn-ea"/>
                          <a:cs typeface="Times New Roman" pitchFamily="18" charset="0"/>
                        </a:rPr>
                        <a:t>3 000 833</a:t>
                      </a:r>
                      <a:endParaRPr lang="lt-LT" sz="1200" dirty="0">
                        <a:latin typeface="Times New Roman" pitchFamily="18" charset="0"/>
                        <a:cs typeface="Times New Roman" pitchFamily="18" charset="0"/>
                      </a:endParaRPr>
                    </a:p>
                  </a:txBody>
                  <a:tcPr/>
                </a:tc>
                <a:tc>
                  <a:txBody>
                    <a:bodyPr/>
                    <a:lstStyle/>
                    <a:p>
                      <a:pPr algn="ctr"/>
                      <a:r>
                        <a:rPr lang="lt-LT" sz="1200" b="1" kern="1200" dirty="0" smtClean="0">
                          <a:solidFill>
                            <a:schemeClr val="dk1"/>
                          </a:solidFill>
                          <a:effectLst/>
                          <a:latin typeface="Times New Roman" pitchFamily="18" charset="0"/>
                          <a:ea typeface="+mn-ea"/>
                          <a:cs typeface="Times New Roman" pitchFamily="18" charset="0"/>
                        </a:rPr>
                        <a:t>99,34</a:t>
                      </a:r>
                      <a:endParaRPr lang="lt-LT" sz="1200" dirty="0">
                        <a:latin typeface="Times New Roman" pitchFamily="18" charset="0"/>
                        <a:cs typeface="Times New Roman" pitchFamily="18" charset="0"/>
                      </a:endParaRPr>
                    </a:p>
                  </a:txBody>
                  <a:tcPr/>
                </a:tc>
                <a:tc>
                  <a:txBody>
                    <a:bodyPr/>
                    <a:lstStyle/>
                    <a:p>
                      <a:pPr algn="ctr"/>
                      <a:r>
                        <a:rPr lang="lt-LT" sz="1200" b="1" kern="1200" dirty="0" smtClean="0">
                          <a:solidFill>
                            <a:schemeClr val="dk1"/>
                          </a:solidFill>
                          <a:effectLst/>
                          <a:latin typeface="Times New Roman" pitchFamily="18" charset="0"/>
                          <a:ea typeface="+mn-ea"/>
                          <a:cs typeface="Times New Roman" pitchFamily="18" charset="0"/>
                        </a:rPr>
                        <a:t>2 652 669</a:t>
                      </a:r>
                      <a:endParaRPr lang="lt-LT" sz="1200" dirty="0">
                        <a:latin typeface="Times New Roman" pitchFamily="18" charset="0"/>
                        <a:cs typeface="Times New Roman" pitchFamily="18" charset="0"/>
                      </a:endParaRPr>
                    </a:p>
                  </a:txBody>
                  <a:tcPr/>
                </a:tc>
                <a:tc>
                  <a:txBody>
                    <a:bodyPr/>
                    <a:lstStyle/>
                    <a:p>
                      <a:pPr algn="ctr"/>
                      <a:r>
                        <a:rPr lang="lt-LT" sz="1200" b="1" kern="1200" dirty="0" smtClean="0">
                          <a:solidFill>
                            <a:schemeClr val="dk1"/>
                          </a:solidFill>
                          <a:effectLst/>
                          <a:latin typeface="Times New Roman" pitchFamily="18" charset="0"/>
                          <a:ea typeface="+mn-ea"/>
                          <a:cs typeface="Times New Roman" pitchFamily="18" charset="0"/>
                        </a:rPr>
                        <a:t>88,02</a:t>
                      </a:r>
                      <a:endParaRPr lang="lt-LT" sz="12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xmlns="" val="400773305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dirty="0" smtClean="0">
                <a:latin typeface="Times New Roman" pitchFamily="18" charset="0"/>
                <a:cs typeface="Times New Roman" pitchFamily="18" charset="0"/>
              </a:rPr>
              <a:t>Pagrindinės veiklos sąnaudų struktūra</a:t>
            </a:r>
            <a:endParaRPr lang="lt-LT" dirty="0">
              <a:latin typeface="Times New Roman" pitchFamily="18" charset="0"/>
              <a:cs typeface="Times New Roman"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xmlns="" val="214689233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1842672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latin typeface="Times New Roman" pitchFamily="18" charset="0"/>
                <a:cs typeface="Times New Roman" pitchFamily="18" charset="0"/>
              </a:rPr>
              <a:t>Pagrindinės veiklos sąnaudos</a:t>
            </a:r>
            <a:endParaRPr lang="lt-LT" dirty="0">
              <a:latin typeface="Times New Roman" pitchFamily="18" charset="0"/>
              <a:cs typeface="Times New Roman" pitchFamily="18" charset="0"/>
            </a:endParaRPr>
          </a:p>
        </p:txBody>
      </p:sp>
      <p:sp>
        <p:nvSpPr>
          <p:cNvPr id="3" name="Turinio vietos rezervavimo ženklas 2"/>
          <p:cNvSpPr>
            <a:spLocks noGrp="1"/>
          </p:cNvSpPr>
          <p:nvPr>
            <p:ph idx="1"/>
          </p:nvPr>
        </p:nvSpPr>
        <p:spPr>
          <a:xfrm>
            <a:off x="539552" y="1700808"/>
            <a:ext cx="8229600" cy="4525963"/>
          </a:xfrm>
        </p:spPr>
        <p:txBody>
          <a:bodyPr>
            <a:noAutofit/>
          </a:bodyPr>
          <a:lstStyle/>
          <a:p>
            <a:r>
              <a:rPr lang="lt-LT" sz="2000" dirty="0">
                <a:latin typeface="Times New Roman" pitchFamily="18" charset="0"/>
                <a:cs typeface="Times New Roman" pitchFamily="18" charset="0"/>
              </a:rPr>
              <a:t>Lyginant su 2011 metų ataskaitiniu laikotarpiu 11,32</a:t>
            </a:r>
            <a:r>
              <a:rPr lang="en-US" sz="2000" dirty="0" smtClean="0">
                <a:latin typeface="Times New Roman" pitchFamily="18" charset="0"/>
                <a:cs typeface="Times New Roman" pitchFamily="18" charset="0"/>
              </a:rPr>
              <a:t>%</a:t>
            </a:r>
            <a:r>
              <a:rPr lang="lt-LT" sz="2000" dirty="0" smtClean="0">
                <a:latin typeface="Times New Roman" pitchFamily="18" charset="0"/>
                <a:cs typeface="Times New Roman" pitchFamily="18" charset="0"/>
              </a:rPr>
              <a:t> padidėjo įstaigos sąnaudos</a:t>
            </a:r>
            <a:r>
              <a:rPr lang="en-US" sz="2000" dirty="0"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 </a:t>
            </a:r>
            <a:r>
              <a:rPr lang="lt-LT" sz="2000" dirty="0">
                <a:latin typeface="Times New Roman" pitchFamily="18" charset="0"/>
                <a:cs typeface="Times New Roman" pitchFamily="18" charset="0"/>
              </a:rPr>
              <a:t>Tam  įtakos turėjo vidutinio darbo užmokesčio didėjimas, kuro, medžiagų, paslaugų kainų kilimas bei išlaidos už suteiktas </a:t>
            </a:r>
            <a:r>
              <a:rPr lang="lt-LT" sz="2000" dirty="0" smtClean="0">
                <a:latin typeface="Times New Roman" pitchFamily="18" charset="0"/>
                <a:cs typeface="Times New Roman" pitchFamily="18" charset="0"/>
              </a:rPr>
              <a:t>virš sutartines </a:t>
            </a:r>
            <a:r>
              <a:rPr lang="lt-LT" sz="2000" dirty="0">
                <a:latin typeface="Times New Roman" pitchFamily="18" charset="0"/>
                <a:cs typeface="Times New Roman" pitchFamily="18" charset="0"/>
              </a:rPr>
              <a:t>ir neapmokėtas sveikatos priežiūros paslaugas.</a:t>
            </a:r>
          </a:p>
          <a:p>
            <a:r>
              <a:rPr lang="lt-LT" sz="2000" dirty="0">
                <a:latin typeface="Times New Roman" pitchFamily="18" charset="0"/>
                <a:cs typeface="Times New Roman" pitchFamily="18" charset="0"/>
              </a:rPr>
              <a:t>2012 metais atlikta  </a:t>
            </a:r>
            <a:r>
              <a:rPr lang="lt-LT" sz="2000" dirty="0" smtClean="0">
                <a:latin typeface="Times New Roman" pitchFamily="18" charset="0"/>
                <a:cs typeface="Times New Roman" pitchFamily="18" charset="0"/>
              </a:rPr>
              <a:t>rentgeno </a:t>
            </a:r>
            <a:r>
              <a:rPr lang="lt-LT" sz="2000" dirty="0">
                <a:latin typeface="Times New Roman" pitchFamily="18" charset="0"/>
                <a:cs typeface="Times New Roman" pitchFamily="18" charset="0"/>
              </a:rPr>
              <a:t>kabineto remonto darbai – 57 820 Lt., karšto vandens šilumokaičių remonto darbai – 4 308 Lt., pagrindinio gydomojo korpuso plastikinių langų ir durų remontas 2 199 Lt. ir kt. </a:t>
            </a:r>
          </a:p>
          <a:p>
            <a:r>
              <a:rPr lang="lt-LT" sz="2000" dirty="0" smtClean="0">
                <a:latin typeface="Times New Roman" pitchFamily="18" charset="0"/>
                <a:cs typeface="Times New Roman" pitchFamily="18" charset="0"/>
              </a:rPr>
              <a:t>Visi </a:t>
            </a:r>
            <a:r>
              <a:rPr lang="lt-LT" sz="2000" dirty="0">
                <a:latin typeface="Times New Roman" pitchFamily="18" charset="0"/>
                <a:cs typeface="Times New Roman" pitchFamily="18" charset="0"/>
              </a:rPr>
              <a:t>pirkimai (prekės, darbai ir paslaugos) vykdomi CVP IS priemonėmis ir per CPO. Su paslaugų ir prekių tiekėjais sudaromos sutartys, numatant įstaigai palankius 45–60 dienų apmokėjimo terminus.</a:t>
            </a:r>
          </a:p>
          <a:p>
            <a:r>
              <a:rPr lang="lt-LT" sz="2000" dirty="0">
                <a:latin typeface="Times New Roman" pitchFamily="18" charset="0"/>
                <a:cs typeface="Times New Roman" pitchFamily="18" charset="0"/>
              </a:rPr>
              <a:t>Autotransporto degalų sunaudojimo normų nustatymą ir nurašymą reglamentuoja direktoriaus įsakymu patvirtinta automobilių naudojimo tvarka, parengta vadovaujantis pavyzdinėmis taisyklėmis.</a:t>
            </a:r>
          </a:p>
        </p:txBody>
      </p:sp>
    </p:spTree>
    <p:extLst>
      <p:ext uri="{BB962C8B-B14F-4D97-AF65-F5344CB8AC3E}">
        <p14:creationId xmlns:p14="http://schemas.microsoft.com/office/powerpoint/2010/main" xmlns="" val="16289498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Sąnaudos valdymo išlaidoms</a:t>
            </a:r>
            <a:endParaRPr lang="lt-LT" dirty="0"/>
          </a:p>
        </p:txBody>
      </p:sp>
      <p:graphicFrame>
        <p:nvGraphicFramePr>
          <p:cNvPr id="5" name="Turinio vietos rezervavimo ženklas 4"/>
          <p:cNvGraphicFramePr>
            <a:graphicFrameLocks noGrp="1"/>
          </p:cNvGraphicFramePr>
          <p:nvPr>
            <p:ph idx="1"/>
            <p:extLst>
              <p:ext uri="{D42A27DB-BD31-4B8C-83A1-F6EECF244321}">
                <p14:modId xmlns:p14="http://schemas.microsoft.com/office/powerpoint/2010/main" xmlns="" val="36090778"/>
              </p:ext>
            </p:extLst>
          </p:nvPr>
        </p:nvGraphicFramePr>
        <p:xfrm>
          <a:off x="395536" y="2348880"/>
          <a:ext cx="8229600" cy="2595880"/>
        </p:xfrm>
        <a:graphic>
          <a:graphicData uri="http://schemas.openxmlformats.org/drawingml/2006/table">
            <a:tbl>
              <a:tblPr firstRow="1" bandRow="1">
                <a:tableStyleId>{5C22544A-7EE6-4342-B048-85BDC9FD1C3A}</a:tableStyleId>
              </a:tblPr>
              <a:tblGrid>
                <a:gridCol w="6563072"/>
                <a:gridCol w="1666528"/>
              </a:tblGrid>
              <a:tr h="370840">
                <a:tc>
                  <a:txBody>
                    <a:bodyPr/>
                    <a:lstStyle/>
                    <a:p>
                      <a:endParaRPr lang="lt-LT" dirty="0"/>
                    </a:p>
                  </a:txBody>
                  <a:tcPr/>
                </a:tc>
                <a:tc>
                  <a:txBody>
                    <a:bodyPr/>
                    <a:lstStyle/>
                    <a:p>
                      <a:endParaRPr lang="lt-LT" dirty="0"/>
                    </a:p>
                  </a:txBody>
                  <a:tcPr/>
                </a:tc>
              </a:tr>
              <a:tr h="370840">
                <a:tc>
                  <a:txBody>
                    <a:bodyPr/>
                    <a:lstStyle/>
                    <a:p>
                      <a:r>
                        <a:rPr lang="lt-LT" dirty="0" smtClean="0"/>
                        <a:t>Pagrindinės veiklos sąnaudos</a:t>
                      </a:r>
                      <a:endParaRPr lang="lt-LT" dirty="0"/>
                    </a:p>
                  </a:txBody>
                  <a:tcPr/>
                </a:tc>
                <a:tc>
                  <a:txBody>
                    <a:bodyPr/>
                    <a:lstStyle/>
                    <a:p>
                      <a:r>
                        <a:rPr lang="lt-LT" dirty="0" smtClean="0"/>
                        <a:t>3000833 Lt.</a:t>
                      </a:r>
                      <a:endParaRPr lang="lt-LT" dirty="0"/>
                    </a:p>
                  </a:txBody>
                  <a:tcPr/>
                </a:tc>
              </a:tr>
              <a:tr h="370840">
                <a:tc>
                  <a:txBody>
                    <a:bodyPr/>
                    <a:lstStyle/>
                    <a:p>
                      <a:r>
                        <a:rPr lang="lt-LT" dirty="0" smtClean="0"/>
                        <a:t>Valdymo išlaidos</a:t>
                      </a:r>
                      <a:endParaRPr lang="lt-LT" dirty="0"/>
                    </a:p>
                  </a:txBody>
                  <a:tcPr/>
                </a:tc>
                <a:tc>
                  <a:txBody>
                    <a:bodyPr/>
                    <a:lstStyle/>
                    <a:p>
                      <a:r>
                        <a:rPr lang="lt-LT" dirty="0" smtClean="0"/>
                        <a:t>150862 Lt.</a:t>
                      </a:r>
                      <a:endParaRPr lang="lt-LT" dirty="0"/>
                    </a:p>
                  </a:txBody>
                  <a:tcPr/>
                </a:tc>
              </a:tr>
              <a:tr h="370840">
                <a:tc>
                  <a:txBody>
                    <a:bodyPr/>
                    <a:lstStyle/>
                    <a:p>
                      <a:r>
                        <a:rPr lang="lt-LT" dirty="0" smtClean="0"/>
                        <a:t>T.</a:t>
                      </a:r>
                      <a:r>
                        <a:rPr lang="lt-LT" baseline="0" dirty="0" smtClean="0"/>
                        <a:t> sk. vadovo darbo užmokestis</a:t>
                      </a:r>
                      <a:endParaRPr lang="lt-LT" dirty="0"/>
                    </a:p>
                  </a:txBody>
                  <a:tcPr/>
                </a:tc>
                <a:tc>
                  <a:txBody>
                    <a:bodyPr/>
                    <a:lstStyle/>
                    <a:p>
                      <a:r>
                        <a:rPr lang="lt-LT" dirty="0" smtClean="0"/>
                        <a:t>92236 Lt.</a:t>
                      </a:r>
                      <a:endParaRPr lang="lt-LT" dirty="0"/>
                    </a:p>
                  </a:txBody>
                  <a:tcPr/>
                </a:tc>
              </a:tr>
              <a:tr h="370840">
                <a:tc>
                  <a:txBody>
                    <a:bodyPr/>
                    <a:lstStyle/>
                    <a:p>
                      <a:r>
                        <a:rPr lang="en-US" dirty="0" smtClean="0"/>
                        <a:t>*kit</a:t>
                      </a:r>
                      <a:r>
                        <a:rPr lang="lt-LT" dirty="0" smtClean="0"/>
                        <a:t>ų</a:t>
                      </a:r>
                      <a:r>
                        <a:rPr lang="lt-LT" baseline="0" dirty="0" smtClean="0"/>
                        <a:t> įstaigos vadovui išmokų 2012 m. nebuvo</a:t>
                      </a:r>
                      <a:endParaRPr lang="lt-LT" dirty="0"/>
                    </a:p>
                  </a:txBody>
                  <a:tcPr/>
                </a:tc>
                <a:tc>
                  <a:txBody>
                    <a:bodyPr/>
                    <a:lstStyle/>
                    <a:p>
                      <a:endParaRPr lang="lt-LT"/>
                    </a:p>
                  </a:txBody>
                  <a:tcPr/>
                </a:tc>
              </a:tr>
              <a:tr h="370840">
                <a:tc>
                  <a:txBody>
                    <a:bodyPr/>
                    <a:lstStyle/>
                    <a:p>
                      <a:r>
                        <a:rPr lang="lt-LT" dirty="0" smtClean="0"/>
                        <a:t>Išlaidų</a:t>
                      </a:r>
                      <a:r>
                        <a:rPr lang="lt-LT" baseline="0" dirty="0" smtClean="0"/>
                        <a:t> </a:t>
                      </a:r>
                      <a:r>
                        <a:rPr lang="lt-LT" baseline="0" dirty="0" err="1" smtClean="0"/>
                        <a:t>koleg</a:t>
                      </a:r>
                      <a:r>
                        <a:rPr lang="en-US" baseline="0" dirty="0" err="1" smtClean="0"/>
                        <a:t>ia</a:t>
                      </a:r>
                      <a:r>
                        <a:rPr lang="lt-LT" baseline="0" dirty="0" err="1" smtClean="0"/>
                        <a:t>lių</a:t>
                      </a:r>
                      <a:r>
                        <a:rPr lang="lt-LT" baseline="0" dirty="0" smtClean="0"/>
                        <a:t> organų nariams ir kitoms narių išmokoms nebuvo</a:t>
                      </a:r>
                      <a:endParaRPr lang="lt-LT" dirty="0"/>
                    </a:p>
                  </a:txBody>
                  <a:tcPr/>
                </a:tc>
                <a:tc>
                  <a:txBody>
                    <a:bodyPr/>
                    <a:lstStyle/>
                    <a:p>
                      <a:endParaRPr lang="lt-LT"/>
                    </a:p>
                  </a:txBody>
                  <a:tcPr/>
                </a:tc>
              </a:tr>
              <a:tr h="370840">
                <a:tc>
                  <a:txBody>
                    <a:bodyPr/>
                    <a:lstStyle/>
                    <a:p>
                      <a:r>
                        <a:rPr lang="lt-LT" dirty="0" smtClean="0"/>
                        <a:t>Valdymo</a:t>
                      </a:r>
                      <a:r>
                        <a:rPr lang="lt-LT" baseline="0" dirty="0" smtClean="0"/>
                        <a:t> išlaidos nuo bendrų sąnaudų</a:t>
                      </a:r>
                      <a:endParaRPr lang="lt-LT" dirty="0"/>
                    </a:p>
                  </a:txBody>
                  <a:tcPr/>
                </a:tc>
                <a:tc>
                  <a:txBody>
                    <a:bodyPr/>
                    <a:lstStyle/>
                    <a:p>
                      <a:r>
                        <a:rPr lang="lt-LT" dirty="0" smtClean="0"/>
                        <a:t>5,</a:t>
                      </a:r>
                      <a:r>
                        <a:rPr lang="en-US" dirty="0" smtClean="0"/>
                        <a:t>1</a:t>
                      </a:r>
                      <a:r>
                        <a:rPr lang="lt-LT" dirty="0" smtClean="0"/>
                        <a:t>5</a:t>
                      </a:r>
                      <a:r>
                        <a:rPr lang="en-US" dirty="0" smtClean="0"/>
                        <a:t>%</a:t>
                      </a:r>
                      <a:endParaRPr lang="lt-LT" dirty="0"/>
                    </a:p>
                  </a:txBody>
                  <a:tcPr/>
                </a:tc>
              </a:tr>
            </a:tbl>
          </a:graphicData>
        </a:graphic>
      </p:graphicFrame>
    </p:spTree>
    <p:extLst>
      <p:ext uri="{BB962C8B-B14F-4D97-AF65-F5344CB8AC3E}">
        <p14:creationId xmlns:p14="http://schemas.microsoft.com/office/powerpoint/2010/main" xmlns="" val="12765127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b="1" dirty="0" smtClean="0">
                <a:latin typeface="Times New Roman" pitchFamily="18" charset="0"/>
                <a:cs typeface="Times New Roman" pitchFamily="18" charset="0"/>
              </a:rPr>
              <a:t>2012 </a:t>
            </a:r>
            <a:r>
              <a:rPr lang="lt-LT" b="1" dirty="0">
                <a:latin typeface="Times New Roman" pitchFamily="18" charset="0"/>
                <a:cs typeface="Times New Roman" pitchFamily="18" charset="0"/>
              </a:rPr>
              <a:t>metų įstaigos ekonominės - finansinės veiklos rezultatas</a:t>
            </a:r>
            <a:endParaRPr lang="lt-LT" dirty="0">
              <a:latin typeface="Times New Roman" pitchFamily="18" charset="0"/>
              <a:cs typeface="Times New Roman" pitchFamily="18" charset="0"/>
            </a:endParaRPr>
          </a:p>
        </p:txBody>
      </p:sp>
      <p:graphicFrame>
        <p:nvGraphicFramePr>
          <p:cNvPr id="5" name="Turinio vietos rezervavimo ženklas 4"/>
          <p:cNvGraphicFramePr>
            <a:graphicFrameLocks noGrp="1"/>
          </p:cNvGraphicFramePr>
          <p:nvPr>
            <p:ph idx="1"/>
            <p:extLst>
              <p:ext uri="{D42A27DB-BD31-4B8C-83A1-F6EECF244321}">
                <p14:modId xmlns:p14="http://schemas.microsoft.com/office/powerpoint/2010/main" xmlns="" val="3404784924"/>
              </p:ext>
            </p:extLst>
          </p:nvPr>
        </p:nvGraphicFramePr>
        <p:xfrm>
          <a:off x="539552" y="3068960"/>
          <a:ext cx="8229600" cy="33070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lt-LT" sz="1800" b="1" kern="1200" dirty="0" smtClean="0">
                          <a:solidFill>
                            <a:schemeClr val="lt1"/>
                          </a:solidFill>
                          <a:effectLst/>
                          <a:latin typeface="Times New Roman" pitchFamily="18" charset="0"/>
                          <a:ea typeface="+mn-ea"/>
                          <a:cs typeface="Times New Roman" pitchFamily="18" charset="0"/>
                        </a:rPr>
                        <a:t>Nuosavo kapitalo rodikliai balanse</a:t>
                      </a:r>
                      <a:endParaRPr lang="lt-LT" sz="1800" dirty="0">
                        <a:latin typeface="Times New Roman" pitchFamily="18" charset="0"/>
                        <a:cs typeface="Times New Roman" pitchFamily="18" charset="0"/>
                      </a:endParaRPr>
                    </a:p>
                  </a:txBody>
                  <a:tcPr/>
                </a:tc>
                <a:tc>
                  <a:txBody>
                    <a:bodyPr/>
                    <a:lstStyle/>
                    <a:p>
                      <a:r>
                        <a:rPr lang="lt-LT" sz="1800" b="1" kern="1200" dirty="0" smtClean="0">
                          <a:solidFill>
                            <a:schemeClr val="lt1"/>
                          </a:solidFill>
                          <a:effectLst/>
                          <a:latin typeface="Times New Roman" pitchFamily="18" charset="0"/>
                          <a:ea typeface="+mn-ea"/>
                          <a:cs typeface="Times New Roman" pitchFamily="18" charset="0"/>
                        </a:rPr>
                        <a:t>Ataskaitinio laikotarpio suma (2012 metai)</a:t>
                      </a:r>
                      <a:endParaRPr lang="lt-LT" sz="1800" dirty="0">
                        <a:latin typeface="Times New Roman" pitchFamily="18" charset="0"/>
                        <a:cs typeface="Times New Roman" pitchFamily="18" charset="0"/>
                      </a:endParaRPr>
                    </a:p>
                  </a:txBody>
                  <a:tcPr/>
                </a:tc>
                <a:tc>
                  <a:txBody>
                    <a:bodyPr/>
                    <a:lstStyle/>
                    <a:p>
                      <a:r>
                        <a:rPr lang="lt-LT" sz="1800" b="1" kern="1200" dirty="0" smtClean="0">
                          <a:solidFill>
                            <a:schemeClr val="lt1"/>
                          </a:solidFill>
                          <a:effectLst/>
                          <a:latin typeface="Times New Roman" pitchFamily="18" charset="0"/>
                          <a:ea typeface="+mn-ea"/>
                          <a:cs typeface="Times New Roman" pitchFamily="18" charset="0"/>
                        </a:rPr>
                        <a:t>Praėjusio ataskaitinio laikotarpio suma (2011 metai)</a:t>
                      </a:r>
                      <a:endParaRPr lang="lt-LT" sz="1800" dirty="0">
                        <a:latin typeface="Times New Roman" pitchFamily="18" charset="0"/>
                        <a:cs typeface="Times New Roman" pitchFamily="18" charset="0"/>
                      </a:endParaRPr>
                    </a:p>
                  </a:txBody>
                  <a:tcPr/>
                </a:tc>
              </a:tr>
              <a:tr h="370840">
                <a:tc>
                  <a:txBody>
                    <a:bodyPr/>
                    <a:lstStyle/>
                    <a:p>
                      <a:r>
                        <a:rPr lang="lt-LT" sz="1800" kern="1200" dirty="0" smtClean="0">
                          <a:solidFill>
                            <a:schemeClr val="dk1"/>
                          </a:solidFill>
                          <a:effectLst/>
                          <a:latin typeface="Times New Roman" pitchFamily="18" charset="0"/>
                          <a:ea typeface="+mn-ea"/>
                          <a:cs typeface="Times New Roman" pitchFamily="18" charset="0"/>
                        </a:rPr>
                        <a:t>Dalininkų kapitalas</a:t>
                      </a:r>
                      <a:endParaRPr lang="lt-LT" sz="1800" dirty="0">
                        <a:latin typeface="Times New Roman" pitchFamily="18" charset="0"/>
                        <a:cs typeface="Times New Roman" pitchFamily="18" charset="0"/>
                      </a:endParaRPr>
                    </a:p>
                  </a:txBody>
                  <a:tcPr/>
                </a:tc>
                <a:tc>
                  <a:txBody>
                    <a:bodyPr/>
                    <a:lstStyle/>
                    <a:p>
                      <a:r>
                        <a:rPr lang="lt-LT" sz="1800" kern="1200" dirty="0" smtClean="0">
                          <a:solidFill>
                            <a:schemeClr val="dk1"/>
                          </a:solidFill>
                          <a:effectLst/>
                          <a:latin typeface="Times New Roman" pitchFamily="18" charset="0"/>
                          <a:ea typeface="+mn-ea"/>
                          <a:cs typeface="Times New Roman" pitchFamily="18" charset="0"/>
                        </a:rPr>
                        <a:t>39 783</a:t>
                      </a:r>
                      <a:endParaRPr lang="lt-LT" sz="1800" dirty="0">
                        <a:latin typeface="Times New Roman" pitchFamily="18" charset="0"/>
                        <a:cs typeface="Times New Roman" pitchFamily="18" charset="0"/>
                      </a:endParaRPr>
                    </a:p>
                  </a:txBody>
                  <a:tcPr/>
                </a:tc>
                <a:tc>
                  <a:txBody>
                    <a:bodyPr/>
                    <a:lstStyle/>
                    <a:p>
                      <a:r>
                        <a:rPr lang="lt-LT" sz="1800" kern="1200" dirty="0" smtClean="0">
                          <a:solidFill>
                            <a:schemeClr val="dk1"/>
                          </a:solidFill>
                          <a:effectLst/>
                          <a:latin typeface="Times New Roman" pitchFamily="18" charset="0"/>
                          <a:ea typeface="+mn-ea"/>
                          <a:cs typeface="Times New Roman" pitchFamily="18" charset="0"/>
                        </a:rPr>
                        <a:t>39 783</a:t>
                      </a:r>
                      <a:endParaRPr lang="lt-LT" sz="1800" dirty="0">
                        <a:latin typeface="Times New Roman" pitchFamily="18" charset="0"/>
                        <a:cs typeface="Times New Roman" pitchFamily="18" charset="0"/>
                      </a:endParaRPr>
                    </a:p>
                  </a:txBody>
                  <a:tcPr/>
                </a:tc>
              </a:tr>
              <a:tr h="370840">
                <a:tc>
                  <a:txBody>
                    <a:bodyPr/>
                    <a:lstStyle/>
                    <a:p>
                      <a:r>
                        <a:rPr lang="lt-LT" sz="1800" kern="1200" dirty="0" smtClean="0">
                          <a:solidFill>
                            <a:schemeClr val="dk1"/>
                          </a:solidFill>
                          <a:effectLst/>
                          <a:latin typeface="Times New Roman" pitchFamily="18" charset="0"/>
                          <a:ea typeface="+mn-ea"/>
                          <a:cs typeface="Times New Roman" pitchFamily="18" charset="0"/>
                        </a:rPr>
                        <a:t>Rezervas</a:t>
                      </a:r>
                      <a:endParaRPr lang="lt-LT" sz="1800" dirty="0">
                        <a:latin typeface="Times New Roman" pitchFamily="18" charset="0"/>
                        <a:cs typeface="Times New Roman" pitchFamily="18" charset="0"/>
                      </a:endParaRPr>
                    </a:p>
                  </a:txBody>
                  <a:tcPr/>
                </a:tc>
                <a:tc>
                  <a:txBody>
                    <a:bodyPr/>
                    <a:lstStyle/>
                    <a:p>
                      <a:endParaRPr lang="lt-LT" sz="1800">
                        <a:latin typeface="Times New Roman" pitchFamily="18" charset="0"/>
                        <a:cs typeface="Times New Roman" pitchFamily="18" charset="0"/>
                      </a:endParaRPr>
                    </a:p>
                  </a:txBody>
                  <a:tcPr/>
                </a:tc>
                <a:tc>
                  <a:txBody>
                    <a:bodyPr/>
                    <a:lstStyle/>
                    <a:p>
                      <a:endParaRPr lang="lt-LT" sz="1800">
                        <a:latin typeface="Times New Roman" pitchFamily="18" charset="0"/>
                        <a:cs typeface="Times New Roman" pitchFamily="18" charset="0"/>
                      </a:endParaRPr>
                    </a:p>
                  </a:txBody>
                  <a:tcPr/>
                </a:tc>
              </a:tr>
              <a:tr h="370840">
                <a:tc>
                  <a:txBody>
                    <a:bodyPr/>
                    <a:lstStyle/>
                    <a:p>
                      <a:r>
                        <a:rPr lang="lt-LT" sz="1800" kern="1200" dirty="0" smtClean="0">
                          <a:solidFill>
                            <a:schemeClr val="dk1"/>
                          </a:solidFill>
                          <a:effectLst/>
                          <a:latin typeface="Times New Roman" pitchFamily="18" charset="0"/>
                          <a:ea typeface="+mn-ea"/>
                          <a:cs typeface="Times New Roman" pitchFamily="18" charset="0"/>
                        </a:rPr>
                        <a:t>Ankstesnių metų veiklos rezultatas</a:t>
                      </a:r>
                      <a:endParaRPr lang="lt-LT" sz="1800" dirty="0">
                        <a:latin typeface="Times New Roman" pitchFamily="18" charset="0"/>
                        <a:cs typeface="Times New Roman" pitchFamily="18" charset="0"/>
                      </a:endParaRPr>
                    </a:p>
                  </a:txBody>
                  <a:tcPr/>
                </a:tc>
                <a:tc>
                  <a:txBody>
                    <a:bodyPr/>
                    <a:lstStyle/>
                    <a:p>
                      <a:r>
                        <a:rPr lang="lt-LT" sz="1800" kern="1200" dirty="0" smtClean="0">
                          <a:solidFill>
                            <a:schemeClr val="dk1"/>
                          </a:solidFill>
                          <a:effectLst/>
                          <a:latin typeface="Times New Roman" pitchFamily="18" charset="0"/>
                          <a:ea typeface="+mn-ea"/>
                          <a:cs typeface="Times New Roman" pitchFamily="18" charset="0"/>
                        </a:rPr>
                        <a:t>834 275</a:t>
                      </a:r>
                      <a:endParaRPr lang="lt-LT" sz="1800" dirty="0">
                        <a:latin typeface="Times New Roman" pitchFamily="18" charset="0"/>
                        <a:cs typeface="Times New Roman" pitchFamily="18" charset="0"/>
                      </a:endParaRPr>
                    </a:p>
                  </a:txBody>
                  <a:tcPr/>
                </a:tc>
                <a:tc>
                  <a:txBody>
                    <a:bodyPr/>
                    <a:lstStyle/>
                    <a:p>
                      <a:r>
                        <a:rPr lang="lt-LT" sz="1800" kern="1200" dirty="0" smtClean="0">
                          <a:solidFill>
                            <a:schemeClr val="dk1"/>
                          </a:solidFill>
                          <a:effectLst/>
                          <a:latin typeface="Times New Roman" pitchFamily="18" charset="0"/>
                          <a:ea typeface="+mn-ea"/>
                          <a:cs typeface="Times New Roman" pitchFamily="18" charset="0"/>
                        </a:rPr>
                        <a:t>473 833</a:t>
                      </a:r>
                      <a:endParaRPr lang="lt-LT" sz="1800" dirty="0">
                        <a:latin typeface="Times New Roman" pitchFamily="18" charset="0"/>
                        <a:cs typeface="Times New Roman" pitchFamily="18" charset="0"/>
                      </a:endParaRPr>
                    </a:p>
                  </a:txBody>
                  <a:tcPr/>
                </a:tc>
              </a:tr>
              <a:tr h="370840">
                <a:tc>
                  <a:txBody>
                    <a:bodyPr/>
                    <a:lstStyle/>
                    <a:p>
                      <a:r>
                        <a:rPr lang="lt-LT" sz="1800" kern="1200" dirty="0" smtClean="0">
                          <a:solidFill>
                            <a:schemeClr val="dk1"/>
                          </a:solidFill>
                          <a:effectLst/>
                          <a:latin typeface="Times New Roman" pitchFamily="18" charset="0"/>
                          <a:ea typeface="+mn-ea"/>
                          <a:cs typeface="Times New Roman" pitchFamily="18" charset="0"/>
                        </a:rPr>
                        <a:t>Ataskaitinių metų veiklos rezultatas</a:t>
                      </a:r>
                      <a:endParaRPr lang="lt-LT" sz="1800" dirty="0">
                        <a:latin typeface="Times New Roman" pitchFamily="18" charset="0"/>
                        <a:cs typeface="Times New Roman" pitchFamily="18" charset="0"/>
                      </a:endParaRPr>
                    </a:p>
                  </a:txBody>
                  <a:tcPr/>
                </a:tc>
                <a:tc>
                  <a:txBody>
                    <a:bodyPr/>
                    <a:lstStyle/>
                    <a:p>
                      <a:r>
                        <a:rPr lang="lt-LT" sz="1800" kern="1200" dirty="0" smtClean="0">
                          <a:solidFill>
                            <a:schemeClr val="dk1"/>
                          </a:solidFill>
                          <a:effectLst/>
                          <a:latin typeface="Times New Roman" pitchFamily="18" charset="0"/>
                          <a:ea typeface="+mn-ea"/>
                          <a:cs typeface="Times New Roman" pitchFamily="18" charset="0"/>
                        </a:rPr>
                        <a:t>21 984</a:t>
                      </a:r>
                      <a:endParaRPr lang="lt-LT" sz="1800" dirty="0">
                        <a:latin typeface="Times New Roman" pitchFamily="18" charset="0"/>
                        <a:cs typeface="Times New Roman" pitchFamily="18" charset="0"/>
                      </a:endParaRPr>
                    </a:p>
                  </a:txBody>
                  <a:tcPr/>
                </a:tc>
                <a:tc>
                  <a:txBody>
                    <a:bodyPr/>
                    <a:lstStyle/>
                    <a:p>
                      <a:r>
                        <a:rPr lang="lt-LT" sz="1800" kern="1200" dirty="0" smtClean="0">
                          <a:solidFill>
                            <a:schemeClr val="dk1"/>
                          </a:solidFill>
                          <a:effectLst/>
                          <a:latin typeface="Times New Roman" pitchFamily="18" charset="0"/>
                          <a:ea typeface="+mn-ea"/>
                          <a:cs typeface="Times New Roman" pitchFamily="18" charset="0"/>
                        </a:rPr>
                        <a:t>360 442</a:t>
                      </a:r>
                      <a:endParaRPr lang="lt-LT" sz="1800" dirty="0">
                        <a:latin typeface="Times New Roman" pitchFamily="18" charset="0"/>
                        <a:cs typeface="Times New Roman" pitchFamily="18" charset="0"/>
                      </a:endParaRPr>
                    </a:p>
                  </a:txBody>
                  <a:tcPr/>
                </a:tc>
              </a:tr>
              <a:tr h="370840">
                <a:tc>
                  <a:txBody>
                    <a:bodyPr/>
                    <a:lstStyle/>
                    <a:p>
                      <a:r>
                        <a:rPr lang="lt-LT" sz="1800" b="1" dirty="0" smtClean="0">
                          <a:latin typeface="Times New Roman" pitchFamily="18" charset="0"/>
                          <a:cs typeface="Times New Roman" pitchFamily="18" charset="0"/>
                        </a:rPr>
                        <a:t>Iš viso:</a:t>
                      </a:r>
                      <a:endParaRPr lang="lt-LT" sz="1800" b="1" dirty="0">
                        <a:latin typeface="Times New Roman" pitchFamily="18" charset="0"/>
                        <a:cs typeface="Times New Roman" pitchFamily="18" charset="0"/>
                      </a:endParaRPr>
                    </a:p>
                  </a:txBody>
                  <a:tcPr/>
                </a:tc>
                <a:tc>
                  <a:txBody>
                    <a:bodyPr/>
                    <a:lstStyle/>
                    <a:p>
                      <a:r>
                        <a:rPr lang="lt-LT" sz="1800" b="1" kern="1200" dirty="0" smtClean="0">
                          <a:solidFill>
                            <a:schemeClr val="dk1"/>
                          </a:solidFill>
                          <a:effectLst/>
                          <a:latin typeface="Times New Roman" pitchFamily="18" charset="0"/>
                          <a:ea typeface="+mn-ea"/>
                          <a:cs typeface="Times New Roman" pitchFamily="18" charset="0"/>
                        </a:rPr>
                        <a:t>896 042</a:t>
                      </a:r>
                      <a:endParaRPr lang="lt-LT" sz="1800" dirty="0">
                        <a:latin typeface="Times New Roman" pitchFamily="18" charset="0"/>
                        <a:cs typeface="Times New Roman" pitchFamily="18" charset="0"/>
                      </a:endParaRPr>
                    </a:p>
                  </a:txBody>
                  <a:tcPr/>
                </a:tc>
                <a:tc>
                  <a:txBody>
                    <a:bodyPr/>
                    <a:lstStyle/>
                    <a:p>
                      <a:r>
                        <a:rPr lang="lt-LT" sz="1800" b="1" kern="1200" dirty="0" smtClean="0">
                          <a:solidFill>
                            <a:schemeClr val="dk1"/>
                          </a:solidFill>
                          <a:effectLst/>
                          <a:latin typeface="Times New Roman" pitchFamily="18" charset="0"/>
                          <a:ea typeface="+mn-ea"/>
                          <a:cs typeface="Times New Roman" pitchFamily="18" charset="0"/>
                        </a:rPr>
                        <a:t>874 058</a:t>
                      </a:r>
                      <a:endParaRPr lang="lt-LT" sz="1800" dirty="0">
                        <a:latin typeface="Times New Roman" pitchFamily="18" charset="0"/>
                        <a:cs typeface="Times New Roman" pitchFamily="18" charset="0"/>
                      </a:endParaRPr>
                    </a:p>
                  </a:txBody>
                  <a:tcPr/>
                </a:tc>
              </a:tr>
            </a:tbl>
          </a:graphicData>
        </a:graphic>
      </p:graphicFrame>
      <p:sp>
        <p:nvSpPr>
          <p:cNvPr id="6" name="TextBox 5"/>
          <p:cNvSpPr txBox="1"/>
          <p:nvPr/>
        </p:nvSpPr>
        <p:spPr>
          <a:xfrm>
            <a:off x="539552" y="1700808"/>
            <a:ext cx="8064896" cy="1200329"/>
          </a:xfrm>
          <a:prstGeom prst="rect">
            <a:avLst/>
          </a:prstGeom>
          <a:noFill/>
        </p:spPr>
        <p:txBody>
          <a:bodyPr wrap="square" rtlCol="0">
            <a:spAutoFit/>
          </a:bodyPr>
          <a:lstStyle/>
          <a:p>
            <a:r>
              <a:rPr lang="lt-LT" dirty="0">
                <a:latin typeface="Times New Roman" pitchFamily="18" charset="0"/>
                <a:cs typeface="Times New Roman" pitchFamily="18" charset="0"/>
              </a:rPr>
              <a:t>Viešosios įstaigos Alytaus apskrities tuberkuliozės ligoninės dalininkas (steigėjas) yra Lietuvos Respublikos Sveikatos apsaugos ministerija. Dalininko kapitalas  įstaigos finansinėje apskaitoje sudarė 39 783 litus. Dalininko kapitalas  nepakito ir ataskaitiniais 2012 metais.</a:t>
            </a:r>
          </a:p>
        </p:txBody>
      </p:sp>
    </p:spTree>
    <p:extLst>
      <p:ext uri="{BB962C8B-B14F-4D97-AF65-F5344CB8AC3E}">
        <p14:creationId xmlns:p14="http://schemas.microsoft.com/office/powerpoint/2010/main" xmlns="" val="13400399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dirty="0" smtClean="0">
                <a:latin typeface="Times New Roman" pitchFamily="18" charset="0"/>
                <a:cs typeface="Times New Roman" pitchFamily="18" charset="0"/>
              </a:rPr>
              <a:t>Finansinių įsipareigojimų būklė</a:t>
            </a:r>
            <a:br>
              <a:rPr lang="lt-LT" dirty="0" smtClean="0">
                <a:latin typeface="Times New Roman" pitchFamily="18" charset="0"/>
                <a:cs typeface="Times New Roman" pitchFamily="18" charset="0"/>
              </a:rPr>
            </a:br>
            <a:r>
              <a:rPr lang="lt-LT" dirty="0" smtClean="0">
                <a:latin typeface="Times New Roman" pitchFamily="18" charset="0"/>
                <a:cs typeface="Times New Roman" pitchFamily="18" charset="0"/>
              </a:rPr>
              <a:t>2012-12-31</a:t>
            </a:r>
            <a:endParaRPr lang="lt-LT" dirty="0">
              <a:latin typeface="Times New Roman" pitchFamily="18" charset="0"/>
              <a:cs typeface="Times New Roman"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xmlns="" val="3916262210"/>
              </p:ext>
            </p:extLst>
          </p:nvPr>
        </p:nvGraphicFramePr>
        <p:xfrm>
          <a:off x="457200" y="1600200"/>
          <a:ext cx="8229600" cy="44043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lt-LT" sz="1600" dirty="0" smtClean="0">
                          <a:latin typeface="Times New Roman" pitchFamily="18" charset="0"/>
                          <a:cs typeface="Times New Roman" pitchFamily="18" charset="0"/>
                        </a:rPr>
                        <a:t>Rodikliai</a:t>
                      </a:r>
                      <a:endParaRPr lang="lt-LT" sz="1600" dirty="0">
                        <a:latin typeface="Times New Roman" pitchFamily="18" charset="0"/>
                        <a:cs typeface="Times New Roman" pitchFamily="18" charset="0"/>
                      </a:endParaRPr>
                    </a:p>
                  </a:txBody>
                  <a:tcPr/>
                </a:tc>
                <a:tc gridSpan="2">
                  <a:txBody>
                    <a:bodyPr/>
                    <a:lstStyle/>
                    <a:p>
                      <a:pPr algn="ctr"/>
                      <a:r>
                        <a:rPr lang="lt-LT" sz="1600" dirty="0" smtClean="0">
                          <a:latin typeface="Times New Roman" pitchFamily="18" charset="0"/>
                          <a:cs typeface="Times New Roman" pitchFamily="18" charset="0"/>
                        </a:rPr>
                        <a:t>Skolos ar jų dalys,</a:t>
                      </a:r>
                      <a:r>
                        <a:rPr lang="lt-LT" sz="1600" baseline="0" dirty="0" smtClean="0">
                          <a:latin typeface="Times New Roman" pitchFamily="18" charset="0"/>
                          <a:cs typeface="Times New Roman" pitchFamily="18" charset="0"/>
                        </a:rPr>
                        <a:t> apmokėtinos:</a:t>
                      </a:r>
                      <a:endParaRPr lang="lt-LT" sz="1600" dirty="0">
                        <a:latin typeface="Times New Roman" pitchFamily="18" charset="0"/>
                        <a:cs typeface="Times New Roman" pitchFamily="18" charset="0"/>
                      </a:endParaRPr>
                    </a:p>
                  </a:txBody>
                  <a:tcPr/>
                </a:tc>
                <a:tc hMerge="1">
                  <a:txBody>
                    <a:bodyPr/>
                    <a:lstStyle/>
                    <a:p>
                      <a:endParaRPr lang="lt-LT"/>
                    </a:p>
                  </a:txBody>
                  <a:tcPr/>
                </a:tc>
              </a:tr>
              <a:tr h="370840">
                <a:tc>
                  <a:txBody>
                    <a:bodyPr/>
                    <a:lstStyle/>
                    <a:p>
                      <a:r>
                        <a:rPr lang="lt-LT" sz="1600" b="1" kern="1200" dirty="0" smtClean="0">
                          <a:solidFill>
                            <a:schemeClr val="dk1"/>
                          </a:solidFill>
                          <a:effectLst/>
                          <a:latin typeface="Times New Roman" pitchFamily="18" charset="0"/>
                          <a:ea typeface="+mn-ea"/>
                          <a:cs typeface="Times New Roman" pitchFamily="18" charset="0"/>
                        </a:rPr>
                        <a:t>Mokėtinų sumų skaidymas pagal rūšis</a:t>
                      </a:r>
                      <a:endParaRPr lang="lt-LT" sz="1600" dirty="0">
                        <a:latin typeface="Times New Roman" pitchFamily="18" charset="0"/>
                        <a:cs typeface="Times New Roman" pitchFamily="18" charset="0"/>
                      </a:endParaRPr>
                    </a:p>
                  </a:txBody>
                  <a:tcPr/>
                </a:tc>
                <a:tc>
                  <a:txBody>
                    <a:bodyPr/>
                    <a:lstStyle/>
                    <a:p>
                      <a:r>
                        <a:rPr lang="lt-LT" sz="1600" b="1" kern="1200" dirty="0" smtClean="0">
                          <a:solidFill>
                            <a:schemeClr val="dk1"/>
                          </a:solidFill>
                          <a:effectLst/>
                          <a:latin typeface="Times New Roman" pitchFamily="18" charset="0"/>
                          <a:ea typeface="+mn-ea"/>
                          <a:cs typeface="Times New Roman" pitchFamily="18" charset="0"/>
                        </a:rPr>
                        <a:t>Per vienerius finansinius metus</a:t>
                      </a:r>
                      <a:endParaRPr lang="lt-LT" sz="1600" dirty="0">
                        <a:latin typeface="Times New Roman" pitchFamily="18" charset="0"/>
                        <a:cs typeface="Times New Roman" pitchFamily="18" charset="0"/>
                      </a:endParaRPr>
                    </a:p>
                  </a:txBody>
                  <a:tcPr/>
                </a:tc>
                <a:tc>
                  <a:txBody>
                    <a:bodyPr/>
                    <a:lstStyle/>
                    <a:p>
                      <a:r>
                        <a:rPr lang="lt-LT" sz="1600" b="1" kern="1200" dirty="0" smtClean="0">
                          <a:solidFill>
                            <a:schemeClr val="dk1"/>
                          </a:solidFill>
                          <a:effectLst/>
                          <a:latin typeface="Times New Roman" pitchFamily="18" charset="0"/>
                          <a:ea typeface="+mn-ea"/>
                          <a:cs typeface="Times New Roman" pitchFamily="18" charset="0"/>
                        </a:rPr>
                        <a:t>Po vienerių metų, bet ne vėliau kaip per penkerius metus</a:t>
                      </a:r>
                      <a:endParaRPr lang="lt-LT" sz="1600" dirty="0">
                        <a:latin typeface="Times New Roman" pitchFamily="18" charset="0"/>
                        <a:cs typeface="Times New Roman" pitchFamily="18" charset="0"/>
                      </a:endParaRPr>
                    </a:p>
                  </a:txBody>
                  <a:tcPr/>
                </a:tc>
              </a:tr>
              <a:tr h="370840">
                <a:tc>
                  <a:txBody>
                    <a:bodyPr/>
                    <a:lstStyle/>
                    <a:p>
                      <a:r>
                        <a:rPr lang="lt-LT" sz="1600" kern="1200" dirty="0" smtClean="0">
                          <a:solidFill>
                            <a:schemeClr val="dk1"/>
                          </a:solidFill>
                          <a:effectLst/>
                          <a:latin typeface="Times New Roman" pitchFamily="18" charset="0"/>
                          <a:ea typeface="+mn-ea"/>
                          <a:cs typeface="Times New Roman" pitchFamily="18" charset="0"/>
                        </a:rPr>
                        <a:t>Finansinės skolos:</a:t>
                      </a:r>
                    </a:p>
                    <a:p>
                      <a:r>
                        <a:rPr lang="lt-LT" sz="1600" kern="1200" dirty="0" smtClean="0">
                          <a:solidFill>
                            <a:schemeClr val="dk1"/>
                          </a:solidFill>
                          <a:effectLst/>
                          <a:latin typeface="Times New Roman" pitchFamily="18" charset="0"/>
                          <a:ea typeface="+mn-ea"/>
                          <a:cs typeface="Times New Roman" pitchFamily="18" charset="0"/>
                        </a:rPr>
                        <a:t>- kredito įstaigoms</a:t>
                      </a:r>
                      <a:endParaRPr lang="lt-LT" sz="1600" dirty="0">
                        <a:latin typeface="Times New Roman" pitchFamily="18" charset="0"/>
                        <a:cs typeface="Times New Roman" pitchFamily="18" charset="0"/>
                      </a:endParaRPr>
                    </a:p>
                  </a:txBody>
                  <a:tcPr/>
                </a:tc>
                <a:tc>
                  <a:txBody>
                    <a:bodyPr/>
                    <a:lstStyle/>
                    <a:p>
                      <a:pPr algn="ctr"/>
                      <a:endParaRPr lang="lt-LT" sz="1600" dirty="0">
                        <a:latin typeface="Times New Roman" pitchFamily="18" charset="0"/>
                        <a:cs typeface="Times New Roman" pitchFamily="18" charset="0"/>
                      </a:endParaRPr>
                    </a:p>
                  </a:txBody>
                  <a:tcPr/>
                </a:tc>
                <a:tc>
                  <a:txBody>
                    <a:bodyPr/>
                    <a:lstStyle/>
                    <a:p>
                      <a:endParaRPr lang="lt-LT" sz="1600">
                        <a:latin typeface="Times New Roman" pitchFamily="18" charset="0"/>
                        <a:cs typeface="Times New Roman" pitchFamily="18" charset="0"/>
                      </a:endParaRPr>
                    </a:p>
                  </a:txBody>
                  <a:tcPr/>
                </a:tc>
              </a:tr>
              <a:tr h="370840">
                <a:tc>
                  <a:txBody>
                    <a:bodyPr/>
                    <a:lstStyle/>
                    <a:p>
                      <a:r>
                        <a:rPr lang="lt-LT" sz="1600" kern="1200" dirty="0" smtClean="0">
                          <a:solidFill>
                            <a:schemeClr val="dk1"/>
                          </a:solidFill>
                          <a:effectLst/>
                          <a:latin typeface="Times New Roman" pitchFamily="18" charset="0"/>
                          <a:ea typeface="+mn-ea"/>
                          <a:cs typeface="Times New Roman" pitchFamily="18" charset="0"/>
                        </a:rPr>
                        <a:t>Skolos tiekėjams</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37 649</a:t>
                      </a:r>
                      <a:endParaRPr lang="lt-LT" sz="1600" dirty="0">
                        <a:latin typeface="Times New Roman" pitchFamily="18" charset="0"/>
                        <a:cs typeface="Times New Roman" pitchFamily="18" charset="0"/>
                      </a:endParaRPr>
                    </a:p>
                  </a:txBody>
                  <a:tcPr/>
                </a:tc>
                <a:tc>
                  <a:txBody>
                    <a:bodyPr/>
                    <a:lstStyle/>
                    <a:p>
                      <a:endParaRPr lang="lt-LT" sz="1600">
                        <a:latin typeface="Times New Roman" pitchFamily="18" charset="0"/>
                        <a:cs typeface="Times New Roman" pitchFamily="18" charset="0"/>
                      </a:endParaRPr>
                    </a:p>
                  </a:txBody>
                  <a:tcPr/>
                </a:tc>
              </a:tr>
              <a:tr h="370840">
                <a:tc>
                  <a:txBody>
                    <a:bodyPr/>
                    <a:lstStyle/>
                    <a:p>
                      <a:r>
                        <a:rPr lang="lt-LT" sz="1600" kern="1200" dirty="0" smtClean="0">
                          <a:solidFill>
                            <a:schemeClr val="dk1"/>
                          </a:solidFill>
                          <a:effectLst/>
                          <a:latin typeface="Times New Roman" pitchFamily="18" charset="0"/>
                          <a:ea typeface="+mn-ea"/>
                          <a:cs typeface="Times New Roman" pitchFamily="18" charset="0"/>
                        </a:rPr>
                        <a:t>Su darbo santykiais susiję įsipareigojimai (įmokos </a:t>
                      </a:r>
                      <a:r>
                        <a:rPr lang="lt-LT" sz="1600" kern="1200" dirty="0" err="1" smtClean="0">
                          <a:solidFill>
                            <a:schemeClr val="dk1"/>
                          </a:solidFill>
                          <a:effectLst/>
                          <a:latin typeface="Times New Roman" pitchFamily="18" charset="0"/>
                          <a:ea typeface="+mn-ea"/>
                          <a:cs typeface="Times New Roman" pitchFamily="18" charset="0"/>
                        </a:rPr>
                        <a:t>sodrai</a:t>
                      </a:r>
                      <a:r>
                        <a:rPr lang="lt-LT" sz="1600" kern="1200" dirty="0" smtClean="0">
                          <a:solidFill>
                            <a:schemeClr val="dk1"/>
                          </a:solidFill>
                          <a:effectLst/>
                          <a:latin typeface="Times New Roman" pitchFamily="18" charset="0"/>
                          <a:ea typeface="+mn-ea"/>
                          <a:cs typeface="Times New Roman" pitchFamily="18" charset="0"/>
                        </a:rPr>
                        <a:t>)</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51 274</a:t>
                      </a:r>
                      <a:endParaRPr lang="lt-LT" sz="1600" dirty="0">
                        <a:latin typeface="Times New Roman" pitchFamily="18" charset="0"/>
                        <a:cs typeface="Times New Roman" pitchFamily="18" charset="0"/>
                      </a:endParaRPr>
                    </a:p>
                  </a:txBody>
                  <a:tcPr/>
                </a:tc>
                <a:tc>
                  <a:txBody>
                    <a:bodyPr/>
                    <a:lstStyle/>
                    <a:p>
                      <a:endParaRPr lang="lt-LT" sz="1600" dirty="0">
                        <a:latin typeface="Times New Roman" pitchFamily="18" charset="0"/>
                        <a:cs typeface="Times New Roman" pitchFamily="18" charset="0"/>
                      </a:endParaRPr>
                    </a:p>
                  </a:txBody>
                  <a:tcPr/>
                </a:tc>
              </a:tr>
              <a:tr h="370840">
                <a:tc>
                  <a:txBody>
                    <a:bodyPr/>
                    <a:lstStyle/>
                    <a:p>
                      <a:r>
                        <a:rPr lang="lt-LT" sz="1600" kern="1200" dirty="0" smtClean="0">
                          <a:solidFill>
                            <a:schemeClr val="dk1"/>
                          </a:solidFill>
                          <a:effectLst/>
                          <a:latin typeface="Times New Roman" pitchFamily="18" charset="0"/>
                          <a:ea typeface="+mn-ea"/>
                          <a:cs typeface="Times New Roman" pitchFamily="18" charset="0"/>
                        </a:rPr>
                        <a:t>Kitos mokėtinos sumos ir trumpalaikiai įsipareigojimai (nepanaudotų atostogų rezervas)</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151 766</a:t>
                      </a:r>
                      <a:endParaRPr lang="lt-LT" sz="1600" dirty="0">
                        <a:latin typeface="Times New Roman" pitchFamily="18" charset="0"/>
                        <a:cs typeface="Times New Roman" pitchFamily="18" charset="0"/>
                      </a:endParaRPr>
                    </a:p>
                  </a:txBody>
                  <a:tcPr/>
                </a:tc>
                <a:tc>
                  <a:txBody>
                    <a:bodyPr/>
                    <a:lstStyle/>
                    <a:p>
                      <a:endParaRPr lang="lt-LT" sz="1600" dirty="0">
                        <a:latin typeface="Times New Roman" pitchFamily="18" charset="0"/>
                        <a:cs typeface="Times New Roman" pitchFamily="18" charset="0"/>
                      </a:endParaRPr>
                    </a:p>
                  </a:txBody>
                  <a:tcPr/>
                </a:tc>
              </a:tr>
              <a:tr h="370840">
                <a:tc>
                  <a:txBody>
                    <a:bodyPr/>
                    <a:lstStyle/>
                    <a:p>
                      <a:pPr algn="r"/>
                      <a:r>
                        <a:rPr lang="lt-LT" sz="1600" b="1" kern="1200" dirty="0" smtClean="0">
                          <a:solidFill>
                            <a:schemeClr val="dk1"/>
                          </a:solidFill>
                          <a:effectLst/>
                          <a:latin typeface="Times New Roman" pitchFamily="18" charset="0"/>
                          <a:ea typeface="+mn-ea"/>
                          <a:cs typeface="Times New Roman" pitchFamily="18" charset="0"/>
                        </a:rPr>
                        <a:t>Iš viso:</a:t>
                      </a:r>
                      <a:endParaRPr lang="lt-LT" sz="1600" dirty="0">
                        <a:latin typeface="Times New Roman" pitchFamily="18" charset="0"/>
                        <a:cs typeface="Times New Roman" pitchFamily="18" charset="0"/>
                      </a:endParaRPr>
                    </a:p>
                  </a:txBody>
                  <a:tcPr/>
                </a:tc>
                <a:tc>
                  <a:txBody>
                    <a:bodyPr/>
                    <a:lstStyle/>
                    <a:p>
                      <a:pPr algn="ctr"/>
                      <a:r>
                        <a:rPr lang="lt-LT" sz="1600" b="1" kern="1200" dirty="0" smtClean="0">
                          <a:solidFill>
                            <a:schemeClr val="dk1"/>
                          </a:solidFill>
                          <a:effectLst/>
                          <a:latin typeface="Times New Roman" pitchFamily="18" charset="0"/>
                          <a:ea typeface="+mn-ea"/>
                          <a:cs typeface="Times New Roman" pitchFamily="18" charset="0"/>
                        </a:rPr>
                        <a:t>240 689</a:t>
                      </a:r>
                      <a:endParaRPr lang="lt-LT" sz="1600" dirty="0">
                        <a:latin typeface="Times New Roman" pitchFamily="18" charset="0"/>
                        <a:cs typeface="Times New Roman" pitchFamily="18" charset="0"/>
                      </a:endParaRPr>
                    </a:p>
                  </a:txBody>
                  <a:tcPr/>
                </a:tc>
                <a:tc>
                  <a:txBody>
                    <a:bodyPr/>
                    <a:lstStyle/>
                    <a:p>
                      <a:endParaRPr lang="lt-LT" sz="16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xmlns="" val="4117327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latin typeface="Times New Roman" pitchFamily="18" charset="0"/>
                <a:cs typeface="Times New Roman" pitchFamily="18" charset="0"/>
              </a:rPr>
              <a:t>Įstaigos strategija</a:t>
            </a:r>
            <a:endParaRPr lang="lt-LT" dirty="0">
              <a:latin typeface="Times New Roman" pitchFamily="18" charset="0"/>
              <a:cs typeface="Times New Roman" pitchFamily="18" charset="0"/>
            </a:endParaRPr>
          </a:p>
        </p:txBody>
      </p:sp>
      <p:sp>
        <p:nvSpPr>
          <p:cNvPr id="3" name="Turinio vietos rezervavimo ženklas 2"/>
          <p:cNvSpPr>
            <a:spLocks noGrp="1"/>
          </p:cNvSpPr>
          <p:nvPr>
            <p:ph idx="1"/>
          </p:nvPr>
        </p:nvSpPr>
        <p:spPr>
          <a:xfrm>
            <a:off x="457200" y="1340768"/>
            <a:ext cx="8229600" cy="4785395"/>
          </a:xfrm>
        </p:spPr>
        <p:txBody>
          <a:bodyPr>
            <a:noAutofit/>
          </a:bodyPr>
          <a:lstStyle/>
          <a:p>
            <a:pPr marL="0" indent="0">
              <a:buNone/>
            </a:pPr>
            <a:r>
              <a:rPr lang="lt-LT" sz="1600" dirty="0">
                <a:latin typeface="Times New Roman" pitchFamily="18" charset="0"/>
                <a:cs typeface="Times New Roman" pitchFamily="18" charset="0"/>
              </a:rPr>
              <a:t>Viešoji įstaiga Alytaus apskrities tuberkuliozės ligoninė yra specializuota gydymo įstaiga, teikianti antrines ambulatorines ir stacionarines sveikatos priežiūros paslaugas visiems Lietuvos Respublikos gyventojams. </a:t>
            </a:r>
          </a:p>
          <a:p>
            <a:pPr marL="0" indent="0">
              <a:buNone/>
            </a:pPr>
            <a:r>
              <a:rPr lang="lt-LT" sz="1600" b="1" dirty="0">
                <a:latin typeface="Times New Roman" pitchFamily="18" charset="0"/>
                <a:cs typeface="Times New Roman" pitchFamily="18" charset="0"/>
              </a:rPr>
              <a:t>Įstaigos veiklos rūšys</a:t>
            </a:r>
            <a:r>
              <a:rPr lang="lt-LT" sz="1600" dirty="0">
                <a:latin typeface="Times New Roman" pitchFamily="18" charset="0"/>
                <a:cs typeface="Times New Roman" pitchFamily="18" charset="0"/>
              </a:rPr>
              <a:t>, pagal Ekonominės veiklos rūšių klasifikatorių:</a:t>
            </a:r>
          </a:p>
          <a:p>
            <a:pPr marL="0" lvl="0" indent="0">
              <a:buNone/>
            </a:pPr>
            <a:r>
              <a:rPr lang="lt-LT" sz="1600" dirty="0">
                <a:latin typeface="Times New Roman" pitchFamily="18" charset="0"/>
                <a:cs typeface="Times New Roman" pitchFamily="18" charset="0"/>
              </a:rPr>
              <a:t>Ligoninių veikla                            – 86.10</a:t>
            </a:r>
          </a:p>
          <a:p>
            <a:pPr marL="0" lvl="0" indent="0">
              <a:buNone/>
            </a:pPr>
            <a:r>
              <a:rPr lang="lt-LT" sz="1600" dirty="0">
                <a:latin typeface="Times New Roman" pitchFamily="18" charset="0"/>
                <a:cs typeface="Times New Roman" pitchFamily="18" charset="0"/>
              </a:rPr>
              <a:t>Gydytojų specialistų veikla           – 86.22</a:t>
            </a:r>
          </a:p>
          <a:p>
            <a:pPr marL="0" lvl="0" indent="0">
              <a:buNone/>
            </a:pPr>
            <a:r>
              <a:rPr lang="lt-LT" sz="1600" dirty="0">
                <a:latin typeface="Times New Roman" pitchFamily="18" charset="0"/>
                <a:cs typeface="Times New Roman" pitchFamily="18" charset="0"/>
              </a:rPr>
              <a:t>Medicinos laboratorijų veikla       – 86.90.30.</a:t>
            </a:r>
          </a:p>
          <a:p>
            <a:pPr marL="0" indent="0">
              <a:buNone/>
            </a:pPr>
            <a:r>
              <a:rPr lang="lt-LT" sz="1600" b="1" dirty="0">
                <a:latin typeface="Times New Roman" pitchFamily="18" charset="0"/>
                <a:cs typeface="Times New Roman" pitchFamily="18" charset="0"/>
              </a:rPr>
              <a:t>Pagrindinis įstaigos veiklos tikslas</a:t>
            </a:r>
            <a:r>
              <a:rPr lang="lt-LT" sz="1600" dirty="0">
                <a:latin typeface="Times New Roman" pitchFamily="18" charset="0"/>
                <a:cs typeface="Times New Roman" pitchFamily="18" charset="0"/>
              </a:rPr>
              <a:t> – gerinti Lietuvos gyventojų sveikatą, siekiant sumažinti </a:t>
            </a:r>
            <a:r>
              <a:rPr lang="lt-LT" sz="1600" dirty="0" smtClean="0">
                <a:latin typeface="Times New Roman" pitchFamily="18" charset="0"/>
                <a:cs typeface="Times New Roman" pitchFamily="18" charset="0"/>
              </a:rPr>
              <a:t>sergamumą </a:t>
            </a:r>
            <a:r>
              <a:rPr lang="lt-LT" sz="1600" dirty="0">
                <a:latin typeface="Times New Roman" pitchFamily="18" charset="0"/>
                <a:cs typeface="Times New Roman" pitchFamily="18" charset="0"/>
              </a:rPr>
              <a:t>plaučių tuberkulioze bei mirtingumą dėl jos.</a:t>
            </a:r>
          </a:p>
          <a:p>
            <a:pPr marL="0" indent="0">
              <a:buNone/>
            </a:pPr>
            <a:r>
              <a:rPr lang="lt-LT" sz="1600" b="1" dirty="0">
                <a:latin typeface="Times New Roman" pitchFamily="18" charset="0"/>
                <a:cs typeface="Times New Roman" pitchFamily="18" charset="0"/>
              </a:rPr>
              <a:t>Įstaigos misija - </a:t>
            </a:r>
            <a:r>
              <a:rPr lang="lt-LT" sz="1600" dirty="0">
                <a:latin typeface="Times New Roman" pitchFamily="18" charset="0"/>
                <a:cs typeface="Times New Roman" pitchFamily="18" charset="0"/>
              </a:rPr>
              <a:t>teikti kokybiškas ir saugias sveikatos priežiūros paslaugas visiems plaučių tuberkulioze sergantiems Lietuvos Respublikos gyventojams, o taip pat asmenims, kuriems teismo nutartimi taikomas priverstinis gydymas</a:t>
            </a:r>
            <a:r>
              <a:rPr lang="lt-LT" sz="1600" dirty="0" smtClean="0">
                <a:latin typeface="Times New Roman" pitchFamily="18" charset="0"/>
                <a:cs typeface="Times New Roman" pitchFamily="18" charset="0"/>
              </a:rPr>
              <a:t>.</a:t>
            </a:r>
            <a:r>
              <a:rPr lang="lt-LT" sz="1600" b="1" dirty="0">
                <a:latin typeface="Times New Roman" pitchFamily="18" charset="0"/>
                <a:cs typeface="Times New Roman" pitchFamily="18" charset="0"/>
              </a:rPr>
              <a:t> </a:t>
            </a:r>
            <a:endParaRPr lang="lt-LT" sz="1600" dirty="0">
              <a:latin typeface="Times New Roman" pitchFamily="18" charset="0"/>
              <a:cs typeface="Times New Roman" pitchFamily="18" charset="0"/>
            </a:endParaRPr>
          </a:p>
          <a:p>
            <a:pPr marL="0" indent="0">
              <a:buNone/>
            </a:pPr>
            <a:r>
              <a:rPr lang="lt-LT" sz="1600" b="1" dirty="0">
                <a:latin typeface="Times New Roman" pitchFamily="18" charset="0"/>
                <a:cs typeface="Times New Roman" pitchFamily="18" charset="0"/>
              </a:rPr>
              <a:t>Strateginiai tikslai</a:t>
            </a:r>
            <a:r>
              <a:rPr lang="lt-LT" sz="1600" b="1" dirty="0" smtClean="0">
                <a:latin typeface="Times New Roman" pitchFamily="18" charset="0"/>
                <a:cs typeface="Times New Roman" pitchFamily="18" charset="0"/>
              </a:rPr>
              <a:t>:</a:t>
            </a:r>
            <a:r>
              <a:rPr lang="lt-LT" sz="1600" dirty="0">
                <a:latin typeface="Times New Roman" pitchFamily="18" charset="0"/>
                <a:cs typeface="Times New Roman" pitchFamily="18" charset="0"/>
              </a:rPr>
              <a:t> </a:t>
            </a:r>
          </a:p>
          <a:p>
            <a:r>
              <a:rPr lang="lt-LT" sz="1600" dirty="0" smtClean="0">
                <a:latin typeface="Times New Roman" pitchFamily="18" charset="0"/>
                <a:cs typeface="Times New Roman" pitchFamily="18" charset="0"/>
              </a:rPr>
              <a:t>Sukurti </a:t>
            </a:r>
            <a:r>
              <a:rPr lang="lt-LT" sz="1600" dirty="0">
                <a:latin typeface="Times New Roman" pitchFamily="18" charset="0"/>
                <a:cs typeface="Times New Roman" pitchFamily="18" charset="0"/>
              </a:rPr>
              <a:t>efektyviai veikiančią ligoninės struktūrą; </a:t>
            </a:r>
          </a:p>
          <a:p>
            <a:r>
              <a:rPr lang="lt-LT" sz="1600" dirty="0" smtClean="0">
                <a:latin typeface="Times New Roman" pitchFamily="18" charset="0"/>
                <a:cs typeface="Times New Roman" pitchFamily="18" charset="0"/>
              </a:rPr>
              <a:t>Pacientams </a:t>
            </a:r>
            <a:r>
              <a:rPr lang="lt-LT" sz="1600" dirty="0">
                <a:latin typeface="Times New Roman" pitchFamily="18" charset="0"/>
                <a:cs typeface="Times New Roman" pitchFamily="18" charset="0"/>
              </a:rPr>
              <a:t>teikti kokybiškas, saugias ir prieinamas sveikatos priežiūros paslaugas; </a:t>
            </a:r>
            <a:endParaRPr lang="lt-LT" sz="1600" dirty="0" smtClean="0">
              <a:latin typeface="Times New Roman" pitchFamily="18" charset="0"/>
              <a:cs typeface="Times New Roman" pitchFamily="18" charset="0"/>
            </a:endParaRPr>
          </a:p>
          <a:p>
            <a:r>
              <a:rPr lang="lt-LT" sz="1600" dirty="0" smtClean="0">
                <a:latin typeface="Times New Roman" pitchFamily="18" charset="0"/>
                <a:cs typeface="Times New Roman" pitchFamily="18" charset="0"/>
              </a:rPr>
              <a:t>Rekonstruoti administracinį - ūkinį pastatą;</a:t>
            </a:r>
            <a:endParaRPr lang="lt-LT" sz="1600" dirty="0">
              <a:latin typeface="Times New Roman" pitchFamily="18" charset="0"/>
              <a:cs typeface="Times New Roman" pitchFamily="18" charset="0"/>
            </a:endParaRPr>
          </a:p>
          <a:p>
            <a:r>
              <a:rPr lang="lt-LT" sz="1600" dirty="0" smtClean="0">
                <a:latin typeface="Times New Roman" pitchFamily="18" charset="0"/>
                <a:cs typeface="Times New Roman" pitchFamily="18" charset="0"/>
              </a:rPr>
              <a:t>Nugriauti avarinius nenaudojamus pastatus, sutvarkyti ir aptverti tvora ligoninės teritoriją;</a:t>
            </a:r>
          </a:p>
          <a:p>
            <a:r>
              <a:rPr lang="lt-LT" sz="1600" dirty="0" smtClean="0">
                <a:latin typeface="Times New Roman" pitchFamily="18" charset="0"/>
                <a:cs typeface="Times New Roman" pitchFamily="18" charset="0"/>
              </a:rPr>
              <a:t>Įrengti privažiavimo kelius, transporto parkavimo aikšteles ir šaligatvius;</a:t>
            </a:r>
          </a:p>
          <a:p>
            <a:r>
              <a:rPr lang="lt-LT" sz="1600" dirty="0" smtClean="0">
                <a:latin typeface="Times New Roman" pitchFamily="18" charset="0"/>
                <a:cs typeface="Times New Roman" pitchFamily="18" charset="0"/>
              </a:rPr>
              <a:t>Sukurti </a:t>
            </a:r>
            <a:r>
              <a:rPr lang="lt-LT" sz="1600" dirty="0">
                <a:latin typeface="Times New Roman" pitchFamily="18" charset="0"/>
                <a:cs typeface="Times New Roman" pitchFamily="18" charset="0"/>
              </a:rPr>
              <a:t>patrauklų ligoninės įvaizdį</a:t>
            </a:r>
            <a:r>
              <a:rPr lang="lt-LT" sz="1600" dirty="0" smtClean="0">
                <a:latin typeface="Times New Roman" pitchFamily="18" charset="0"/>
                <a:cs typeface="Times New Roman" pitchFamily="18" charset="0"/>
              </a:rPr>
              <a:t>.</a:t>
            </a:r>
            <a:endParaRPr lang="lt-LT" sz="1600" dirty="0">
              <a:latin typeface="Times New Roman" pitchFamily="18" charset="0"/>
              <a:cs typeface="Times New Roman" pitchFamily="18" charset="0"/>
            </a:endParaRPr>
          </a:p>
        </p:txBody>
      </p:sp>
    </p:spTree>
    <p:extLst>
      <p:ext uri="{BB962C8B-B14F-4D97-AF65-F5344CB8AC3E}">
        <p14:creationId xmlns:p14="http://schemas.microsoft.com/office/powerpoint/2010/main" xmlns="" val="14423391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268760"/>
            <a:ext cx="8229600" cy="1143000"/>
          </a:xfrm>
        </p:spPr>
        <p:txBody>
          <a:bodyPr>
            <a:noAutofit/>
          </a:bodyPr>
          <a:lstStyle/>
          <a:p>
            <a:r>
              <a:rPr lang="en-US" sz="2800" dirty="0" smtClean="0">
                <a:latin typeface="Times New Roman" pitchFamily="18" charset="0"/>
                <a:cs typeface="Times New Roman" pitchFamily="18" charset="0"/>
              </a:rPr>
              <a:t>V</a:t>
            </a:r>
            <a:r>
              <a:rPr lang="lt-LT" sz="2800" dirty="0" smtClean="0">
                <a:latin typeface="Times New Roman" pitchFamily="18" charset="0"/>
                <a:cs typeface="Times New Roman" pitchFamily="18" charset="0"/>
              </a:rPr>
              <a:t>šĮ Alytaus apskrities tuberkuliozės ligoninės avarinių pastatų nugriovimas ir teritorijos aptvėrimas</a:t>
            </a:r>
            <a:endParaRPr lang="lt-LT" sz="2800" dirty="0">
              <a:latin typeface="Times New Roman" pitchFamily="18" charset="0"/>
              <a:cs typeface="Times New Roman" pitchFamily="18" charset="0"/>
            </a:endParaRPr>
          </a:p>
        </p:txBody>
      </p:sp>
      <p:pic>
        <p:nvPicPr>
          <p:cNvPr id="4" name="Content Placeholder 3" descr="CIMG3186.JPG"/>
          <p:cNvPicPr>
            <a:picLocks noGrp="1" noChangeAspect="1"/>
          </p:cNvPicPr>
          <p:nvPr>
            <p:ph idx="1"/>
          </p:nvPr>
        </p:nvPicPr>
        <p:blipFill>
          <a:blip r:embed="rId3" cstate="print"/>
          <a:stretch>
            <a:fillRect/>
          </a:stretch>
        </p:blipFill>
        <p:spPr>
          <a:xfrm>
            <a:off x="179512" y="2420888"/>
            <a:ext cx="4364302" cy="3273227"/>
          </a:xfrm>
        </p:spPr>
      </p:pic>
      <p:pic>
        <p:nvPicPr>
          <p:cNvPr id="5" name="Picture 4" descr="CIMG3188.JPG"/>
          <p:cNvPicPr>
            <a:picLocks noChangeAspect="1"/>
          </p:cNvPicPr>
          <p:nvPr/>
        </p:nvPicPr>
        <p:blipFill>
          <a:blip r:embed="rId4" cstate="print"/>
          <a:stretch>
            <a:fillRect/>
          </a:stretch>
        </p:blipFill>
        <p:spPr>
          <a:xfrm>
            <a:off x="4572000" y="3284984"/>
            <a:ext cx="4363200" cy="3272400"/>
          </a:xfrm>
          <a:prstGeom prst="rect">
            <a:avLst/>
          </a:prstGeom>
        </p:spPr>
      </p:pic>
      <p:sp>
        <p:nvSpPr>
          <p:cNvPr id="7" name="TextBox 6"/>
          <p:cNvSpPr txBox="1"/>
          <p:nvPr/>
        </p:nvSpPr>
        <p:spPr>
          <a:xfrm>
            <a:off x="611560" y="476672"/>
            <a:ext cx="7704856" cy="769441"/>
          </a:xfrm>
          <a:prstGeom prst="rect">
            <a:avLst/>
          </a:prstGeom>
          <a:noFill/>
        </p:spPr>
        <p:txBody>
          <a:bodyPr wrap="square" rtlCol="0" anchor="ctr">
            <a:spAutoFit/>
          </a:bodyPr>
          <a:lstStyle/>
          <a:p>
            <a:pPr algn="ctr"/>
            <a:r>
              <a:rPr lang="lt-LT" sz="4400" dirty="0" smtClean="0"/>
              <a:t>Projektai</a:t>
            </a:r>
            <a:endParaRPr lang="lt-LT" sz="4400" dirty="0"/>
          </a:p>
        </p:txBody>
      </p:sp>
      <p:sp>
        <p:nvSpPr>
          <p:cNvPr id="9" name="TextBox 8"/>
          <p:cNvSpPr txBox="1"/>
          <p:nvPr/>
        </p:nvSpPr>
        <p:spPr>
          <a:xfrm>
            <a:off x="179512" y="5877272"/>
            <a:ext cx="4212976" cy="830997"/>
          </a:xfrm>
          <a:prstGeom prst="rect">
            <a:avLst/>
          </a:prstGeom>
          <a:noFill/>
        </p:spPr>
        <p:txBody>
          <a:bodyPr wrap="square" rtlCol="0">
            <a:spAutoFit/>
          </a:bodyPr>
          <a:lstStyle/>
          <a:p>
            <a:r>
              <a:rPr lang="lt-LT" sz="2400" dirty="0" smtClean="0"/>
              <a:t>Rekonstruotinas  avarinis administracijos-ūkio pastatas</a:t>
            </a:r>
            <a:endParaRPr lang="lt-LT" sz="2400" dirty="0"/>
          </a:p>
        </p:txBody>
      </p:sp>
      <p:sp>
        <p:nvSpPr>
          <p:cNvPr id="11" name="TextBox 10"/>
          <p:cNvSpPr txBox="1"/>
          <p:nvPr/>
        </p:nvSpPr>
        <p:spPr>
          <a:xfrm>
            <a:off x="5004048" y="2647074"/>
            <a:ext cx="3816424" cy="461665"/>
          </a:xfrm>
          <a:prstGeom prst="rect">
            <a:avLst/>
          </a:prstGeom>
          <a:noFill/>
        </p:spPr>
        <p:txBody>
          <a:bodyPr wrap="square" rtlCol="0" anchor="ctr">
            <a:spAutoFit/>
          </a:bodyPr>
          <a:lstStyle/>
          <a:p>
            <a:pPr algn="ctr"/>
            <a:r>
              <a:rPr lang="lt-LT" sz="2400" dirty="0" smtClean="0"/>
              <a:t>   </a:t>
            </a:r>
            <a:r>
              <a:rPr lang="lt-LT" sz="2400" dirty="0" smtClean="0">
                <a:solidFill>
                  <a:srgbClr val="C00000"/>
                </a:solidFill>
              </a:rPr>
              <a:t>Griautinas avarinis pastatas </a:t>
            </a:r>
            <a:endParaRPr lang="lt-LT" sz="2400" dirty="0">
              <a:solidFill>
                <a:srgbClr val="C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itchFamily="18" charset="0"/>
                <a:cs typeface="Times New Roman" pitchFamily="18" charset="0"/>
              </a:rPr>
              <a:t>V</a:t>
            </a:r>
            <a:r>
              <a:rPr lang="lt-LT" sz="2800" dirty="0" smtClean="0">
                <a:latin typeface="Times New Roman" pitchFamily="18" charset="0"/>
                <a:cs typeface="Times New Roman" pitchFamily="18" charset="0"/>
              </a:rPr>
              <a:t>šĮ Alytaus apskrities tuberkuliozės ligoninės avarinių pastatų nugriovimas ir teritorijos aptvėrimas</a:t>
            </a:r>
            <a:endParaRPr lang="lt-LT" sz="2800" dirty="0">
              <a:latin typeface="Times New Roman" pitchFamily="18" charset="0"/>
              <a:cs typeface="Times New Roman" pitchFamily="18" charset="0"/>
            </a:endParaRPr>
          </a:p>
        </p:txBody>
      </p:sp>
      <p:pic>
        <p:nvPicPr>
          <p:cNvPr id="4" name="Content Placeholder 3" descr="CIMG3191.JPG"/>
          <p:cNvPicPr>
            <a:picLocks noGrp="1" noChangeAspect="1"/>
          </p:cNvPicPr>
          <p:nvPr>
            <p:ph idx="1"/>
          </p:nvPr>
        </p:nvPicPr>
        <p:blipFill>
          <a:blip r:embed="rId2" cstate="print"/>
          <a:stretch>
            <a:fillRect/>
          </a:stretch>
        </p:blipFill>
        <p:spPr>
          <a:xfrm>
            <a:off x="251520" y="2420888"/>
            <a:ext cx="4363200" cy="3272400"/>
          </a:xfrm>
        </p:spPr>
      </p:pic>
      <p:pic>
        <p:nvPicPr>
          <p:cNvPr id="5" name="Picture 4" descr="CIMG3193.JPG"/>
          <p:cNvPicPr>
            <a:picLocks noChangeAspect="1"/>
          </p:cNvPicPr>
          <p:nvPr/>
        </p:nvPicPr>
        <p:blipFill>
          <a:blip r:embed="rId3" cstate="print"/>
          <a:stretch>
            <a:fillRect/>
          </a:stretch>
        </p:blipFill>
        <p:spPr>
          <a:xfrm>
            <a:off x="4644008" y="2420888"/>
            <a:ext cx="4363201" cy="3272400"/>
          </a:xfrm>
          <a:prstGeom prst="rect">
            <a:avLst/>
          </a:prstGeom>
        </p:spPr>
      </p:pic>
      <p:sp>
        <p:nvSpPr>
          <p:cNvPr id="6" name="TextBox 5"/>
          <p:cNvSpPr txBox="1"/>
          <p:nvPr/>
        </p:nvSpPr>
        <p:spPr>
          <a:xfrm>
            <a:off x="2483768" y="6021289"/>
            <a:ext cx="4248472" cy="467380"/>
          </a:xfrm>
          <a:prstGeom prst="rect">
            <a:avLst/>
          </a:prstGeom>
          <a:noFill/>
        </p:spPr>
        <p:txBody>
          <a:bodyPr wrap="square" rtlCol="0">
            <a:spAutoFit/>
          </a:bodyPr>
          <a:lstStyle/>
          <a:p>
            <a:pPr algn="ctr"/>
            <a:r>
              <a:rPr lang="lt-LT" sz="2400" dirty="0" smtClean="0">
                <a:latin typeface="Times New Roman" pitchFamily="18" charset="0"/>
                <a:cs typeface="Times New Roman" pitchFamily="18" charset="0"/>
              </a:rPr>
              <a:t>Griautini avariniai pastatai</a:t>
            </a:r>
            <a:endParaRPr lang="lt-LT"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229600" cy="1143000"/>
          </a:xfrm>
        </p:spPr>
        <p:txBody>
          <a:bodyPr>
            <a:normAutofit fontScale="90000"/>
          </a:bodyPr>
          <a:lstStyle/>
          <a:p>
            <a:r>
              <a:rPr lang="en-US" sz="2800" dirty="0" smtClean="0">
                <a:latin typeface="Times New Roman" pitchFamily="18" charset="0"/>
                <a:cs typeface="Times New Roman" pitchFamily="18" charset="0"/>
              </a:rPr>
              <a:t>V</a:t>
            </a:r>
            <a:r>
              <a:rPr lang="lt-LT" sz="2800" dirty="0" smtClean="0">
                <a:latin typeface="Times New Roman" pitchFamily="18" charset="0"/>
                <a:cs typeface="Times New Roman" pitchFamily="18" charset="0"/>
              </a:rPr>
              <a:t>šĮ Alytaus apskrities tuberkuliozės ligoninės avarinių pastatų nugriovimas ir teritorijos aptvėrimas</a:t>
            </a:r>
            <a:br>
              <a:rPr lang="lt-LT" sz="2800" dirty="0" smtClean="0">
                <a:latin typeface="Times New Roman" pitchFamily="18" charset="0"/>
                <a:cs typeface="Times New Roman" pitchFamily="18" charset="0"/>
              </a:rPr>
            </a:br>
            <a:endParaRPr lang="lt-LT" sz="2800" dirty="0">
              <a:latin typeface="Times New Roman" pitchFamily="18" charset="0"/>
              <a:cs typeface="Times New Roman" pitchFamily="18" charset="0"/>
            </a:endParaRPr>
          </a:p>
        </p:txBody>
      </p:sp>
      <p:pic>
        <p:nvPicPr>
          <p:cNvPr id="4" name="Content Placeholder 3" descr="CIMG3196.JPG"/>
          <p:cNvPicPr>
            <a:picLocks noGrp="1" noChangeAspect="1"/>
          </p:cNvPicPr>
          <p:nvPr>
            <p:ph idx="1"/>
          </p:nvPr>
        </p:nvPicPr>
        <p:blipFill>
          <a:blip r:embed="rId2" cstate="print"/>
          <a:stretch>
            <a:fillRect/>
          </a:stretch>
        </p:blipFill>
        <p:spPr>
          <a:xfrm>
            <a:off x="251520" y="2132856"/>
            <a:ext cx="4363200" cy="3272400"/>
          </a:xfrm>
        </p:spPr>
      </p:pic>
      <p:pic>
        <p:nvPicPr>
          <p:cNvPr id="5" name="Picture 4" descr="CIMG3202.JPG"/>
          <p:cNvPicPr>
            <a:picLocks noChangeAspect="1"/>
          </p:cNvPicPr>
          <p:nvPr/>
        </p:nvPicPr>
        <p:blipFill>
          <a:blip r:embed="rId3" cstate="print"/>
          <a:stretch>
            <a:fillRect/>
          </a:stretch>
        </p:blipFill>
        <p:spPr>
          <a:xfrm>
            <a:off x="4644008" y="2132856"/>
            <a:ext cx="4363200" cy="3272400"/>
          </a:xfrm>
          <a:prstGeom prst="rect">
            <a:avLst/>
          </a:prstGeom>
        </p:spPr>
      </p:pic>
      <p:sp>
        <p:nvSpPr>
          <p:cNvPr id="6" name="TextBox 5"/>
          <p:cNvSpPr txBox="1"/>
          <p:nvPr/>
        </p:nvSpPr>
        <p:spPr>
          <a:xfrm>
            <a:off x="2627784" y="5517232"/>
            <a:ext cx="3960440" cy="738664"/>
          </a:xfrm>
          <a:prstGeom prst="rect">
            <a:avLst/>
          </a:prstGeom>
          <a:noFill/>
        </p:spPr>
        <p:txBody>
          <a:bodyPr wrap="square" rtlCol="0">
            <a:spAutoFit/>
          </a:bodyPr>
          <a:lstStyle/>
          <a:p>
            <a:pPr algn="ctr"/>
            <a:r>
              <a:rPr lang="lt-LT" dirty="0" smtClean="0">
                <a:latin typeface="Times New Roman" pitchFamily="18" charset="0"/>
                <a:cs typeface="Times New Roman" pitchFamily="18" charset="0"/>
              </a:rPr>
              <a:t/>
            </a:r>
            <a:br>
              <a:rPr lang="lt-LT" dirty="0" smtClean="0">
                <a:latin typeface="Times New Roman" pitchFamily="18" charset="0"/>
                <a:cs typeface="Times New Roman" pitchFamily="18" charset="0"/>
              </a:rPr>
            </a:br>
            <a:r>
              <a:rPr lang="lt-LT" sz="2400" dirty="0" smtClean="0">
                <a:latin typeface="Times New Roman" pitchFamily="18" charset="0"/>
                <a:cs typeface="Times New Roman" pitchFamily="18" charset="0"/>
              </a:rPr>
              <a:t>Griautini avariniai pastatai</a:t>
            </a:r>
            <a:endParaRPr lang="lt-LT"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Baigiamosios nuostatos</a:t>
            </a:r>
            <a:endParaRPr lang="lt-LT" dirty="0"/>
          </a:p>
        </p:txBody>
      </p:sp>
      <p:sp>
        <p:nvSpPr>
          <p:cNvPr id="3" name="Turinio vietos rezervavimo ženklas 2"/>
          <p:cNvSpPr>
            <a:spLocks noGrp="1"/>
          </p:cNvSpPr>
          <p:nvPr>
            <p:ph idx="1"/>
          </p:nvPr>
        </p:nvSpPr>
        <p:spPr>
          <a:xfrm>
            <a:off x="467544" y="1196751"/>
            <a:ext cx="8229600" cy="5544000"/>
          </a:xfrm>
        </p:spPr>
        <p:txBody>
          <a:bodyPr>
            <a:normAutofit fontScale="70000" lnSpcReduction="20000"/>
          </a:bodyPr>
          <a:lstStyle/>
          <a:p>
            <a:pPr marL="0" indent="0" algn="just">
              <a:buNone/>
            </a:pPr>
            <a:r>
              <a:rPr lang="lt-LT" dirty="0">
                <a:latin typeface="Times New Roman" pitchFamily="18" charset="0"/>
                <a:cs typeface="Times New Roman" pitchFamily="18" charset="0"/>
              </a:rPr>
              <a:t>Grynasis finansinių metų pelnas sudaro 0,7 %. visų pajamų. </a:t>
            </a:r>
            <a:r>
              <a:rPr lang="lt-LT" dirty="0" err="1">
                <a:latin typeface="Times New Roman" pitchFamily="18" charset="0"/>
                <a:cs typeface="Times New Roman" pitchFamily="18" charset="0"/>
              </a:rPr>
              <a:t>VšĮ</a:t>
            </a:r>
            <a:r>
              <a:rPr lang="lt-LT" dirty="0">
                <a:latin typeface="Times New Roman" pitchFamily="18" charset="0"/>
                <a:cs typeface="Times New Roman" pitchFamily="18" charset="0"/>
              </a:rPr>
              <a:t> Alytaus apskrities tuberkuliozės ligoninė 2012 m. už  suteiktas sveikatos priežiūros paslaugas iš Privalomojo sveikatos draudimo fondo gavo 96 % pajamų, 0,7 %  pajamų sudaro lėšos, uždirbtos teikiant paslaugas kitoms gydymo įstaigoms ir gyventojams neapdraustiems privalomuoju sveikatos draudimu, 3,3 </a:t>
            </a:r>
            <a:r>
              <a:rPr lang="en-US" dirty="0">
                <a:latin typeface="Times New Roman" pitchFamily="18" charset="0"/>
                <a:cs typeface="Times New Roman" pitchFamily="18" charset="0"/>
              </a:rPr>
              <a:t>%</a:t>
            </a:r>
            <a:r>
              <a:rPr lang="lt-LT" dirty="0">
                <a:latin typeface="Times New Roman" pitchFamily="18" charset="0"/>
                <a:cs typeface="Times New Roman" pitchFamily="18" charset="0"/>
              </a:rPr>
              <a:t> </a:t>
            </a:r>
            <a:r>
              <a:rPr lang="lt-LT" dirty="0" smtClean="0">
                <a:latin typeface="Times New Roman" pitchFamily="18" charset="0"/>
                <a:cs typeface="Times New Roman" pitchFamily="18" charset="0"/>
              </a:rPr>
              <a:t>kitų šaltinių finansavimo </a:t>
            </a:r>
            <a:r>
              <a:rPr lang="lt-LT" dirty="0">
                <a:latin typeface="Times New Roman" pitchFamily="18" charset="0"/>
                <a:cs typeface="Times New Roman" pitchFamily="18" charset="0"/>
              </a:rPr>
              <a:t>pajamos. Finansiniam rezultatui įtakojo balo vertės atstatymas nuo metų pradžios iki 0,92 centų</a:t>
            </a:r>
            <a:r>
              <a:rPr lang="lt-LT" dirty="0" smtClean="0">
                <a:latin typeface="Times New Roman" pitchFamily="18" charset="0"/>
                <a:cs typeface="Times New Roman" pitchFamily="18" charset="0"/>
              </a:rPr>
              <a:t>.</a:t>
            </a:r>
          </a:p>
          <a:p>
            <a:pPr marL="0" indent="0" algn="just">
              <a:buNone/>
            </a:pPr>
            <a:r>
              <a:rPr lang="lt-LT" dirty="0" err="1" smtClean="0">
                <a:latin typeface="Times New Roman" pitchFamily="18" charset="0"/>
                <a:cs typeface="Times New Roman" pitchFamily="18" charset="0"/>
              </a:rPr>
              <a:t>Viršsutartinių</a:t>
            </a:r>
            <a:r>
              <a:rPr lang="lt-LT" dirty="0" smtClean="0">
                <a:latin typeface="Times New Roman" pitchFamily="18" charset="0"/>
                <a:cs typeface="Times New Roman" pitchFamily="18" charset="0"/>
              </a:rPr>
              <a:t> paslaugų suteikta Panevėžio </a:t>
            </a:r>
            <a:r>
              <a:rPr lang="lt-LT" dirty="0">
                <a:latin typeface="Times New Roman" pitchFamily="18" charset="0"/>
                <a:cs typeface="Times New Roman" pitchFamily="18" charset="0"/>
              </a:rPr>
              <a:t>TLK zonos gyventojams </a:t>
            </a:r>
            <a:r>
              <a:rPr lang="lt-LT" dirty="0" smtClean="0">
                <a:latin typeface="Times New Roman" pitchFamily="18" charset="0"/>
                <a:cs typeface="Times New Roman" pitchFamily="18" charset="0"/>
              </a:rPr>
              <a:t>už </a:t>
            </a:r>
            <a:r>
              <a:rPr lang="lt-LT" dirty="0">
                <a:latin typeface="Times New Roman" pitchFamily="18" charset="0"/>
                <a:cs typeface="Times New Roman" pitchFamily="18" charset="0"/>
              </a:rPr>
              <a:t>110 297 litus, Vilniaus TLK zonos gyventojams </a:t>
            </a:r>
            <a:r>
              <a:rPr lang="lt-LT" dirty="0" smtClean="0">
                <a:latin typeface="Times New Roman" pitchFamily="18" charset="0"/>
                <a:cs typeface="Times New Roman" pitchFamily="18" charset="0"/>
              </a:rPr>
              <a:t>už </a:t>
            </a:r>
            <a:r>
              <a:rPr lang="lt-LT" dirty="0">
                <a:latin typeface="Times New Roman" pitchFamily="18" charset="0"/>
                <a:cs typeface="Times New Roman" pitchFamily="18" charset="0"/>
              </a:rPr>
              <a:t>234 499 litus, kai balo vertė lygi  0,92 ct</a:t>
            </a:r>
            <a:r>
              <a:rPr lang="lt-LT" dirty="0" smtClean="0">
                <a:latin typeface="Times New Roman" pitchFamily="18" charset="0"/>
                <a:cs typeface="Times New Roman" pitchFamily="18" charset="0"/>
              </a:rPr>
              <a:t>. Šios paslaugos liko neapmokėtos.</a:t>
            </a:r>
          </a:p>
          <a:p>
            <a:pPr marL="0" indent="0" algn="just">
              <a:buNone/>
            </a:pPr>
            <a:r>
              <a:rPr lang="lt-LT" dirty="0">
                <a:latin typeface="Times New Roman" pitchFamily="18" charset="0"/>
                <a:cs typeface="Times New Roman" pitchFamily="18" charset="0"/>
              </a:rPr>
              <a:t>VŠĮ Alytaus apskrities tuberkuliozės ligoninė  2012 metais dirbo pelningai, finansinių metų veiklos rezultatas 21 984 Lt pelno;</a:t>
            </a:r>
          </a:p>
          <a:p>
            <a:pPr marL="0" indent="0" algn="just">
              <a:buNone/>
            </a:pPr>
            <a:r>
              <a:rPr lang="lt-LT" dirty="0">
                <a:latin typeface="Times New Roman" pitchFamily="18" charset="0"/>
                <a:cs typeface="Times New Roman" pitchFamily="18" charset="0"/>
              </a:rPr>
              <a:t>-  2012 metais balo vertė padidinta iki 0,92 cento, todėl įstaigos finansinė būklė išlieka stabili, be įsiskolinimų. </a:t>
            </a:r>
            <a:r>
              <a:rPr lang="lt-LT" dirty="0" smtClean="0">
                <a:latin typeface="Times New Roman" pitchFamily="18" charset="0"/>
                <a:cs typeface="Times New Roman" pitchFamily="18" charset="0"/>
              </a:rPr>
              <a:t>Vykdomas </a:t>
            </a:r>
            <a:r>
              <a:rPr lang="lt-LT" dirty="0">
                <a:latin typeface="Times New Roman" pitchFamily="18" charset="0"/>
                <a:cs typeface="Times New Roman" pitchFamily="18" charset="0"/>
              </a:rPr>
              <a:t>finansinių resursų ir materialinių išteklių taupymo planas;</a:t>
            </a:r>
          </a:p>
          <a:p>
            <a:pPr marL="0" indent="0" algn="just">
              <a:buNone/>
            </a:pPr>
            <a:r>
              <a:rPr lang="lt-LT" dirty="0">
                <a:latin typeface="Times New Roman" pitchFamily="18" charset="0"/>
                <a:cs typeface="Times New Roman" pitchFamily="18" charset="0"/>
              </a:rPr>
              <a:t>- 2011 metais nebuvo gauta nė vieno rašytinio gyventojų skundo dėl teikiamų paslaugų kokybės ar medicininės etikos ir </a:t>
            </a:r>
            <a:r>
              <a:rPr lang="lt-LT" dirty="0" err="1">
                <a:latin typeface="Times New Roman" pitchFamily="18" charset="0"/>
                <a:cs typeface="Times New Roman" pitchFamily="18" charset="0"/>
              </a:rPr>
              <a:t>deontologijos</a:t>
            </a:r>
            <a:r>
              <a:rPr lang="lt-LT" dirty="0">
                <a:latin typeface="Times New Roman" pitchFamily="18" charset="0"/>
                <a:cs typeface="Times New Roman" pitchFamily="18" charset="0"/>
              </a:rPr>
              <a:t> principų pažeidimo</a:t>
            </a:r>
            <a:r>
              <a:rPr lang="lt-LT" dirty="0"/>
              <a:t>.</a:t>
            </a:r>
          </a:p>
        </p:txBody>
      </p:sp>
    </p:spTree>
    <p:extLst>
      <p:ext uri="{BB962C8B-B14F-4D97-AF65-F5344CB8AC3E}">
        <p14:creationId xmlns:p14="http://schemas.microsoft.com/office/powerpoint/2010/main" xmlns="" val="13933582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5" name="Stačiakampis 4"/>
          <p:cNvSpPr/>
          <p:nvPr/>
        </p:nvSpPr>
        <p:spPr>
          <a:xfrm>
            <a:off x="1691680" y="764704"/>
            <a:ext cx="523855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lt-L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Dėkoju už dėmesį</a:t>
            </a:r>
            <a:endParaRPr lang="lt-L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2596067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Įstaigos struktūra</a:t>
            </a:r>
            <a:endParaRPr lang="lt-LT" dirty="0"/>
          </a:p>
        </p:txBody>
      </p:sp>
      <p:sp>
        <p:nvSpPr>
          <p:cNvPr id="3" name="Turinio vietos rezervavimo ženklas 2"/>
          <p:cNvSpPr>
            <a:spLocks noGrp="1"/>
          </p:cNvSpPr>
          <p:nvPr>
            <p:ph idx="1"/>
          </p:nvPr>
        </p:nvSpPr>
        <p:spPr>
          <a:xfrm>
            <a:off x="2699792" y="1600200"/>
            <a:ext cx="5987008" cy="4525963"/>
          </a:xfrm>
        </p:spPr>
        <p:txBody>
          <a:bodyPr>
            <a:normAutofit fontScale="70000" lnSpcReduction="20000"/>
          </a:bodyPr>
          <a:lstStyle/>
          <a:p>
            <a:r>
              <a:rPr lang="lt-LT" b="1" dirty="0" smtClean="0"/>
              <a:t>ADMINISTRACIJA</a:t>
            </a:r>
            <a:endParaRPr lang="lt-LT" dirty="0"/>
          </a:p>
          <a:p>
            <a:r>
              <a:rPr lang="lt-LT" b="1" dirty="0" smtClean="0"/>
              <a:t>BENDRAS </a:t>
            </a:r>
            <a:r>
              <a:rPr lang="lt-LT" b="1" dirty="0"/>
              <a:t>PERSONALAS</a:t>
            </a:r>
            <a:endParaRPr lang="lt-LT" dirty="0"/>
          </a:p>
          <a:p>
            <a:r>
              <a:rPr lang="lt-LT" b="1" dirty="0" smtClean="0"/>
              <a:t>AMBULATORIJA</a:t>
            </a:r>
            <a:endParaRPr lang="lt-LT" dirty="0"/>
          </a:p>
          <a:p>
            <a:pPr lvl="1"/>
            <a:r>
              <a:rPr lang="lt-LT" dirty="0" smtClean="0"/>
              <a:t>Priėmimo </a:t>
            </a:r>
            <a:r>
              <a:rPr lang="lt-LT" dirty="0"/>
              <a:t>kabinetas</a:t>
            </a:r>
          </a:p>
          <a:p>
            <a:pPr lvl="1"/>
            <a:r>
              <a:rPr lang="lt-LT" dirty="0" smtClean="0"/>
              <a:t>Procedūrinis kabinetas</a:t>
            </a:r>
          </a:p>
          <a:p>
            <a:pPr lvl="1"/>
            <a:r>
              <a:rPr lang="lt-LT" dirty="0" smtClean="0"/>
              <a:t>Radiologijos kabinetas</a:t>
            </a:r>
          </a:p>
          <a:p>
            <a:pPr lvl="1"/>
            <a:r>
              <a:rPr lang="lt-LT" dirty="0" smtClean="0"/>
              <a:t>Mikroskopijų </a:t>
            </a:r>
            <a:r>
              <a:rPr lang="lt-LT" dirty="0"/>
              <a:t>laboratorija</a:t>
            </a:r>
          </a:p>
          <a:p>
            <a:r>
              <a:rPr lang="lt-LT" b="1" dirty="0" smtClean="0"/>
              <a:t>STACIONARAS  </a:t>
            </a:r>
            <a:r>
              <a:rPr lang="lt-LT" b="1" dirty="0"/>
              <a:t>55 </a:t>
            </a:r>
            <a:r>
              <a:rPr lang="lt-LT" b="1" dirty="0" smtClean="0"/>
              <a:t>lovos</a:t>
            </a:r>
            <a:endParaRPr lang="lt-LT" dirty="0"/>
          </a:p>
          <a:p>
            <a:pPr lvl="1"/>
            <a:r>
              <a:rPr lang="lt-LT" dirty="0" smtClean="0"/>
              <a:t>I-III postai</a:t>
            </a:r>
          </a:p>
          <a:p>
            <a:pPr lvl="1"/>
            <a:r>
              <a:rPr lang="lt-LT" dirty="0" smtClean="0"/>
              <a:t>Priėmimo kabinetas</a:t>
            </a:r>
          </a:p>
          <a:p>
            <a:pPr lvl="1"/>
            <a:r>
              <a:rPr lang="lt-LT" dirty="0" smtClean="0"/>
              <a:t>Klinikinės </a:t>
            </a:r>
            <a:r>
              <a:rPr lang="lt-LT" dirty="0"/>
              <a:t>fiziologijos </a:t>
            </a:r>
            <a:r>
              <a:rPr lang="lt-LT" dirty="0" smtClean="0"/>
              <a:t>kabinetas</a:t>
            </a:r>
          </a:p>
          <a:p>
            <a:pPr lvl="1"/>
            <a:r>
              <a:rPr lang="lt-LT" dirty="0" err="1" smtClean="0"/>
              <a:t>Bronchoskopijų</a:t>
            </a:r>
            <a:r>
              <a:rPr lang="lt-LT" dirty="0" smtClean="0"/>
              <a:t> kabinetas</a:t>
            </a:r>
          </a:p>
          <a:p>
            <a:pPr lvl="1"/>
            <a:r>
              <a:rPr lang="lt-LT" dirty="0" smtClean="0"/>
              <a:t>Maisto </a:t>
            </a:r>
            <a:r>
              <a:rPr lang="lt-LT" dirty="0"/>
              <a:t>priėmimo punktas</a:t>
            </a:r>
          </a:p>
          <a:p>
            <a:r>
              <a:rPr lang="lt-LT" b="1" dirty="0" smtClean="0"/>
              <a:t>ŪKIO </a:t>
            </a:r>
            <a:r>
              <a:rPr lang="lt-LT" b="1" dirty="0"/>
              <a:t>EKSPLOATACIJOS PERSONALAS</a:t>
            </a:r>
            <a:endParaRPr lang="lt-LT" dirty="0"/>
          </a:p>
          <a:p>
            <a:endParaRPr lang="lt-LT" dirty="0"/>
          </a:p>
        </p:txBody>
      </p:sp>
    </p:spTree>
    <p:extLst>
      <p:ext uri="{BB962C8B-B14F-4D97-AF65-F5344CB8AC3E}">
        <p14:creationId xmlns:p14="http://schemas.microsoft.com/office/powerpoint/2010/main" xmlns="" val="3496302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b="1" dirty="0" smtClean="0">
                <a:latin typeface="Times New Roman" pitchFamily="18" charset="0"/>
                <a:cs typeface="Times New Roman" pitchFamily="18" charset="0"/>
              </a:rPr>
              <a:t>Darbuotojų skaičius</a:t>
            </a:r>
            <a:endParaRPr lang="lt-LT" dirty="0">
              <a:latin typeface="Times New Roman" pitchFamily="18" charset="0"/>
              <a:cs typeface="Times New Roman"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xmlns="" val="3202016483"/>
              </p:ext>
            </p:extLst>
          </p:nvPr>
        </p:nvGraphicFramePr>
        <p:xfrm>
          <a:off x="467544" y="1412776"/>
          <a:ext cx="8229599" cy="4693920"/>
        </p:xfrm>
        <a:graphic>
          <a:graphicData uri="http://schemas.openxmlformats.org/drawingml/2006/table">
            <a:tbl>
              <a:tblPr firstRow="1" bandRow="1">
                <a:tableStyleId>{5C22544A-7EE6-4342-B048-85BDC9FD1C3A}</a:tableStyleId>
              </a:tblPr>
              <a:tblGrid>
                <a:gridCol w="514400"/>
                <a:gridCol w="2005880"/>
                <a:gridCol w="1666528"/>
                <a:gridCol w="936104"/>
                <a:gridCol w="1152128"/>
                <a:gridCol w="936104"/>
                <a:gridCol w="1018455"/>
              </a:tblGrid>
              <a:tr h="288032">
                <a:tc rowSpan="2">
                  <a:txBody>
                    <a:bodyPr/>
                    <a:lstStyle/>
                    <a:p>
                      <a:r>
                        <a:rPr lang="lt-LT" sz="1400" b="1" kern="1200" dirty="0" smtClean="0">
                          <a:solidFill>
                            <a:schemeClr val="lt1"/>
                          </a:solidFill>
                          <a:effectLst/>
                          <a:latin typeface="Times New Roman" pitchFamily="18" charset="0"/>
                          <a:ea typeface="+mn-ea"/>
                          <a:cs typeface="Times New Roman" pitchFamily="18" charset="0"/>
                        </a:rPr>
                        <a:t>Eil.</a:t>
                      </a:r>
                    </a:p>
                    <a:p>
                      <a:r>
                        <a:rPr lang="lt-LT" sz="1400" b="1" kern="1200" dirty="0" smtClean="0">
                          <a:solidFill>
                            <a:schemeClr val="lt1"/>
                          </a:solidFill>
                          <a:effectLst/>
                          <a:latin typeface="Times New Roman" pitchFamily="18" charset="0"/>
                          <a:ea typeface="+mn-ea"/>
                          <a:cs typeface="Times New Roman" pitchFamily="18" charset="0"/>
                        </a:rPr>
                        <a:t>Nr.</a:t>
                      </a:r>
                      <a:endParaRPr lang="lt-LT" sz="1400" dirty="0">
                        <a:latin typeface="Times New Roman" pitchFamily="18" charset="0"/>
                        <a:cs typeface="Times New Roman" pitchFamily="18" charset="0"/>
                      </a:endParaRPr>
                    </a:p>
                  </a:txBody>
                  <a:tcPr anchor="ctr"/>
                </a:tc>
                <a:tc rowSpan="2">
                  <a:txBody>
                    <a:bodyPr/>
                    <a:lstStyle/>
                    <a:p>
                      <a:r>
                        <a:rPr lang="lt-LT" sz="1400" b="1" kern="1200" dirty="0" smtClean="0">
                          <a:solidFill>
                            <a:schemeClr val="lt1"/>
                          </a:solidFill>
                          <a:effectLst/>
                          <a:latin typeface="Times New Roman" pitchFamily="18" charset="0"/>
                          <a:ea typeface="+mn-ea"/>
                          <a:cs typeface="Times New Roman" pitchFamily="18" charset="0"/>
                        </a:rPr>
                        <a:t>Struktūrinis </a:t>
                      </a:r>
                    </a:p>
                    <a:p>
                      <a:r>
                        <a:rPr lang="lt-LT" sz="1400" b="1" kern="1200" dirty="0" smtClean="0">
                          <a:solidFill>
                            <a:schemeClr val="lt1"/>
                          </a:solidFill>
                          <a:effectLst/>
                          <a:latin typeface="Times New Roman" pitchFamily="18" charset="0"/>
                          <a:ea typeface="+mn-ea"/>
                          <a:cs typeface="Times New Roman" pitchFamily="18" charset="0"/>
                        </a:rPr>
                        <a:t>padalinys</a:t>
                      </a:r>
                      <a:endParaRPr lang="lt-LT" sz="1400" dirty="0">
                        <a:latin typeface="Times New Roman" pitchFamily="18" charset="0"/>
                        <a:cs typeface="Times New Roman" pitchFamily="18" charset="0"/>
                      </a:endParaRPr>
                    </a:p>
                  </a:txBody>
                  <a:tcPr anchor="ctr"/>
                </a:tc>
                <a:tc rowSpan="2">
                  <a:txBody>
                    <a:bodyPr/>
                    <a:lstStyle/>
                    <a:p>
                      <a:r>
                        <a:rPr lang="lt-LT" sz="1400" b="1" kern="1200" dirty="0" smtClean="0">
                          <a:solidFill>
                            <a:schemeClr val="lt1"/>
                          </a:solidFill>
                          <a:effectLst/>
                          <a:latin typeface="Times New Roman" pitchFamily="18" charset="0"/>
                          <a:ea typeface="+mn-ea"/>
                          <a:cs typeface="Times New Roman" pitchFamily="18" charset="0"/>
                        </a:rPr>
                        <a:t>Etatinė</a:t>
                      </a:r>
                    </a:p>
                    <a:p>
                      <a:r>
                        <a:rPr lang="lt-LT" sz="1400" b="1" kern="1200" dirty="0" smtClean="0">
                          <a:solidFill>
                            <a:schemeClr val="lt1"/>
                          </a:solidFill>
                          <a:effectLst/>
                          <a:latin typeface="Times New Roman" pitchFamily="18" charset="0"/>
                          <a:ea typeface="+mn-ea"/>
                          <a:cs typeface="Times New Roman" pitchFamily="18" charset="0"/>
                        </a:rPr>
                        <a:t>pareigybė</a:t>
                      </a:r>
                      <a:endParaRPr lang="lt-LT" sz="1400" dirty="0">
                        <a:latin typeface="Times New Roman" pitchFamily="18" charset="0"/>
                        <a:cs typeface="Times New Roman" pitchFamily="18" charset="0"/>
                      </a:endParaRPr>
                    </a:p>
                  </a:txBody>
                  <a:tcPr anchor="ctr"/>
                </a:tc>
                <a:tc gridSpan="2">
                  <a:txBody>
                    <a:bodyPr/>
                    <a:lstStyle/>
                    <a:p>
                      <a:pPr algn="ctr"/>
                      <a:r>
                        <a:rPr lang="lt-LT" sz="1400" dirty="0" smtClean="0">
                          <a:latin typeface="Times New Roman" pitchFamily="18" charset="0"/>
                          <a:cs typeface="Times New Roman" pitchFamily="18" charset="0"/>
                        </a:rPr>
                        <a:t>2011-12-31</a:t>
                      </a:r>
                      <a:endParaRPr lang="lt-LT" sz="1400" dirty="0">
                        <a:latin typeface="Times New Roman" pitchFamily="18" charset="0"/>
                        <a:cs typeface="Times New Roman" pitchFamily="18" charset="0"/>
                      </a:endParaRPr>
                    </a:p>
                  </a:txBody>
                  <a:tcPr/>
                </a:tc>
                <a:tc hMerge="1">
                  <a:txBody>
                    <a:bodyPr/>
                    <a:lstStyle/>
                    <a:p>
                      <a:endParaRPr lang="lt-LT" dirty="0"/>
                    </a:p>
                  </a:txBody>
                  <a:tcPr/>
                </a:tc>
                <a:tc gridSpan="2">
                  <a:txBody>
                    <a:bodyPr/>
                    <a:lstStyle/>
                    <a:p>
                      <a:pPr algn="ctr"/>
                      <a:r>
                        <a:rPr lang="lt-LT" sz="1400" dirty="0" smtClean="0">
                          <a:latin typeface="Times New Roman" pitchFamily="18" charset="0"/>
                          <a:cs typeface="Times New Roman" pitchFamily="18" charset="0"/>
                        </a:rPr>
                        <a:t>2012-12-31</a:t>
                      </a:r>
                      <a:endParaRPr lang="lt-LT" sz="1400" dirty="0">
                        <a:latin typeface="Times New Roman" pitchFamily="18" charset="0"/>
                        <a:cs typeface="Times New Roman" pitchFamily="18" charset="0"/>
                      </a:endParaRPr>
                    </a:p>
                  </a:txBody>
                  <a:tcPr/>
                </a:tc>
                <a:tc hMerge="1">
                  <a:txBody>
                    <a:bodyPr/>
                    <a:lstStyle/>
                    <a:p>
                      <a:endParaRPr lang="lt-LT" dirty="0"/>
                    </a:p>
                  </a:txBody>
                  <a:tcPr/>
                </a:tc>
              </a:tr>
              <a:tr h="432048">
                <a:tc vMerge="1">
                  <a:txBody>
                    <a:bodyPr/>
                    <a:lstStyle/>
                    <a:p>
                      <a:endParaRPr lang="lt-LT"/>
                    </a:p>
                  </a:txBody>
                  <a:tcPr/>
                </a:tc>
                <a:tc vMerge="1">
                  <a:txBody>
                    <a:bodyPr/>
                    <a:lstStyle/>
                    <a:p>
                      <a:endParaRPr lang="lt-LT"/>
                    </a:p>
                  </a:txBody>
                  <a:tcPr/>
                </a:tc>
                <a:tc vMerge="1">
                  <a:txBody>
                    <a:bodyPr/>
                    <a:lstStyle/>
                    <a:p>
                      <a:endParaRPr lang="lt-LT"/>
                    </a:p>
                  </a:txBody>
                  <a:tcPr/>
                </a:tc>
                <a:tc>
                  <a:txBody>
                    <a:bodyPr/>
                    <a:lstStyle/>
                    <a:p>
                      <a:r>
                        <a:rPr lang="lt-LT" sz="1400" b="1" kern="1200" dirty="0" smtClean="0">
                          <a:solidFill>
                            <a:schemeClr val="dk1"/>
                          </a:solidFill>
                          <a:effectLst/>
                          <a:latin typeface="Times New Roman" pitchFamily="18" charset="0"/>
                          <a:ea typeface="+mn-ea"/>
                          <a:cs typeface="Times New Roman" pitchFamily="18" charset="0"/>
                        </a:rPr>
                        <a:t>Etatai</a:t>
                      </a:r>
                      <a:endParaRPr lang="lt-LT" sz="1400" dirty="0">
                        <a:latin typeface="Times New Roman" pitchFamily="18" charset="0"/>
                        <a:cs typeface="Times New Roman" pitchFamily="18" charset="0"/>
                      </a:endParaRPr>
                    </a:p>
                  </a:txBody>
                  <a:tcPr anchor="ctr"/>
                </a:tc>
                <a:tc>
                  <a:txBody>
                    <a:bodyPr/>
                    <a:lstStyle/>
                    <a:p>
                      <a:r>
                        <a:rPr lang="lt-LT" sz="1400" b="1" kern="1200" dirty="0" smtClean="0">
                          <a:solidFill>
                            <a:schemeClr val="dk1"/>
                          </a:solidFill>
                          <a:effectLst/>
                          <a:latin typeface="Times New Roman" pitchFamily="18" charset="0"/>
                          <a:ea typeface="+mn-ea"/>
                          <a:cs typeface="Times New Roman" pitchFamily="18" charset="0"/>
                        </a:rPr>
                        <a:t>Fiziniai asmenys</a:t>
                      </a:r>
                      <a:endParaRPr lang="lt-LT" sz="1400" dirty="0">
                        <a:latin typeface="Times New Roman" pitchFamily="18" charset="0"/>
                        <a:cs typeface="Times New Roman" pitchFamily="18" charset="0"/>
                      </a:endParaRPr>
                    </a:p>
                  </a:txBody>
                  <a:tcPr/>
                </a:tc>
                <a:tc>
                  <a:txBody>
                    <a:bodyPr/>
                    <a:lstStyle/>
                    <a:p>
                      <a:r>
                        <a:rPr lang="lt-LT" sz="1400" b="1" kern="1200" dirty="0" smtClean="0">
                          <a:solidFill>
                            <a:schemeClr val="dk1"/>
                          </a:solidFill>
                          <a:effectLst/>
                          <a:latin typeface="Times New Roman" pitchFamily="18" charset="0"/>
                          <a:ea typeface="+mn-ea"/>
                          <a:cs typeface="Times New Roman" pitchFamily="18" charset="0"/>
                        </a:rPr>
                        <a:t>Etatai</a:t>
                      </a:r>
                      <a:endParaRPr lang="lt-LT" sz="1400" dirty="0">
                        <a:latin typeface="Times New Roman" pitchFamily="18" charset="0"/>
                        <a:cs typeface="Times New Roman" pitchFamily="18" charset="0"/>
                      </a:endParaRPr>
                    </a:p>
                  </a:txBody>
                  <a:tcPr anchor="ctr"/>
                </a:tc>
                <a:tc>
                  <a:txBody>
                    <a:bodyPr/>
                    <a:lstStyle/>
                    <a:p>
                      <a:r>
                        <a:rPr lang="lt-LT" sz="1400" b="1" kern="1200" dirty="0" smtClean="0">
                          <a:solidFill>
                            <a:schemeClr val="dk1"/>
                          </a:solidFill>
                          <a:effectLst/>
                          <a:latin typeface="Times New Roman" pitchFamily="18" charset="0"/>
                          <a:ea typeface="+mn-ea"/>
                          <a:cs typeface="Times New Roman" pitchFamily="18" charset="0"/>
                        </a:rPr>
                        <a:t>Fiziniai asmenys</a:t>
                      </a:r>
                      <a:endParaRPr lang="lt-LT" sz="1400" dirty="0">
                        <a:latin typeface="Times New Roman" pitchFamily="18" charset="0"/>
                        <a:cs typeface="Times New Roman" pitchFamily="18" charset="0"/>
                      </a:endParaRPr>
                    </a:p>
                  </a:txBody>
                  <a:tcPr/>
                </a:tc>
              </a:tr>
              <a:tr h="262880">
                <a:tc>
                  <a:txBody>
                    <a:bodyPr/>
                    <a:lstStyle/>
                    <a:p>
                      <a:pPr algn="ctr"/>
                      <a:r>
                        <a:rPr lang="lt-LT" sz="1400" dirty="0" smtClean="0">
                          <a:latin typeface="Times New Roman" pitchFamily="18" charset="0"/>
                          <a:cs typeface="Times New Roman" pitchFamily="18" charset="0"/>
                        </a:rPr>
                        <a:t>1</a:t>
                      </a:r>
                      <a:endParaRPr lang="lt-LT" sz="1400" dirty="0">
                        <a:latin typeface="Times New Roman" pitchFamily="18" charset="0"/>
                        <a:cs typeface="Times New Roman" pitchFamily="18" charset="0"/>
                      </a:endParaRPr>
                    </a:p>
                  </a:txBody>
                  <a:tcPr anchor="ctr"/>
                </a:tc>
                <a:tc>
                  <a:txBody>
                    <a:bodyPr/>
                    <a:lstStyle/>
                    <a:p>
                      <a:r>
                        <a:rPr lang="lt-LT" sz="1400" kern="1200" dirty="0" smtClean="0">
                          <a:solidFill>
                            <a:schemeClr val="dk1"/>
                          </a:solidFill>
                          <a:effectLst/>
                          <a:latin typeface="Times New Roman" pitchFamily="18" charset="0"/>
                          <a:ea typeface="+mn-ea"/>
                          <a:cs typeface="Times New Roman" pitchFamily="18" charset="0"/>
                        </a:rPr>
                        <a:t>Administracija</a:t>
                      </a:r>
                      <a:endParaRPr lang="lt-LT" sz="1400" dirty="0">
                        <a:latin typeface="Times New Roman" pitchFamily="18" charset="0"/>
                        <a:cs typeface="Times New Roman" pitchFamily="18" charset="0"/>
                      </a:endParaRPr>
                    </a:p>
                  </a:txBody>
                  <a:tcPr/>
                </a:tc>
                <a:tc>
                  <a:txBody>
                    <a:bodyPr/>
                    <a:lstStyle/>
                    <a:p>
                      <a:endParaRPr lang="lt-LT" sz="1400" dirty="0">
                        <a:latin typeface="Times New Roman" pitchFamily="18" charset="0"/>
                        <a:cs typeface="Times New Roman" pitchFamily="18" charset="0"/>
                      </a:endParaRPr>
                    </a:p>
                  </a:txBody>
                  <a:tcPr/>
                </a:tc>
                <a:tc>
                  <a:txBody>
                    <a:bodyPr/>
                    <a:lstStyle/>
                    <a:p>
                      <a:pPr algn="ctr"/>
                      <a:r>
                        <a:rPr lang="lt-LT" sz="1400" kern="1200" dirty="0" smtClean="0">
                          <a:solidFill>
                            <a:schemeClr val="dk1"/>
                          </a:solidFill>
                          <a:effectLst/>
                          <a:latin typeface="Times New Roman" pitchFamily="18" charset="0"/>
                          <a:ea typeface="+mn-ea"/>
                          <a:cs typeface="Times New Roman" pitchFamily="18" charset="0"/>
                        </a:rPr>
                        <a:t>3,0</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3</a:t>
                      </a:r>
                      <a:endParaRPr lang="lt-LT" sz="1400" dirty="0">
                        <a:latin typeface="Times New Roman" pitchFamily="18" charset="0"/>
                        <a:cs typeface="Times New Roman" pitchFamily="18" charset="0"/>
                      </a:endParaRPr>
                    </a:p>
                  </a:txBody>
                  <a:tcPr/>
                </a:tc>
                <a:tc>
                  <a:txBody>
                    <a:bodyPr/>
                    <a:lstStyle/>
                    <a:p>
                      <a:pPr algn="ctr"/>
                      <a:r>
                        <a:rPr lang="lt-LT" sz="1400" kern="1200" dirty="0" smtClean="0">
                          <a:solidFill>
                            <a:schemeClr val="dk1"/>
                          </a:solidFill>
                          <a:effectLst/>
                          <a:latin typeface="Times New Roman" pitchFamily="18" charset="0"/>
                          <a:ea typeface="+mn-ea"/>
                          <a:cs typeface="Times New Roman" pitchFamily="18" charset="0"/>
                        </a:rPr>
                        <a:t>3,25</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3</a:t>
                      </a:r>
                      <a:endParaRPr lang="lt-LT" sz="1400" dirty="0">
                        <a:latin typeface="Times New Roman" pitchFamily="18" charset="0"/>
                        <a:cs typeface="Times New Roman" pitchFamily="18" charset="0"/>
                      </a:endParaRPr>
                    </a:p>
                  </a:txBody>
                  <a:tcPr/>
                </a:tc>
              </a:tr>
              <a:tr h="276592">
                <a:tc>
                  <a:txBody>
                    <a:bodyPr/>
                    <a:lstStyle/>
                    <a:p>
                      <a:pPr algn="ctr"/>
                      <a:r>
                        <a:rPr lang="lt-LT" sz="1400" dirty="0" smtClean="0">
                          <a:latin typeface="Times New Roman" pitchFamily="18" charset="0"/>
                          <a:cs typeface="Times New Roman" pitchFamily="18" charset="0"/>
                        </a:rPr>
                        <a:t>2</a:t>
                      </a:r>
                      <a:endParaRPr lang="lt-LT" sz="1400" dirty="0">
                        <a:latin typeface="Times New Roman" pitchFamily="18" charset="0"/>
                        <a:cs typeface="Times New Roman" pitchFamily="18" charset="0"/>
                      </a:endParaRPr>
                    </a:p>
                  </a:txBody>
                  <a:tcPr anchor="ctr"/>
                </a:tc>
                <a:tc>
                  <a:txBody>
                    <a:bodyPr/>
                    <a:lstStyle/>
                    <a:p>
                      <a:r>
                        <a:rPr lang="lt-LT" sz="1400" kern="1200" dirty="0" smtClean="0">
                          <a:solidFill>
                            <a:schemeClr val="dk1"/>
                          </a:solidFill>
                          <a:effectLst/>
                          <a:latin typeface="Times New Roman" pitchFamily="18" charset="0"/>
                          <a:ea typeface="+mn-ea"/>
                          <a:cs typeface="Times New Roman" pitchFamily="18" charset="0"/>
                        </a:rPr>
                        <a:t>Bendras personalas</a:t>
                      </a:r>
                      <a:endParaRPr lang="lt-LT" sz="1400" dirty="0">
                        <a:latin typeface="Times New Roman" pitchFamily="18" charset="0"/>
                        <a:cs typeface="Times New Roman" pitchFamily="18" charset="0"/>
                      </a:endParaRPr>
                    </a:p>
                  </a:txBody>
                  <a:tcPr/>
                </a:tc>
                <a:tc>
                  <a:txBody>
                    <a:bodyPr/>
                    <a:lstStyle/>
                    <a:p>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7,0</a:t>
                      </a:r>
                      <a:endParaRPr lang="lt-LT" sz="1400" dirty="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8</a:t>
                      </a:r>
                      <a:endParaRPr lang="lt-LT" sz="1400" dirty="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9,0</a:t>
                      </a:r>
                      <a:endParaRPr lang="lt-LT" sz="1400" dirty="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10</a:t>
                      </a:r>
                      <a:endParaRPr lang="lt-LT" sz="1400" dirty="0">
                        <a:latin typeface="Times New Roman" pitchFamily="18" charset="0"/>
                        <a:cs typeface="Times New Roman" pitchFamily="18" charset="0"/>
                      </a:endParaRPr>
                    </a:p>
                  </a:txBody>
                  <a:tcPr anchor="ctr"/>
                </a:tc>
              </a:tr>
              <a:tr h="288032">
                <a:tc rowSpan="5">
                  <a:txBody>
                    <a:bodyPr/>
                    <a:lstStyle/>
                    <a:p>
                      <a:pPr algn="ctr"/>
                      <a:r>
                        <a:rPr lang="lt-LT" sz="1400" dirty="0" smtClean="0">
                          <a:latin typeface="Times New Roman" pitchFamily="18" charset="0"/>
                          <a:cs typeface="Times New Roman" pitchFamily="18" charset="0"/>
                        </a:rPr>
                        <a:t>3</a:t>
                      </a:r>
                      <a:endParaRPr lang="lt-LT" sz="1400" dirty="0">
                        <a:latin typeface="Times New Roman" pitchFamily="18" charset="0"/>
                        <a:cs typeface="Times New Roman" pitchFamily="18" charset="0"/>
                      </a:endParaRPr>
                    </a:p>
                  </a:txBody>
                  <a:tcPr anchor="ctr"/>
                </a:tc>
                <a:tc rowSpan="5">
                  <a:txBody>
                    <a:bodyPr/>
                    <a:lstStyle/>
                    <a:p>
                      <a:pPr algn="l"/>
                      <a:r>
                        <a:rPr lang="lt-LT" sz="1400" dirty="0" smtClean="0">
                          <a:latin typeface="Times New Roman" pitchFamily="18" charset="0"/>
                          <a:cs typeface="Times New Roman" pitchFamily="18" charset="0"/>
                        </a:rPr>
                        <a:t>Ambulatorija</a:t>
                      </a:r>
                      <a:endParaRPr lang="lt-LT" sz="1400" dirty="0">
                        <a:latin typeface="Times New Roman" pitchFamily="18" charset="0"/>
                        <a:cs typeface="Times New Roman" pitchFamily="18" charset="0"/>
                      </a:endParaRPr>
                    </a:p>
                  </a:txBody>
                  <a:tcPr anchor="ctr"/>
                </a:tc>
                <a:tc>
                  <a:txBody>
                    <a:bodyPr/>
                    <a:lstStyle/>
                    <a:p>
                      <a:r>
                        <a:rPr lang="lt-LT" sz="1400" dirty="0" smtClean="0">
                          <a:latin typeface="Times New Roman" pitchFamily="18" charset="0"/>
                          <a:cs typeface="Times New Roman" pitchFamily="18" charset="0"/>
                        </a:rPr>
                        <a:t>Gydytojas</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2,5</a:t>
                      </a:r>
                      <a:endParaRPr lang="lt-LT" sz="1400" dirty="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3</a:t>
                      </a:r>
                      <a:endParaRPr lang="lt-LT" sz="1400" dirty="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2,5</a:t>
                      </a:r>
                      <a:endParaRPr lang="lt-LT" sz="1400" dirty="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3</a:t>
                      </a:r>
                      <a:endParaRPr lang="lt-LT" sz="1400" dirty="0">
                        <a:latin typeface="Times New Roman" pitchFamily="18" charset="0"/>
                        <a:cs typeface="Times New Roman" pitchFamily="18" charset="0"/>
                      </a:endParaRPr>
                    </a:p>
                  </a:txBody>
                  <a:tcPr anchor="ctr"/>
                </a:tc>
              </a:tr>
              <a:tr h="288032">
                <a:tc vMerge="1">
                  <a:txBody>
                    <a:bodyPr/>
                    <a:lstStyle/>
                    <a:p>
                      <a:pPr algn="ctr"/>
                      <a:endParaRPr lang="lt-LT" dirty="0"/>
                    </a:p>
                  </a:txBody>
                  <a:tcPr anchor="ctr"/>
                </a:tc>
                <a:tc vMerge="1">
                  <a:txBody>
                    <a:bodyPr/>
                    <a:lstStyle/>
                    <a:p>
                      <a:endParaRPr lang="lt-LT"/>
                    </a:p>
                  </a:txBody>
                  <a:tcPr/>
                </a:tc>
                <a:tc>
                  <a:txBody>
                    <a:bodyPr/>
                    <a:lstStyle/>
                    <a:p>
                      <a:r>
                        <a:rPr lang="lt-LT" sz="1400" kern="1200" dirty="0" err="1" smtClean="0">
                          <a:solidFill>
                            <a:schemeClr val="dk1"/>
                          </a:solidFill>
                          <a:effectLst/>
                          <a:latin typeface="Times New Roman" pitchFamily="18" charset="0"/>
                          <a:ea typeface="+mn-ea"/>
                          <a:cs typeface="Times New Roman" pitchFamily="18" charset="0"/>
                        </a:rPr>
                        <a:t>Bendr</a:t>
                      </a:r>
                      <a:r>
                        <a:rPr lang="lt-LT" sz="1400" kern="1200" dirty="0" smtClean="0">
                          <a:solidFill>
                            <a:schemeClr val="dk1"/>
                          </a:solidFill>
                          <a:effectLst/>
                          <a:latin typeface="Times New Roman" pitchFamily="18" charset="0"/>
                          <a:ea typeface="+mn-ea"/>
                          <a:cs typeface="Times New Roman" pitchFamily="18" charset="0"/>
                        </a:rPr>
                        <a:t>. </a:t>
                      </a:r>
                      <a:r>
                        <a:rPr lang="lt-LT" sz="1400" kern="1200" dirty="0" err="1" smtClean="0">
                          <a:solidFill>
                            <a:schemeClr val="dk1"/>
                          </a:solidFill>
                          <a:effectLst/>
                          <a:latin typeface="Times New Roman" pitchFamily="18" charset="0"/>
                          <a:ea typeface="+mn-ea"/>
                          <a:cs typeface="Times New Roman" pitchFamily="18" charset="0"/>
                        </a:rPr>
                        <a:t>prakt</a:t>
                      </a:r>
                      <a:r>
                        <a:rPr lang="lt-LT" sz="1400" kern="1200" dirty="0" smtClean="0">
                          <a:solidFill>
                            <a:schemeClr val="dk1"/>
                          </a:solidFill>
                          <a:effectLst/>
                          <a:latin typeface="Times New Roman" pitchFamily="18" charset="0"/>
                          <a:ea typeface="+mn-ea"/>
                          <a:cs typeface="Times New Roman" pitchFamily="18" charset="0"/>
                        </a:rPr>
                        <a:t>. </a:t>
                      </a:r>
                      <a:r>
                        <a:rPr lang="lt-LT" sz="1400" kern="1200" dirty="0" err="1" smtClean="0">
                          <a:solidFill>
                            <a:schemeClr val="dk1"/>
                          </a:solidFill>
                          <a:effectLst/>
                          <a:latin typeface="Times New Roman" pitchFamily="18" charset="0"/>
                          <a:ea typeface="+mn-ea"/>
                          <a:cs typeface="Times New Roman" pitchFamily="18" charset="0"/>
                        </a:rPr>
                        <a:t>slaug</a:t>
                      </a:r>
                      <a:r>
                        <a:rPr lang="lt-LT" sz="1400" kern="1200" dirty="0" smtClean="0">
                          <a:solidFill>
                            <a:schemeClr val="dk1"/>
                          </a:solidFill>
                          <a:effectLst/>
                          <a:latin typeface="Times New Roman" pitchFamily="18" charset="0"/>
                          <a:ea typeface="+mn-ea"/>
                          <a:cs typeface="Times New Roman" pitchFamily="18" charset="0"/>
                        </a:rPr>
                        <a:t>.</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2,0</a:t>
                      </a:r>
                      <a:endParaRPr lang="lt-LT" sz="1400" dirty="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2</a:t>
                      </a:r>
                      <a:endParaRPr lang="lt-LT" sz="1400" dirty="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2,0</a:t>
                      </a:r>
                      <a:endParaRPr lang="lt-LT" sz="1400" dirty="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2</a:t>
                      </a:r>
                      <a:endParaRPr lang="lt-LT" sz="1400" dirty="0">
                        <a:latin typeface="Times New Roman" pitchFamily="18" charset="0"/>
                        <a:cs typeface="Times New Roman" pitchFamily="18" charset="0"/>
                      </a:endParaRPr>
                    </a:p>
                  </a:txBody>
                  <a:tcPr anchor="ctr"/>
                </a:tc>
              </a:tr>
              <a:tr h="288032">
                <a:tc vMerge="1">
                  <a:txBody>
                    <a:bodyPr/>
                    <a:lstStyle/>
                    <a:p>
                      <a:pPr algn="ctr"/>
                      <a:endParaRPr lang="lt-LT" dirty="0"/>
                    </a:p>
                  </a:txBody>
                  <a:tcPr anchor="ctr"/>
                </a:tc>
                <a:tc vMerge="1">
                  <a:txBody>
                    <a:bodyPr/>
                    <a:lstStyle/>
                    <a:p>
                      <a:endParaRPr lang="lt-LT"/>
                    </a:p>
                  </a:txBody>
                  <a:tcPr/>
                </a:tc>
                <a:tc>
                  <a:txBody>
                    <a:bodyPr/>
                    <a:lstStyle/>
                    <a:p>
                      <a:r>
                        <a:rPr lang="lt-LT" sz="1400" kern="1200" dirty="0" smtClean="0">
                          <a:solidFill>
                            <a:schemeClr val="dk1"/>
                          </a:solidFill>
                          <a:effectLst/>
                          <a:latin typeface="Times New Roman" pitchFamily="18" charset="0"/>
                          <a:ea typeface="+mn-ea"/>
                          <a:cs typeface="Times New Roman" pitchFamily="18" charset="0"/>
                        </a:rPr>
                        <a:t>Laborantas</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2,0</a:t>
                      </a:r>
                      <a:endParaRPr lang="lt-LT" sz="1400" dirty="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2</a:t>
                      </a:r>
                      <a:endParaRPr lang="lt-LT" sz="1400" dirty="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2,0</a:t>
                      </a:r>
                      <a:endParaRPr lang="lt-LT" sz="1400" dirty="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2</a:t>
                      </a:r>
                      <a:endParaRPr lang="lt-LT" sz="1400" dirty="0">
                        <a:latin typeface="Times New Roman" pitchFamily="18" charset="0"/>
                        <a:cs typeface="Times New Roman" pitchFamily="18" charset="0"/>
                      </a:endParaRPr>
                    </a:p>
                  </a:txBody>
                  <a:tcPr anchor="ctr"/>
                </a:tc>
              </a:tr>
              <a:tr h="288032">
                <a:tc vMerge="1">
                  <a:txBody>
                    <a:bodyPr/>
                    <a:lstStyle/>
                    <a:p>
                      <a:pPr algn="ctr"/>
                      <a:endParaRPr lang="lt-LT" dirty="0"/>
                    </a:p>
                  </a:txBody>
                  <a:tcPr anchor="ctr"/>
                </a:tc>
                <a:tc vMerge="1">
                  <a:txBody>
                    <a:bodyPr/>
                    <a:lstStyle/>
                    <a:p>
                      <a:endParaRPr lang="lt-LT"/>
                    </a:p>
                  </a:txBody>
                  <a:tcPr/>
                </a:tc>
                <a:tc>
                  <a:txBody>
                    <a:bodyPr/>
                    <a:lstStyle/>
                    <a:p>
                      <a:r>
                        <a:rPr lang="lt-LT" sz="1400" dirty="0" smtClean="0">
                          <a:latin typeface="Times New Roman" pitchFamily="18" charset="0"/>
                          <a:cs typeface="Times New Roman" pitchFamily="18" charset="0"/>
                        </a:rPr>
                        <a:t>Valytojas</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0,75</a:t>
                      </a:r>
                      <a:endParaRPr lang="lt-LT" sz="1400" dirty="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1</a:t>
                      </a:r>
                      <a:endParaRPr lang="lt-LT" sz="1400" dirty="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0,75</a:t>
                      </a:r>
                      <a:endParaRPr lang="lt-LT" sz="1400" dirty="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1</a:t>
                      </a:r>
                      <a:endParaRPr lang="lt-LT" sz="1400" dirty="0">
                        <a:latin typeface="Times New Roman" pitchFamily="18" charset="0"/>
                        <a:cs typeface="Times New Roman" pitchFamily="18" charset="0"/>
                      </a:endParaRPr>
                    </a:p>
                  </a:txBody>
                  <a:tcPr anchor="ctr"/>
                </a:tc>
              </a:tr>
              <a:tr h="288032">
                <a:tc vMerge="1">
                  <a:txBody>
                    <a:bodyPr/>
                    <a:lstStyle/>
                    <a:p>
                      <a:pPr algn="ctr"/>
                      <a:endParaRPr lang="lt-LT" dirty="0"/>
                    </a:p>
                  </a:txBody>
                  <a:tcPr anchor="ctr"/>
                </a:tc>
                <a:tc vMerge="1">
                  <a:txBody>
                    <a:bodyPr/>
                    <a:lstStyle/>
                    <a:p>
                      <a:endParaRPr lang="lt-LT"/>
                    </a:p>
                  </a:txBody>
                  <a:tcPr/>
                </a:tc>
                <a:tc>
                  <a:txBody>
                    <a:bodyPr/>
                    <a:lstStyle/>
                    <a:p>
                      <a:r>
                        <a:rPr lang="lt-LT" sz="1400" kern="1200" dirty="0" err="1" smtClean="0">
                          <a:solidFill>
                            <a:schemeClr val="dk1"/>
                          </a:solidFill>
                          <a:effectLst/>
                          <a:latin typeface="Times New Roman" pitchFamily="18" charset="0"/>
                          <a:ea typeface="+mn-ea"/>
                          <a:cs typeface="Times New Roman" pitchFamily="18" charset="0"/>
                        </a:rPr>
                        <a:t>Medic</a:t>
                      </a:r>
                      <a:r>
                        <a:rPr lang="lt-LT" sz="1400" kern="1200" dirty="0" smtClean="0">
                          <a:solidFill>
                            <a:schemeClr val="dk1"/>
                          </a:solidFill>
                          <a:effectLst/>
                          <a:latin typeface="Times New Roman" pitchFamily="18" charset="0"/>
                          <a:ea typeface="+mn-ea"/>
                          <a:cs typeface="Times New Roman" pitchFamily="18" charset="0"/>
                        </a:rPr>
                        <a:t>. biologas</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0,25</a:t>
                      </a:r>
                      <a:endParaRPr lang="lt-LT" sz="1400" dirty="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1</a:t>
                      </a:r>
                      <a:endParaRPr lang="lt-LT" sz="1400" dirty="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0,25</a:t>
                      </a:r>
                      <a:endParaRPr lang="lt-LT" sz="1400" dirty="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1</a:t>
                      </a:r>
                      <a:endParaRPr lang="lt-LT" sz="1400" dirty="0">
                        <a:latin typeface="Times New Roman" pitchFamily="18" charset="0"/>
                        <a:cs typeface="Times New Roman" pitchFamily="18" charset="0"/>
                      </a:endParaRPr>
                    </a:p>
                  </a:txBody>
                  <a:tcPr anchor="ctr"/>
                </a:tc>
              </a:tr>
              <a:tr h="288032">
                <a:tc rowSpan="3">
                  <a:txBody>
                    <a:bodyPr/>
                    <a:lstStyle/>
                    <a:p>
                      <a:pPr algn="ctr"/>
                      <a:r>
                        <a:rPr lang="lt-LT" sz="1400" dirty="0" smtClean="0">
                          <a:latin typeface="Times New Roman" pitchFamily="18" charset="0"/>
                          <a:cs typeface="Times New Roman" pitchFamily="18" charset="0"/>
                        </a:rPr>
                        <a:t>4</a:t>
                      </a:r>
                      <a:endParaRPr lang="lt-LT" sz="1400" dirty="0">
                        <a:latin typeface="Times New Roman" pitchFamily="18" charset="0"/>
                        <a:cs typeface="Times New Roman" pitchFamily="18" charset="0"/>
                      </a:endParaRPr>
                    </a:p>
                  </a:txBody>
                  <a:tcPr anchor="ctr"/>
                </a:tc>
                <a:tc rowSpan="3">
                  <a:txBody>
                    <a:bodyPr/>
                    <a:lstStyle/>
                    <a:p>
                      <a:r>
                        <a:rPr lang="lt-LT" sz="1400" kern="1200" dirty="0" smtClean="0">
                          <a:solidFill>
                            <a:schemeClr val="dk1"/>
                          </a:solidFill>
                          <a:effectLst/>
                          <a:latin typeface="Times New Roman" pitchFamily="18" charset="0"/>
                          <a:ea typeface="+mn-ea"/>
                          <a:cs typeface="Times New Roman" pitchFamily="18" charset="0"/>
                        </a:rPr>
                        <a:t>Stacionaras</a:t>
                      </a:r>
                      <a:endParaRPr lang="lt-LT" sz="1400" dirty="0">
                        <a:latin typeface="Times New Roman" pitchFamily="18" charset="0"/>
                        <a:cs typeface="Times New Roman" pitchFamily="18" charset="0"/>
                      </a:endParaRPr>
                    </a:p>
                  </a:txBody>
                  <a:tcPr anchor="ctr"/>
                </a:tc>
                <a:tc>
                  <a:txBody>
                    <a:bodyPr/>
                    <a:lstStyle/>
                    <a:p>
                      <a:r>
                        <a:rPr lang="lt-LT" sz="1400" dirty="0" err="1" smtClean="0">
                          <a:latin typeface="Times New Roman" pitchFamily="18" charset="0"/>
                          <a:cs typeface="Times New Roman" pitchFamily="18" charset="0"/>
                        </a:rPr>
                        <a:t>Gygydojas</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6,75</a:t>
                      </a:r>
                      <a:endParaRPr lang="lt-LT" sz="1400" dirty="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6</a:t>
                      </a:r>
                      <a:endParaRPr lang="lt-LT" sz="1400" dirty="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8,25</a:t>
                      </a:r>
                      <a:endParaRPr lang="lt-LT" sz="1400" dirty="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7</a:t>
                      </a:r>
                      <a:endParaRPr lang="lt-LT" sz="1400" dirty="0">
                        <a:latin typeface="Times New Roman" pitchFamily="18" charset="0"/>
                        <a:cs typeface="Times New Roman" pitchFamily="18" charset="0"/>
                      </a:endParaRPr>
                    </a:p>
                  </a:txBody>
                  <a:tcPr anchor="ctr"/>
                </a:tc>
              </a:tr>
              <a:tr h="288032">
                <a:tc vMerge="1">
                  <a:txBody>
                    <a:bodyPr/>
                    <a:lstStyle/>
                    <a:p>
                      <a:pPr algn="ctr"/>
                      <a:endParaRPr lang="lt-LT" dirty="0"/>
                    </a:p>
                  </a:txBody>
                  <a:tcPr anchor="ctr"/>
                </a:tc>
                <a:tc vMerge="1">
                  <a:txBody>
                    <a:bodyPr/>
                    <a:lstStyle/>
                    <a:p>
                      <a:endParaRPr lang="lt-LT"/>
                    </a:p>
                  </a:txBody>
                  <a:tcPr/>
                </a:tc>
                <a:tc>
                  <a:txBody>
                    <a:bodyPr/>
                    <a:lstStyle/>
                    <a:p>
                      <a:r>
                        <a:rPr lang="lt-LT" sz="1400" kern="1200" dirty="0" err="1" smtClean="0">
                          <a:solidFill>
                            <a:schemeClr val="dk1"/>
                          </a:solidFill>
                          <a:effectLst/>
                          <a:latin typeface="Times New Roman" pitchFamily="18" charset="0"/>
                          <a:ea typeface="+mn-ea"/>
                          <a:cs typeface="Times New Roman" pitchFamily="18" charset="0"/>
                        </a:rPr>
                        <a:t>Bendr</a:t>
                      </a:r>
                      <a:r>
                        <a:rPr lang="lt-LT" sz="1400" kern="1200" dirty="0" smtClean="0">
                          <a:solidFill>
                            <a:schemeClr val="dk1"/>
                          </a:solidFill>
                          <a:effectLst/>
                          <a:latin typeface="Times New Roman" pitchFamily="18" charset="0"/>
                          <a:ea typeface="+mn-ea"/>
                          <a:cs typeface="Times New Roman" pitchFamily="18" charset="0"/>
                        </a:rPr>
                        <a:t>. </a:t>
                      </a:r>
                      <a:r>
                        <a:rPr lang="lt-LT" sz="1400" kern="1200" dirty="0" err="1" smtClean="0">
                          <a:solidFill>
                            <a:schemeClr val="dk1"/>
                          </a:solidFill>
                          <a:effectLst/>
                          <a:latin typeface="Times New Roman" pitchFamily="18" charset="0"/>
                          <a:ea typeface="+mn-ea"/>
                          <a:cs typeface="Times New Roman" pitchFamily="18" charset="0"/>
                        </a:rPr>
                        <a:t>prakt</a:t>
                      </a:r>
                      <a:r>
                        <a:rPr lang="lt-LT" sz="1400" kern="1200" dirty="0" smtClean="0">
                          <a:solidFill>
                            <a:schemeClr val="dk1"/>
                          </a:solidFill>
                          <a:effectLst/>
                          <a:latin typeface="Times New Roman" pitchFamily="18" charset="0"/>
                          <a:ea typeface="+mn-ea"/>
                          <a:cs typeface="Times New Roman" pitchFamily="18" charset="0"/>
                        </a:rPr>
                        <a:t>. </a:t>
                      </a:r>
                      <a:r>
                        <a:rPr lang="lt-LT" sz="1400" kern="1200" dirty="0" err="1" smtClean="0">
                          <a:solidFill>
                            <a:schemeClr val="dk1"/>
                          </a:solidFill>
                          <a:effectLst/>
                          <a:latin typeface="Times New Roman" pitchFamily="18" charset="0"/>
                          <a:ea typeface="+mn-ea"/>
                          <a:cs typeface="Times New Roman" pitchFamily="18" charset="0"/>
                        </a:rPr>
                        <a:t>slaug</a:t>
                      </a:r>
                      <a:r>
                        <a:rPr lang="lt-LT" sz="1400" kern="1200" dirty="0" smtClean="0">
                          <a:solidFill>
                            <a:schemeClr val="dk1"/>
                          </a:solidFill>
                          <a:effectLst/>
                          <a:latin typeface="Times New Roman" pitchFamily="18" charset="0"/>
                          <a:ea typeface="+mn-ea"/>
                          <a:cs typeface="Times New Roman" pitchFamily="18" charset="0"/>
                        </a:rPr>
                        <a:t>.</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17,0</a:t>
                      </a:r>
                      <a:endParaRPr lang="lt-LT" sz="1400" dirty="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16</a:t>
                      </a:r>
                      <a:endParaRPr lang="lt-LT" sz="1400" dirty="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17,5</a:t>
                      </a:r>
                      <a:endParaRPr lang="lt-LT" sz="1400" dirty="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16</a:t>
                      </a:r>
                      <a:endParaRPr lang="lt-LT" sz="1400" dirty="0">
                        <a:latin typeface="Times New Roman" pitchFamily="18" charset="0"/>
                        <a:cs typeface="Times New Roman" pitchFamily="18" charset="0"/>
                      </a:endParaRPr>
                    </a:p>
                  </a:txBody>
                  <a:tcPr anchor="ctr"/>
                </a:tc>
              </a:tr>
              <a:tr h="288032">
                <a:tc vMerge="1">
                  <a:txBody>
                    <a:bodyPr/>
                    <a:lstStyle/>
                    <a:p>
                      <a:pPr algn="ctr"/>
                      <a:endParaRPr lang="lt-LT" dirty="0"/>
                    </a:p>
                  </a:txBody>
                  <a:tcPr anchor="ctr"/>
                </a:tc>
                <a:tc vMerge="1">
                  <a:txBody>
                    <a:bodyPr/>
                    <a:lstStyle/>
                    <a:p>
                      <a:endParaRPr lang="lt-LT"/>
                    </a:p>
                  </a:txBody>
                  <a:tcPr/>
                </a:tc>
                <a:tc>
                  <a:txBody>
                    <a:bodyPr/>
                    <a:lstStyle/>
                    <a:p>
                      <a:r>
                        <a:rPr lang="lt-LT" sz="1400" dirty="0" smtClean="0">
                          <a:latin typeface="Times New Roman" pitchFamily="18" charset="0"/>
                          <a:cs typeface="Times New Roman" pitchFamily="18" charset="0"/>
                        </a:rPr>
                        <a:t>Valytojas</a:t>
                      </a:r>
                      <a:endParaRPr lang="lt-LT" sz="1400" dirty="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5,0</a:t>
                      </a:r>
                      <a:endParaRPr lang="lt-LT" sz="1400" dirty="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5</a:t>
                      </a:r>
                      <a:endParaRPr lang="lt-LT" sz="1400" dirty="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5,0</a:t>
                      </a:r>
                      <a:endParaRPr lang="lt-LT" sz="1400" dirty="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5</a:t>
                      </a:r>
                      <a:endParaRPr lang="lt-LT" sz="1400" dirty="0">
                        <a:latin typeface="Times New Roman" pitchFamily="18" charset="0"/>
                        <a:cs typeface="Times New Roman" pitchFamily="18" charset="0"/>
                      </a:endParaRPr>
                    </a:p>
                  </a:txBody>
                  <a:tcPr anchor="ctr"/>
                </a:tc>
              </a:tr>
              <a:tr h="360040">
                <a:tc>
                  <a:txBody>
                    <a:bodyPr/>
                    <a:lstStyle/>
                    <a:p>
                      <a:pPr algn="ctr"/>
                      <a:r>
                        <a:rPr lang="lt-LT" sz="1400" dirty="0" smtClean="0">
                          <a:latin typeface="Times New Roman" pitchFamily="18" charset="0"/>
                          <a:cs typeface="Times New Roman" pitchFamily="18" charset="0"/>
                        </a:rPr>
                        <a:t>5</a:t>
                      </a:r>
                      <a:endParaRPr lang="lt-LT" sz="1400" dirty="0">
                        <a:latin typeface="Times New Roman" pitchFamily="18" charset="0"/>
                        <a:cs typeface="Times New Roman" pitchFamily="18" charset="0"/>
                      </a:endParaRPr>
                    </a:p>
                  </a:txBody>
                  <a:tcPr anchor="ctr"/>
                </a:tc>
                <a:tc>
                  <a:txBody>
                    <a:bodyPr/>
                    <a:lstStyle/>
                    <a:p>
                      <a:r>
                        <a:rPr lang="lt-LT" sz="1400" kern="1200" dirty="0" smtClean="0">
                          <a:solidFill>
                            <a:schemeClr val="dk1"/>
                          </a:solidFill>
                          <a:effectLst/>
                          <a:latin typeface="Times New Roman" pitchFamily="18" charset="0"/>
                          <a:ea typeface="+mn-ea"/>
                          <a:cs typeface="Times New Roman" pitchFamily="18" charset="0"/>
                        </a:rPr>
                        <a:t>Ūkio eksploatacijos</a:t>
                      </a:r>
                    </a:p>
                    <a:p>
                      <a:r>
                        <a:rPr lang="en-US" sz="1400" kern="1200" dirty="0" err="1" smtClean="0">
                          <a:solidFill>
                            <a:schemeClr val="dk1"/>
                          </a:solidFill>
                          <a:effectLst/>
                          <a:latin typeface="Times New Roman" pitchFamily="18" charset="0"/>
                          <a:ea typeface="+mn-ea"/>
                          <a:cs typeface="Times New Roman" pitchFamily="18" charset="0"/>
                        </a:rPr>
                        <a:t>personalas</a:t>
                      </a:r>
                      <a:endParaRPr lang="lt-LT" sz="1400" dirty="0">
                        <a:latin typeface="Times New Roman" pitchFamily="18" charset="0"/>
                        <a:cs typeface="Times New Roman" pitchFamily="18" charset="0"/>
                      </a:endParaRPr>
                    </a:p>
                  </a:txBody>
                  <a:tcPr/>
                </a:tc>
                <a:tc>
                  <a:txBody>
                    <a:bodyPr/>
                    <a:lstStyle/>
                    <a:p>
                      <a:r>
                        <a:rPr lang="lt-LT" sz="1400" dirty="0" smtClean="0">
                          <a:latin typeface="Times New Roman" pitchFamily="18" charset="0"/>
                          <a:cs typeface="Times New Roman" pitchFamily="18" charset="0"/>
                        </a:rPr>
                        <a:t>Darbininkai</a:t>
                      </a:r>
                      <a:endParaRPr lang="lt-LT" sz="1400" dirty="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6,0</a:t>
                      </a:r>
                      <a:endParaRPr lang="lt-LT" sz="1400" dirty="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5</a:t>
                      </a:r>
                      <a:endParaRPr lang="lt-LT" sz="1400" dirty="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6,25</a:t>
                      </a:r>
                      <a:endParaRPr lang="lt-LT" sz="1400" dirty="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6</a:t>
                      </a:r>
                      <a:endParaRPr lang="lt-LT" sz="1400" dirty="0">
                        <a:latin typeface="Times New Roman" pitchFamily="18" charset="0"/>
                        <a:cs typeface="Times New Roman" pitchFamily="18" charset="0"/>
                      </a:endParaRPr>
                    </a:p>
                  </a:txBody>
                  <a:tcPr anchor="ctr"/>
                </a:tc>
              </a:tr>
              <a:tr h="262880">
                <a:tc gridSpan="3">
                  <a:txBody>
                    <a:bodyPr/>
                    <a:lstStyle/>
                    <a:p>
                      <a:pPr algn="ctr"/>
                      <a:r>
                        <a:rPr lang="lt-LT" sz="1400" b="1" dirty="0" smtClean="0">
                          <a:latin typeface="Times New Roman" pitchFamily="18" charset="0"/>
                          <a:cs typeface="Times New Roman" pitchFamily="18" charset="0"/>
                        </a:rPr>
                        <a:t>Iš viso:</a:t>
                      </a:r>
                      <a:endParaRPr lang="lt-LT" sz="1400" b="1" dirty="0">
                        <a:latin typeface="Times New Roman" pitchFamily="18" charset="0"/>
                        <a:cs typeface="Times New Roman" pitchFamily="18" charset="0"/>
                      </a:endParaRPr>
                    </a:p>
                  </a:txBody>
                  <a:tcPr/>
                </a:tc>
                <a:tc hMerge="1">
                  <a:txBody>
                    <a:bodyPr/>
                    <a:lstStyle/>
                    <a:p>
                      <a:endParaRPr lang="lt-LT"/>
                    </a:p>
                  </a:txBody>
                  <a:tcPr/>
                </a:tc>
                <a:tc hMerge="1">
                  <a:txBody>
                    <a:bodyPr/>
                    <a:lstStyle/>
                    <a:p>
                      <a:endParaRPr lang="lt-LT"/>
                    </a:p>
                  </a:txBody>
                  <a:tcPr/>
                </a:tc>
                <a:tc>
                  <a:txBody>
                    <a:bodyPr/>
                    <a:lstStyle/>
                    <a:p>
                      <a:pPr algn="ctr"/>
                      <a:r>
                        <a:rPr lang="lt-LT" sz="1400" b="1" dirty="0" smtClean="0">
                          <a:latin typeface="Times New Roman" pitchFamily="18" charset="0"/>
                          <a:cs typeface="Times New Roman" pitchFamily="18" charset="0"/>
                        </a:rPr>
                        <a:t>52,25</a:t>
                      </a:r>
                      <a:endParaRPr lang="lt-LT" sz="1400" b="1" dirty="0">
                        <a:latin typeface="Times New Roman" pitchFamily="18" charset="0"/>
                        <a:cs typeface="Times New Roman" pitchFamily="18" charset="0"/>
                      </a:endParaRPr>
                    </a:p>
                  </a:txBody>
                  <a:tcPr anchor="ctr"/>
                </a:tc>
                <a:tc>
                  <a:txBody>
                    <a:bodyPr/>
                    <a:lstStyle/>
                    <a:p>
                      <a:pPr algn="ctr"/>
                      <a:r>
                        <a:rPr lang="lt-LT" sz="1400" b="1" dirty="0" smtClean="0">
                          <a:latin typeface="Times New Roman" pitchFamily="18" charset="0"/>
                          <a:cs typeface="Times New Roman" pitchFamily="18" charset="0"/>
                        </a:rPr>
                        <a:t>52</a:t>
                      </a:r>
                      <a:endParaRPr lang="lt-LT" sz="1400" b="1" dirty="0">
                        <a:latin typeface="Times New Roman" pitchFamily="18" charset="0"/>
                        <a:cs typeface="Times New Roman" pitchFamily="18" charset="0"/>
                      </a:endParaRPr>
                    </a:p>
                  </a:txBody>
                  <a:tcPr anchor="ctr"/>
                </a:tc>
                <a:tc>
                  <a:txBody>
                    <a:bodyPr/>
                    <a:lstStyle/>
                    <a:p>
                      <a:pPr algn="ctr"/>
                      <a:r>
                        <a:rPr lang="lt-LT" sz="1400" b="1" dirty="0" smtClean="0">
                          <a:latin typeface="Times New Roman" pitchFamily="18" charset="0"/>
                          <a:cs typeface="Times New Roman" pitchFamily="18" charset="0"/>
                        </a:rPr>
                        <a:t>56,75</a:t>
                      </a:r>
                      <a:endParaRPr lang="lt-LT" sz="1400" b="1" dirty="0">
                        <a:latin typeface="Times New Roman" pitchFamily="18" charset="0"/>
                        <a:cs typeface="Times New Roman" pitchFamily="18" charset="0"/>
                      </a:endParaRPr>
                    </a:p>
                  </a:txBody>
                  <a:tcPr anchor="ctr"/>
                </a:tc>
                <a:tc>
                  <a:txBody>
                    <a:bodyPr/>
                    <a:lstStyle/>
                    <a:p>
                      <a:pPr algn="ctr"/>
                      <a:r>
                        <a:rPr lang="lt-LT" sz="1400" b="1" dirty="0" smtClean="0">
                          <a:latin typeface="Times New Roman" pitchFamily="18" charset="0"/>
                          <a:cs typeface="Times New Roman" pitchFamily="18" charset="0"/>
                        </a:rPr>
                        <a:t>56</a:t>
                      </a:r>
                      <a:endParaRPr lang="lt-LT" sz="1400" b="1" dirty="0">
                        <a:latin typeface="Times New Roman" pitchFamily="18" charset="0"/>
                        <a:cs typeface="Times New Roman" pitchFamily="18" charset="0"/>
                      </a:endParaRPr>
                    </a:p>
                  </a:txBody>
                  <a:tcPr anchor="ctr"/>
                </a:tc>
              </a:tr>
            </a:tbl>
          </a:graphicData>
        </a:graphic>
      </p:graphicFrame>
    </p:spTree>
    <p:extLst>
      <p:ext uri="{BB962C8B-B14F-4D97-AF65-F5344CB8AC3E}">
        <p14:creationId xmlns:p14="http://schemas.microsoft.com/office/powerpoint/2010/main" xmlns="" val="4029840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dirty="0" smtClean="0"/>
              <a:t>Darbuotojų vidutinis darbo užmokestis 2012 m.</a:t>
            </a:r>
            <a:endParaRPr lang="lt-LT" dirty="0"/>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xmlns="" val="3168283653"/>
              </p:ext>
            </p:extLst>
          </p:nvPr>
        </p:nvGraphicFramePr>
        <p:xfrm>
          <a:off x="457200" y="1600200"/>
          <a:ext cx="8229600" cy="5055096"/>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rowSpan="2">
                  <a:txBody>
                    <a:bodyPr/>
                    <a:lstStyle/>
                    <a:p>
                      <a:endParaRPr lang="lt-LT" sz="1600" dirty="0">
                        <a:latin typeface="Times New Roman" pitchFamily="18" charset="0"/>
                        <a:cs typeface="Times New Roman" pitchFamily="18" charset="0"/>
                      </a:endParaRPr>
                    </a:p>
                  </a:txBody>
                  <a:tcPr/>
                </a:tc>
                <a:tc gridSpan="2">
                  <a:txBody>
                    <a:bodyPr/>
                    <a:lstStyle/>
                    <a:p>
                      <a:pPr algn="ctr"/>
                      <a:r>
                        <a:rPr lang="lt-LT" sz="1600" b="1" kern="1200" dirty="0" smtClean="0">
                          <a:solidFill>
                            <a:schemeClr val="lt1"/>
                          </a:solidFill>
                          <a:effectLst/>
                          <a:latin typeface="Times New Roman" pitchFamily="18" charset="0"/>
                          <a:ea typeface="+mn-ea"/>
                          <a:cs typeface="Times New Roman" pitchFamily="18" charset="0"/>
                        </a:rPr>
                        <a:t>2011metai</a:t>
                      </a:r>
                      <a:endParaRPr lang="lt-LT" sz="1600" dirty="0">
                        <a:latin typeface="Times New Roman" pitchFamily="18" charset="0"/>
                        <a:cs typeface="Times New Roman" pitchFamily="18" charset="0"/>
                      </a:endParaRPr>
                    </a:p>
                  </a:txBody>
                  <a:tcPr/>
                </a:tc>
                <a:tc hMerge="1">
                  <a:txBody>
                    <a:bodyPr/>
                    <a:lstStyle/>
                    <a:p>
                      <a:endParaRPr lang="lt-LT"/>
                    </a:p>
                  </a:txBody>
                  <a:tcPr/>
                </a:tc>
                <a:tc gridSpan="2">
                  <a:txBody>
                    <a:bodyPr/>
                    <a:lstStyle/>
                    <a:p>
                      <a:pPr algn="ctr"/>
                      <a:r>
                        <a:rPr lang="lt-LT" sz="1600" b="1" kern="1200" dirty="0" smtClean="0">
                          <a:solidFill>
                            <a:schemeClr val="lt1"/>
                          </a:solidFill>
                          <a:effectLst/>
                          <a:latin typeface="Times New Roman" pitchFamily="18" charset="0"/>
                          <a:ea typeface="+mn-ea"/>
                          <a:cs typeface="Times New Roman" pitchFamily="18" charset="0"/>
                        </a:rPr>
                        <a:t>2012 metai</a:t>
                      </a:r>
                      <a:endParaRPr lang="lt-LT" sz="1600" dirty="0">
                        <a:latin typeface="Times New Roman" pitchFamily="18" charset="0"/>
                        <a:cs typeface="Times New Roman" pitchFamily="18" charset="0"/>
                      </a:endParaRPr>
                    </a:p>
                  </a:txBody>
                  <a:tcPr/>
                </a:tc>
                <a:tc hMerge="1">
                  <a:txBody>
                    <a:bodyPr/>
                    <a:lstStyle/>
                    <a:p>
                      <a:endParaRPr lang="lt-LT"/>
                    </a:p>
                  </a:txBody>
                  <a:tcPr/>
                </a:tc>
              </a:tr>
              <a:tr h="370840">
                <a:tc vMerge="1">
                  <a:txBody>
                    <a:bodyPr/>
                    <a:lstStyle/>
                    <a:p>
                      <a:endParaRPr lang="lt-LT"/>
                    </a:p>
                  </a:txBody>
                  <a:tcPr/>
                </a:tc>
                <a:tc>
                  <a:txBody>
                    <a:bodyPr/>
                    <a:lstStyle/>
                    <a:p>
                      <a:r>
                        <a:rPr lang="lt-LT" sz="1600" b="1" kern="1200" dirty="0" err="1" smtClean="0">
                          <a:solidFill>
                            <a:schemeClr val="dk1"/>
                          </a:solidFill>
                          <a:effectLst/>
                          <a:latin typeface="Times New Roman" pitchFamily="18" charset="0"/>
                          <a:ea typeface="+mn-ea"/>
                          <a:cs typeface="Times New Roman" pitchFamily="18" charset="0"/>
                        </a:rPr>
                        <a:t>Vid</a:t>
                      </a:r>
                      <a:r>
                        <a:rPr lang="lt-LT" sz="1600" b="1" kern="1200" dirty="0" smtClean="0">
                          <a:solidFill>
                            <a:schemeClr val="dk1"/>
                          </a:solidFill>
                          <a:effectLst/>
                          <a:latin typeface="Times New Roman" pitchFamily="18" charset="0"/>
                          <a:ea typeface="+mn-ea"/>
                          <a:cs typeface="Times New Roman" pitchFamily="18" charset="0"/>
                        </a:rPr>
                        <a:t>. fizinių asmenų skaičius per mėnesį</a:t>
                      </a:r>
                      <a:endParaRPr lang="lt-LT" sz="1600" dirty="0">
                        <a:latin typeface="Times New Roman" pitchFamily="18" charset="0"/>
                        <a:cs typeface="Times New Roman" pitchFamily="18" charset="0"/>
                      </a:endParaRPr>
                    </a:p>
                  </a:txBody>
                  <a:tcPr/>
                </a:tc>
                <a:tc>
                  <a:txBody>
                    <a:bodyPr/>
                    <a:lstStyle/>
                    <a:p>
                      <a:r>
                        <a:rPr lang="lt-LT" sz="1600" b="1" kern="1200" dirty="0" smtClean="0">
                          <a:solidFill>
                            <a:schemeClr val="dk1"/>
                          </a:solidFill>
                          <a:effectLst/>
                          <a:latin typeface="Times New Roman" pitchFamily="18" charset="0"/>
                          <a:ea typeface="+mn-ea"/>
                          <a:cs typeface="Times New Roman" pitchFamily="18" charset="0"/>
                        </a:rPr>
                        <a:t>Vieno darbuot. vidutinis darbo užmokestis   per mėnesį litais</a:t>
                      </a:r>
                      <a:endParaRPr lang="lt-LT" sz="1600" dirty="0">
                        <a:latin typeface="Times New Roman" pitchFamily="18" charset="0"/>
                        <a:cs typeface="Times New Roman" pitchFamily="18" charset="0"/>
                      </a:endParaRPr>
                    </a:p>
                  </a:txBody>
                  <a:tcPr/>
                </a:tc>
                <a:tc>
                  <a:txBody>
                    <a:bodyPr/>
                    <a:lstStyle/>
                    <a:p>
                      <a:r>
                        <a:rPr lang="lt-LT" sz="1600" b="1" kern="1200" dirty="0" err="1" smtClean="0">
                          <a:solidFill>
                            <a:schemeClr val="dk1"/>
                          </a:solidFill>
                          <a:effectLst/>
                          <a:latin typeface="Times New Roman" pitchFamily="18" charset="0"/>
                          <a:ea typeface="+mn-ea"/>
                          <a:cs typeface="Times New Roman" pitchFamily="18" charset="0"/>
                        </a:rPr>
                        <a:t>Vid</a:t>
                      </a:r>
                      <a:r>
                        <a:rPr lang="lt-LT" sz="1600" b="1" kern="1200" dirty="0" smtClean="0">
                          <a:solidFill>
                            <a:schemeClr val="dk1"/>
                          </a:solidFill>
                          <a:effectLst/>
                          <a:latin typeface="Times New Roman" pitchFamily="18" charset="0"/>
                          <a:ea typeface="+mn-ea"/>
                          <a:cs typeface="Times New Roman" pitchFamily="18" charset="0"/>
                        </a:rPr>
                        <a:t>. fizinių asmenų skaičius per mėnesį</a:t>
                      </a:r>
                      <a:endParaRPr lang="lt-LT" sz="1600" dirty="0">
                        <a:latin typeface="Times New Roman" pitchFamily="18" charset="0"/>
                        <a:cs typeface="Times New Roman" pitchFamily="18" charset="0"/>
                      </a:endParaRPr>
                    </a:p>
                  </a:txBody>
                  <a:tcPr/>
                </a:tc>
                <a:tc>
                  <a:txBody>
                    <a:bodyPr/>
                    <a:lstStyle/>
                    <a:p>
                      <a:r>
                        <a:rPr lang="lt-LT" sz="1600" b="1" kern="1200" dirty="0" smtClean="0">
                          <a:solidFill>
                            <a:schemeClr val="dk1"/>
                          </a:solidFill>
                          <a:effectLst/>
                          <a:latin typeface="Times New Roman" pitchFamily="18" charset="0"/>
                          <a:ea typeface="+mn-ea"/>
                          <a:cs typeface="Times New Roman" pitchFamily="18" charset="0"/>
                        </a:rPr>
                        <a:t>Vieno darbuot. vidutinis darbo užmokestis   per mėnesį litais</a:t>
                      </a:r>
                      <a:endParaRPr lang="lt-LT" sz="1600" dirty="0">
                        <a:latin typeface="Times New Roman" pitchFamily="18" charset="0"/>
                        <a:cs typeface="Times New Roman" pitchFamily="18" charset="0"/>
                      </a:endParaRPr>
                    </a:p>
                  </a:txBody>
                  <a:tcPr/>
                </a:tc>
              </a:tr>
              <a:tr h="370840">
                <a:tc>
                  <a:txBody>
                    <a:bodyPr/>
                    <a:lstStyle/>
                    <a:p>
                      <a:r>
                        <a:rPr lang="lt-LT" sz="1600" kern="1200" dirty="0" smtClean="0">
                          <a:solidFill>
                            <a:schemeClr val="dk1"/>
                          </a:solidFill>
                          <a:effectLst/>
                          <a:latin typeface="Times New Roman" pitchFamily="18" charset="0"/>
                          <a:ea typeface="+mn-ea"/>
                          <a:cs typeface="Times New Roman" pitchFamily="18" charset="0"/>
                        </a:rPr>
                        <a:t>Iš viso:</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49</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2120</a:t>
                      </a:r>
                      <a:endParaRPr lang="lt-LT" sz="1600" dirty="0">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52</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2323</a:t>
                      </a:r>
                      <a:endParaRPr lang="lt-LT" sz="1600" dirty="0">
                        <a:latin typeface="Times New Roman" pitchFamily="18" charset="0"/>
                        <a:cs typeface="Times New Roman" pitchFamily="18" charset="0"/>
                      </a:endParaRPr>
                    </a:p>
                  </a:txBody>
                  <a:tcPr/>
                </a:tc>
              </a:tr>
              <a:tr h="488176">
                <a:tc>
                  <a:txBody>
                    <a:bodyPr/>
                    <a:lstStyle/>
                    <a:p>
                      <a:r>
                        <a:rPr lang="lt-LT" sz="1600" kern="1200" dirty="0" smtClean="0">
                          <a:solidFill>
                            <a:schemeClr val="dk1"/>
                          </a:solidFill>
                          <a:effectLst/>
                          <a:latin typeface="Times New Roman" pitchFamily="18" charset="0"/>
                          <a:ea typeface="+mn-ea"/>
                          <a:cs typeface="Times New Roman" pitchFamily="18" charset="0"/>
                        </a:rPr>
                        <a:t>Tame skaičiuje:</a:t>
                      </a:r>
                      <a:endParaRPr lang="lt-LT" sz="1600" dirty="0">
                        <a:latin typeface="Times New Roman" pitchFamily="18" charset="0"/>
                        <a:cs typeface="Times New Roman" pitchFamily="18" charset="0"/>
                      </a:endParaRPr>
                    </a:p>
                  </a:txBody>
                  <a:tcPr/>
                </a:tc>
                <a:tc>
                  <a:txBody>
                    <a:bodyPr/>
                    <a:lstStyle/>
                    <a:p>
                      <a:pPr algn="ctr"/>
                      <a:endParaRPr lang="lt-LT" sz="1600">
                        <a:latin typeface="Times New Roman" pitchFamily="18" charset="0"/>
                        <a:cs typeface="Times New Roman" pitchFamily="18" charset="0"/>
                      </a:endParaRPr>
                    </a:p>
                  </a:txBody>
                  <a:tcPr/>
                </a:tc>
                <a:tc>
                  <a:txBody>
                    <a:bodyPr/>
                    <a:lstStyle/>
                    <a:p>
                      <a:pPr algn="ctr"/>
                      <a:endParaRPr lang="lt-LT" sz="1600" dirty="0">
                        <a:latin typeface="Times New Roman" pitchFamily="18" charset="0"/>
                        <a:cs typeface="Times New Roman" pitchFamily="18" charset="0"/>
                      </a:endParaRPr>
                    </a:p>
                  </a:txBody>
                  <a:tcPr/>
                </a:tc>
                <a:tc>
                  <a:txBody>
                    <a:bodyPr/>
                    <a:lstStyle/>
                    <a:p>
                      <a:pPr algn="ctr"/>
                      <a:endParaRPr lang="lt-LT" sz="1600" dirty="0">
                        <a:latin typeface="Times New Roman" pitchFamily="18" charset="0"/>
                        <a:cs typeface="Times New Roman" pitchFamily="18" charset="0"/>
                      </a:endParaRPr>
                    </a:p>
                  </a:txBody>
                  <a:tcPr/>
                </a:tc>
                <a:tc>
                  <a:txBody>
                    <a:bodyPr/>
                    <a:lstStyle/>
                    <a:p>
                      <a:pPr algn="ctr"/>
                      <a:endParaRPr lang="lt-LT" sz="1600">
                        <a:latin typeface="Times New Roman" pitchFamily="18" charset="0"/>
                        <a:cs typeface="Times New Roman" pitchFamily="18" charset="0"/>
                      </a:endParaRPr>
                    </a:p>
                  </a:txBody>
                  <a:tcPr/>
                </a:tc>
              </a:tr>
              <a:tr h="370840">
                <a:tc>
                  <a:txBody>
                    <a:bodyPr/>
                    <a:lstStyle/>
                    <a:p>
                      <a:r>
                        <a:rPr lang="lt-LT" sz="1600" kern="1200" dirty="0" smtClean="0">
                          <a:solidFill>
                            <a:schemeClr val="dk1"/>
                          </a:solidFill>
                          <a:effectLst/>
                          <a:latin typeface="Times New Roman" pitchFamily="18" charset="0"/>
                          <a:ea typeface="+mn-ea"/>
                          <a:cs typeface="Times New Roman" pitchFamily="18" charset="0"/>
                        </a:rPr>
                        <a:t>Gydytojai</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9</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2937</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9</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3609</a:t>
                      </a:r>
                      <a:endParaRPr lang="lt-LT" sz="1600" dirty="0">
                        <a:latin typeface="Times New Roman" pitchFamily="18" charset="0"/>
                        <a:cs typeface="Times New Roman" pitchFamily="18" charset="0"/>
                      </a:endParaRPr>
                    </a:p>
                  </a:txBody>
                  <a:tcPr/>
                </a:tc>
              </a:tr>
              <a:tr h="370840">
                <a:tc>
                  <a:txBody>
                    <a:bodyPr/>
                    <a:lstStyle/>
                    <a:p>
                      <a:r>
                        <a:rPr lang="lt-LT" sz="1600" kern="1200" dirty="0" smtClean="0">
                          <a:solidFill>
                            <a:schemeClr val="dk1"/>
                          </a:solidFill>
                          <a:effectLst/>
                          <a:latin typeface="Times New Roman" pitchFamily="18" charset="0"/>
                          <a:ea typeface="+mn-ea"/>
                          <a:cs typeface="Times New Roman" pitchFamily="18" charset="0"/>
                        </a:rPr>
                        <a:t>Kiti specialistai su aukštuoju išsilavinimu</a:t>
                      </a:r>
                      <a:endParaRPr lang="lt-LT" sz="1600" dirty="0">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4</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3057</a:t>
                      </a:r>
                      <a:endParaRPr lang="lt-LT" sz="1600" dirty="0">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5</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2670</a:t>
                      </a:r>
                      <a:endParaRPr lang="lt-LT" sz="1600" dirty="0">
                        <a:latin typeface="Times New Roman" pitchFamily="18" charset="0"/>
                        <a:cs typeface="Times New Roman" pitchFamily="18" charset="0"/>
                      </a:endParaRPr>
                    </a:p>
                  </a:txBody>
                  <a:tcPr/>
                </a:tc>
              </a:tr>
              <a:tr h="370840">
                <a:tc>
                  <a:txBody>
                    <a:bodyPr/>
                    <a:lstStyle/>
                    <a:p>
                      <a:r>
                        <a:rPr lang="lt-LT" sz="1600" kern="1200" dirty="0" smtClean="0">
                          <a:solidFill>
                            <a:schemeClr val="dk1"/>
                          </a:solidFill>
                          <a:effectLst/>
                          <a:latin typeface="Times New Roman" pitchFamily="18" charset="0"/>
                          <a:ea typeface="+mn-ea"/>
                          <a:cs typeface="Times New Roman" pitchFamily="18" charset="0"/>
                        </a:rPr>
                        <a:t>Slaugytojai</a:t>
                      </a:r>
                      <a:endParaRPr lang="lt-LT" sz="1600" dirty="0">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18</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2181</a:t>
                      </a:r>
                      <a:endParaRPr lang="lt-LT" sz="1600" dirty="0">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17</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2278</a:t>
                      </a:r>
                      <a:endParaRPr lang="lt-LT" sz="1600" dirty="0">
                        <a:latin typeface="Times New Roman" pitchFamily="18" charset="0"/>
                        <a:cs typeface="Times New Roman" pitchFamily="18" charset="0"/>
                      </a:endParaRPr>
                    </a:p>
                  </a:txBody>
                  <a:tcPr/>
                </a:tc>
              </a:tr>
              <a:tr h="370840">
                <a:tc>
                  <a:txBody>
                    <a:bodyPr/>
                    <a:lstStyle/>
                    <a:p>
                      <a:r>
                        <a:rPr lang="lt-LT" sz="1600" kern="1200" dirty="0" smtClean="0">
                          <a:solidFill>
                            <a:schemeClr val="dk1"/>
                          </a:solidFill>
                          <a:effectLst/>
                          <a:latin typeface="Times New Roman" pitchFamily="18" charset="0"/>
                          <a:ea typeface="+mn-ea"/>
                          <a:cs typeface="Times New Roman" pitchFamily="18" charset="0"/>
                        </a:rPr>
                        <a:t>Kiti specialistai su </a:t>
                      </a:r>
                      <a:r>
                        <a:rPr lang="lt-LT" sz="1600" kern="1200" dirty="0" err="1" smtClean="0">
                          <a:solidFill>
                            <a:schemeClr val="dk1"/>
                          </a:solidFill>
                          <a:effectLst/>
                          <a:latin typeface="Times New Roman" pitchFamily="18" charset="0"/>
                          <a:ea typeface="+mn-ea"/>
                          <a:cs typeface="Times New Roman" pitchFamily="18" charset="0"/>
                        </a:rPr>
                        <a:t>spec</a:t>
                      </a:r>
                      <a:r>
                        <a:rPr lang="lt-LT" sz="1600" kern="1200" dirty="0" smtClean="0">
                          <a:solidFill>
                            <a:schemeClr val="dk1"/>
                          </a:solidFill>
                          <a:effectLst/>
                          <a:latin typeface="Times New Roman" pitchFamily="18" charset="0"/>
                          <a:ea typeface="+mn-ea"/>
                          <a:cs typeface="Times New Roman" pitchFamily="18" charset="0"/>
                        </a:rPr>
                        <a:t>. viduriniu išsilavinimu</a:t>
                      </a:r>
                      <a:endParaRPr lang="lt-LT" sz="1600" dirty="0">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6</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2245</a:t>
                      </a:r>
                      <a:endParaRPr lang="lt-LT" sz="1600" dirty="0">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9</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2149</a:t>
                      </a:r>
                      <a:endParaRPr lang="lt-LT" sz="1600" dirty="0">
                        <a:latin typeface="Times New Roman" pitchFamily="18" charset="0"/>
                        <a:cs typeface="Times New Roman" pitchFamily="18" charset="0"/>
                      </a:endParaRPr>
                    </a:p>
                  </a:txBody>
                  <a:tcPr/>
                </a:tc>
              </a:tr>
              <a:tr h="370840">
                <a:tc>
                  <a:txBody>
                    <a:bodyPr/>
                    <a:lstStyle/>
                    <a:p>
                      <a:r>
                        <a:rPr lang="lt-LT" sz="1600" kern="1200" dirty="0" smtClean="0">
                          <a:solidFill>
                            <a:schemeClr val="dk1"/>
                          </a:solidFill>
                          <a:effectLst/>
                          <a:latin typeface="Times New Roman" pitchFamily="18" charset="0"/>
                          <a:ea typeface="+mn-ea"/>
                          <a:cs typeface="Times New Roman" pitchFamily="18" charset="0"/>
                        </a:rPr>
                        <a:t>Kitas personalas</a:t>
                      </a:r>
                      <a:endParaRPr lang="lt-LT" sz="1600" dirty="0">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12</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1277</a:t>
                      </a:r>
                      <a:endParaRPr lang="lt-LT" sz="1600" dirty="0">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12</a:t>
                      </a:r>
                      <a:endParaRPr lang="lt-LT" sz="1600" dirty="0">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1408</a:t>
                      </a:r>
                      <a:endParaRPr lang="lt-LT" sz="16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xmlns="" val="2674799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dirty="0" smtClean="0"/>
              <a:t>Personalo darbo užmokesčio dinamika</a:t>
            </a:r>
            <a:r>
              <a:rPr lang="en-US" dirty="0" smtClean="0"/>
              <a:t/>
            </a:r>
            <a:br>
              <a:rPr lang="en-US" dirty="0" smtClean="0"/>
            </a:br>
            <a:r>
              <a:rPr lang="en-US" sz="3600" dirty="0" smtClean="0"/>
              <a:t>2008 – 2012 m.</a:t>
            </a:r>
            <a:endParaRPr lang="lt-LT" sz="3600" dirty="0"/>
          </a:p>
        </p:txBody>
      </p:sp>
      <p:graphicFrame>
        <p:nvGraphicFramePr>
          <p:cNvPr id="8" name="Content Placeholder 7"/>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5544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Teikiamos paslaugos</a:t>
            </a:r>
            <a:endParaRPr lang="lt-LT" dirty="0"/>
          </a:p>
        </p:txBody>
      </p:sp>
      <p:sp>
        <p:nvSpPr>
          <p:cNvPr id="3" name="Turinio vietos rezervavimo ženklas 2"/>
          <p:cNvSpPr>
            <a:spLocks noGrp="1"/>
          </p:cNvSpPr>
          <p:nvPr>
            <p:ph idx="1"/>
          </p:nvPr>
        </p:nvSpPr>
        <p:spPr>
          <a:xfrm>
            <a:off x="457200" y="2708921"/>
            <a:ext cx="8229600" cy="3312368"/>
          </a:xfrm>
        </p:spPr>
        <p:txBody>
          <a:bodyPr>
            <a:normAutofit/>
          </a:bodyPr>
          <a:lstStyle/>
          <a:p>
            <a:r>
              <a:rPr lang="lt-LT" sz="2400" dirty="0" smtClean="0">
                <a:latin typeface="Times New Roman" pitchFamily="18" charset="0"/>
                <a:cs typeface="Times New Roman" pitchFamily="18" charset="0"/>
              </a:rPr>
              <a:t>adresu </a:t>
            </a:r>
            <a:r>
              <a:rPr lang="lt-LT" sz="2400" dirty="0">
                <a:latin typeface="Times New Roman" pitchFamily="18" charset="0"/>
                <a:cs typeface="Times New Roman" pitchFamily="18" charset="0"/>
              </a:rPr>
              <a:t>Naujoji g. 48, Alytuje, antrinės ambulatorinės sveikatos priežiūros</a:t>
            </a:r>
            <a:r>
              <a:rPr lang="lt-LT" sz="2400" dirty="0" smtClean="0">
                <a:latin typeface="Times New Roman" pitchFamily="18" charset="0"/>
                <a:cs typeface="Times New Roman" pitchFamily="18" charset="0"/>
              </a:rPr>
              <a:t>:</a:t>
            </a:r>
          </a:p>
          <a:p>
            <a:pPr lvl="1"/>
            <a:r>
              <a:rPr lang="lt-LT" sz="2400" dirty="0" smtClean="0">
                <a:latin typeface="Times New Roman" pitchFamily="18" charset="0"/>
                <a:cs typeface="Times New Roman" pitchFamily="18" charset="0"/>
              </a:rPr>
              <a:t>pulmonologijos</a:t>
            </a:r>
            <a:r>
              <a:rPr lang="lt-LT" sz="2400" dirty="0">
                <a:latin typeface="Times New Roman" pitchFamily="18" charset="0"/>
                <a:cs typeface="Times New Roman" pitchFamily="18" charset="0"/>
              </a:rPr>
              <a:t>, </a:t>
            </a:r>
            <a:r>
              <a:rPr lang="lt-LT" sz="2400" dirty="0" smtClean="0">
                <a:latin typeface="Times New Roman" pitchFamily="18" charset="0"/>
                <a:cs typeface="Times New Roman" pitchFamily="18" charset="0"/>
              </a:rPr>
              <a:t>radiologijos </a:t>
            </a:r>
          </a:p>
          <a:p>
            <a:pPr lvl="1"/>
            <a:r>
              <a:rPr lang="lt-LT" sz="2400" dirty="0" smtClean="0">
                <a:latin typeface="Times New Roman" pitchFamily="18" charset="0"/>
                <a:cs typeface="Times New Roman" pitchFamily="18" charset="0"/>
              </a:rPr>
              <a:t>bendrosios </a:t>
            </a:r>
            <a:r>
              <a:rPr lang="lt-LT" sz="2400" dirty="0">
                <a:latin typeface="Times New Roman" pitchFamily="18" charset="0"/>
                <a:cs typeface="Times New Roman" pitchFamily="18" charset="0"/>
              </a:rPr>
              <a:t>praktikos </a:t>
            </a:r>
            <a:r>
              <a:rPr lang="lt-LT" sz="2400" dirty="0" smtClean="0">
                <a:latin typeface="Times New Roman" pitchFamily="18" charset="0"/>
                <a:cs typeface="Times New Roman" pitchFamily="18" charset="0"/>
              </a:rPr>
              <a:t>slauga</a:t>
            </a:r>
          </a:p>
          <a:p>
            <a:pPr lvl="1"/>
            <a:r>
              <a:rPr lang="lt-LT" sz="2400" dirty="0" smtClean="0">
                <a:latin typeface="Times New Roman" pitchFamily="18" charset="0"/>
                <a:cs typeface="Times New Roman" pitchFamily="18" charset="0"/>
              </a:rPr>
              <a:t>laboratorinės diagnostikos.</a:t>
            </a:r>
            <a:endParaRPr lang="lt-LT" sz="2400" dirty="0">
              <a:latin typeface="Times New Roman" pitchFamily="18" charset="0"/>
              <a:cs typeface="Times New Roman" pitchFamily="18" charset="0"/>
            </a:endParaRPr>
          </a:p>
        </p:txBody>
      </p:sp>
      <p:sp>
        <p:nvSpPr>
          <p:cNvPr id="4" name="TextBox 3"/>
          <p:cNvSpPr txBox="1"/>
          <p:nvPr/>
        </p:nvSpPr>
        <p:spPr>
          <a:xfrm>
            <a:off x="395536" y="1484784"/>
            <a:ext cx="8352928" cy="1569660"/>
          </a:xfrm>
          <a:prstGeom prst="rect">
            <a:avLst/>
          </a:prstGeom>
          <a:noFill/>
        </p:spPr>
        <p:txBody>
          <a:bodyPr wrap="square" rtlCol="0">
            <a:spAutoFit/>
          </a:bodyPr>
          <a:lstStyle/>
          <a:p>
            <a:r>
              <a:rPr lang="lt-LT" sz="2400" dirty="0">
                <a:latin typeface="Times New Roman" pitchFamily="18" charset="0"/>
                <a:cs typeface="Times New Roman" pitchFamily="18" charset="0"/>
              </a:rPr>
              <a:t>Įstaigos tikslams įgyvendinti įstaigai išduota asmens sveikatos priežiūros licencija, suteikianti teisę verstis asmens sveikatos priežiūros veikla ir teikti šias paslaugas:</a:t>
            </a:r>
          </a:p>
          <a:p>
            <a:endParaRPr lang="lt-LT" sz="2400" dirty="0">
              <a:latin typeface="Times New Roman" pitchFamily="18" charset="0"/>
              <a:cs typeface="Times New Roman" pitchFamily="18" charset="0"/>
            </a:endParaRPr>
          </a:p>
        </p:txBody>
      </p:sp>
      <p:pic>
        <p:nvPicPr>
          <p:cNvPr id="5" name="Paveikslėlis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76056" y="3284984"/>
            <a:ext cx="3899925" cy="2924944"/>
          </a:xfrm>
          <a:prstGeom prst="rect">
            <a:avLst/>
          </a:prstGeom>
        </p:spPr>
      </p:pic>
    </p:spTree>
    <p:extLst>
      <p:ext uri="{BB962C8B-B14F-4D97-AF65-F5344CB8AC3E}">
        <p14:creationId xmlns:p14="http://schemas.microsoft.com/office/powerpoint/2010/main" xmlns="" val="537615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latin typeface="Times New Roman" pitchFamily="18" charset="0"/>
                <a:cs typeface="Times New Roman" pitchFamily="18" charset="0"/>
              </a:rPr>
              <a:t>Stacionarinės paslaugos</a:t>
            </a:r>
            <a:endParaRPr lang="lt-LT" dirty="0">
              <a:latin typeface="Times New Roman" pitchFamily="18" charset="0"/>
              <a:cs typeface="Times New Roman" pitchFamily="18" charset="0"/>
            </a:endParaRPr>
          </a:p>
        </p:txBody>
      </p:sp>
      <p:sp>
        <p:nvSpPr>
          <p:cNvPr id="3" name="Turinio vietos rezervavimo ženklas 2"/>
          <p:cNvSpPr>
            <a:spLocks noGrp="1"/>
          </p:cNvSpPr>
          <p:nvPr>
            <p:ph idx="1"/>
          </p:nvPr>
        </p:nvSpPr>
        <p:spPr>
          <a:xfrm>
            <a:off x="457200" y="1196752"/>
            <a:ext cx="8229600" cy="4929411"/>
          </a:xfrm>
        </p:spPr>
        <p:txBody>
          <a:bodyPr>
            <a:normAutofit/>
          </a:bodyPr>
          <a:lstStyle/>
          <a:p>
            <a:r>
              <a:rPr lang="lt-LT" sz="2400" dirty="0">
                <a:latin typeface="Times New Roman" pitchFamily="18" charset="0"/>
                <a:cs typeface="Times New Roman" pitchFamily="18" charset="0"/>
              </a:rPr>
              <a:t>adresu Sanatorijos g. 51, Alytuje, antrinės stacionarinės sveikatos priežiūros</a:t>
            </a:r>
            <a:r>
              <a:rPr lang="lt-LT" sz="2400" dirty="0" smtClean="0">
                <a:latin typeface="Times New Roman" pitchFamily="18" charset="0"/>
                <a:cs typeface="Times New Roman" pitchFamily="18" charset="0"/>
              </a:rPr>
              <a:t>:</a:t>
            </a:r>
          </a:p>
          <a:p>
            <a:pPr lvl="1"/>
            <a:r>
              <a:rPr lang="lt-LT" sz="2400" dirty="0" smtClean="0">
                <a:latin typeface="Times New Roman" pitchFamily="18" charset="0"/>
                <a:cs typeface="Times New Roman" pitchFamily="18" charset="0"/>
              </a:rPr>
              <a:t>Suaugusiųjų </a:t>
            </a:r>
            <a:r>
              <a:rPr lang="lt-LT" sz="2400" dirty="0">
                <a:latin typeface="Times New Roman" pitchFamily="18" charset="0"/>
                <a:cs typeface="Times New Roman" pitchFamily="18" charset="0"/>
              </a:rPr>
              <a:t>tuberkuliozės II</a:t>
            </a:r>
          </a:p>
        </p:txBody>
      </p:sp>
      <p:pic>
        <p:nvPicPr>
          <p:cNvPr id="4" name="Paveikslėlis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3356992"/>
            <a:ext cx="4369504" cy="3277128"/>
          </a:xfrm>
          <a:prstGeom prst="rect">
            <a:avLst/>
          </a:prstGeom>
        </p:spPr>
      </p:pic>
      <p:pic>
        <p:nvPicPr>
          <p:cNvPr id="5" name="Paveikslėlis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0" y="3356992"/>
            <a:ext cx="4369503" cy="3277128"/>
          </a:xfrm>
          <a:prstGeom prst="rect">
            <a:avLst/>
          </a:prstGeom>
        </p:spPr>
      </p:pic>
    </p:spTree>
    <p:extLst>
      <p:ext uri="{BB962C8B-B14F-4D97-AF65-F5344CB8AC3E}">
        <p14:creationId xmlns:p14="http://schemas.microsoft.com/office/powerpoint/2010/main" xmlns="" val="4273116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TotalTime>
  <Words>2553</Words>
  <Application>Microsoft Office PowerPoint</Application>
  <PresentationFormat>On-screen Show (4:3)</PresentationFormat>
  <Paragraphs>708</Paragraphs>
  <Slides>34</Slides>
  <Notes>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tema</vt:lpstr>
      <vt:lpstr>Slide 1</vt:lpstr>
      <vt:lpstr>Ataskaitos turinys</vt:lpstr>
      <vt:lpstr>Įstaigos strategija</vt:lpstr>
      <vt:lpstr>Įstaigos struktūra</vt:lpstr>
      <vt:lpstr>Darbuotojų skaičius</vt:lpstr>
      <vt:lpstr>Darbuotojų vidutinis darbo užmokestis 2012 m.</vt:lpstr>
      <vt:lpstr>Personalo darbo užmokesčio dinamika 2008 – 2012 m.</vt:lpstr>
      <vt:lpstr>Teikiamos paslaugos</vt:lpstr>
      <vt:lpstr>Stacionarinės paslaugos</vt:lpstr>
      <vt:lpstr>Suteikta ambulatorinių paslaugų</vt:lpstr>
      <vt:lpstr>Atliktų mikroskopinių tyrimų skaičius 2012 m.</vt:lpstr>
      <vt:lpstr>Stacionarinės paslaugos</vt:lpstr>
      <vt:lpstr>Stacionarinės paslaugos įvykdyta lovadinių</vt:lpstr>
      <vt:lpstr>Teismo nutartimi gydytų pacientų skaičius pagal savivaldybes</vt:lpstr>
      <vt:lpstr>Stacionaro lovų funkcionavimo rodikliai 2010 - 2012 m.</vt:lpstr>
      <vt:lpstr>Stacionaro lovų funkcionavimo dinamika 2010-2012 m.</vt:lpstr>
      <vt:lpstr>Ekonominė - finansinė veikla</vt:lpstr>
      <vt:lpstr>Slide 18</vt:lpstr>
      <vt:lpstr>VšĮ Alytaus apskrities tuberkuliozės ligoninės nuosavas turtas.</vt:lpstr>
      <vt:lpstr>Slide 20</vt:lpstr>
      <vt:lpstr>Slide 21</vt:lpstr>
      <vt:lpstr>Gautos įstaigos lėšos</vt:lpstr>
      <vt:lpstr>Įstaigos pajamų pagal finansavimo šaltinius struktūra</vt:lpstr>
      <vt:lpstr>Įstaigos sąnaudos pajamos uždirbti 2012 metais</vt:lpstr>
      <vt:lpstr>Pagrindinės veiklos sąnaudų struktūra</vt:lpstr>
      <vt:lpstr>Pagrindinės veiklos sąnaudos</vt:lpstr>
      <vt:lpstr>Sąnaudos valdymo išlaidoms</vt:lpstr>
      <vt:lpstr>2012 metų įstaigos ekonominės - finansinės veiklos rezultatas</vt:lpstr>
      <vt:lpstr>Finansinių įsipareigojimų būklė 2012-12-31</vt:lpstr>
      <vt:lpstr>VšĮ Alytaus apskrities tuberkuliozės ligoninės avarinių pastatų nugriovimas ir teritorijos aptvėrimas</vt:lpstr>
      <vt:lpstr>VšĮ Alytaus apskrities tuberkuliozės ligoninės avarinių pastatų nugriovimas ir teritorijos aptvėrimas</vt:lpstr>
      <vt:lpstr>VšĮ Alytaus apskrities tuberkuliozės ligoninės avarinių pastatų nugriovimas ir teritorijos aptvėrimas </vt:lpstr>
      <vt:lpstr>Baigiamosios nuostatos</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VšĮ Alytaus apskrities tuberkuliozės ligoninė</dc:title>
  <dc:creator>Edvardas</dc:creator>
  <cp:lastModifiedBy>Vartotojas</cp:lastModifiedBy>
  <cp:revision>79</cp:revision>
  <dcterms:created xsi:type="dcterms:W3CDTF">2013-04-26T12:12:26Z</dcterms:created>
  <dcterms:modified xsi:type="dcterms:W3CDTF">2013-04-30T07:18:41Z</dcterms:modified>
</cp:coreProperties>
</file>